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940B30-4CB9-49C9-8E9C-D35612979700}"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DB1EF-CC5F-4970-B91C-FCF9F92A05FF}" type="slidenum">
              <a:rPr lang="en-US" smtClean="0"/>
              <a:t>‹#›</a:t>
            </a:fld>
            <a:endParaRPr lang="en-US"/>
          </a:p>
        </p:txBody>
      </p:sp>
    </p:spTree>
    <p:extLst>
      <p:ext uri="{BB962C8B-B14F-4D97-AF65-F5344CB8AC3E}">
        <p14:creationId xmlns:p14="http://schemas.microsoft.com/office/powerpoint/2010/main" val="3516303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940B30-4CB9-49C9-8E9C-D35612979700}"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DB1EF-CC5F-4970-B91C-FCF9F92A05FF}" type="slidenum">
              <a:rPr lang="en-US" smtClean="0"/>
              <a:t>‹#›</a:t>
            </a:fld>
            <a:endParaRPr lang="en-US"/>
          </a:p>
        </p:txBody>
      </p:sp>
    </p:spTree>
    <p:extLst>
      <p:ext uri="{BB962C8B-B14F-4D97-AF65-F5344CB8AC3E}">
        <p14:creationId xmlns:p14="http://schemas.microsoft.com/office/powerpoint/2010/main" val="3149520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940B30-4CB9-49C9-8E9C-D35612979700}"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DB1EF-CC5F-4970-B91C-FCF9F92A05FF}" type="slidenum">
              <a:rPr lang="en-US" smtClean="0"/>
              <a:t>‹#›</a:t>
            </a:fld>
            <a:endParaRPr lang="en-US"/>
          </a:p>
        </p:txBody>
      </p:sp>
    </p:spTree>
    <p:extLst>
      <p:ext uri="{BB962C8B-B14F-4D97-AF65-F5344CB8AC3E}">
        <p14:creationId xmlns:p14="http://schemas.microsoft.com/office/powerpoint/2010/main" val="759400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940B30-4CB9-49C9-8E9C-D35612979700}"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DB1EF-CC5F-4970-B91C-FCF9F92A05FF}" type="slidenum">
              <a:rPr lang="en-US" smtClean="0"/>
              <a:t>‹#›</a:t>
            </a:fld>
            <a:endParaRPr lang="en-US"/>
          </a:p>
        </p:txBody>
      </p:sp>
    </p:spTree>
    <p:extLst>
      <p:ext uri="{BB962C8B-B14F-4D97-AF65-F5344CB8AC3E}">
        <p14:creationId xmlns:p14="http://schemas.microsoft.com/office/powerpoint/2010/main" val="251491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940B30-4CB9-49C9-8E9C-D35612979700}"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DB1EF-CC5F-4970-B91C-FCF9F92A05FF}" type="slidenum">
              <a:rPr lang="en-US" smtClean="0"/>
              <a:t>‹#›</a:t>
            </a:fld>
            <a:endParaRPr lang="en-US"/>
          </a:p>
        </p:txBody>
      </p:sp>
    </p:spTree>
    <p:extLst>
      <p:ext uri="{BB962C8B-B14F-4D97-AF65-F5344CB8AC3E}">
        <p14:creationId xmlns:p14="http://schemas.microsoft.com/office/powerpoint/2010/main" val="3147844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940B30-4CB9-49C9-8E9C-D35612979700}"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DB1EF-CC5F-4970-B91C-FCF9F92A05FF}" type="slidenum">
              <a:rPr lang="en-US" smtClean="0"/>
              <a:t>‹#›</a:t>
            </a:fld>
            <a:endParaRPr lang="en-US"/>
          </a:p>
        </p:txBody>
      </p:sp>
    </p:spTree>
    <p:extLst>
      <p:ext uri="{BB962C8B-B14F-4D97-AF65-F5344CB8AC3E}">
        <p14:creationId xmlns:p14="http://schemas.microsoft.com/office/powerpoint/2010/main" val="3866128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940B30-4CB9-49C9-8E9C-D35612979700}" type="datetimeFigureOut">
              <a:rPr lang="en-US" smtClean="0"/>
              <a:t>8/27/2019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0DB1EF-CC5F-4970-B91C-FCF9F92A05FF}" type="slidenum">
              <a:rPr lang="en-US" smtClean="0"/>
              <a:t>‹#›</a:t>
            </a:fld>
            <a:endParaRPr lang="en-US"/>
          </a:p>
        </p:txBody>
      </p:sp>
    </p:spTree>
    <p:extLst>
      <p:ext uri="{BB962C8B-B14F-4D97-AF65-F5344CB8AC3E}">
        <p14:creationId xmlns:p14="http://schemas.microsoft.com/office/powerpoint/2010/main" val="3207068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940B30-4CB9-49C9-8E9C-D35612979700}" type="datetimeFigureOut">
              <a:rPr lang="en-US" smtClean="0"/>
              <a:t>8/27/2019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0DB1EF-CC5F-4970-B91C-FCF9F92A05FF}" type="slidenum">
              <a:rPr lang="en-US" smtClean="0"/>
              <a:t>‹#›</a:t>
            </a:fld>
            <a:endParaRPr lang="en-US"/>
          </a:p>
        </p:txBody>
      </p:sp>
    </p:spTree>
    <p:extLst>
      <p:ext uri="{BB962C8B-B14F-4D97-AF65-F5344CB8AC3E}">
        <p14:creationId xmlns:p14="http://schemas.microsoft.com/office/powerpoint/2010/main" val="2797345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940B30-4CB9-49C9-8E9C-D35612979700}" type="datetimeFigureOut">
              <a:rPr lang="en-US" smtClean="0"/>
              <a:t>8/27/2019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0DB1EF-CC5F-4970-B91C-FCF9F92A05FF}" type="slidenum">
              <a:rPr lang="en-US" smtClean="0"/>
              <a:t>‹#›</a:t>
            </a:fld>
            <a:endParaRPr lang="en-US"/>
          </a:p>
        </p:txBody>
      </p:sp>
    </p:spTree>
    <p:extLst>
      <p:ext uri="{BB962C8B-B14F-4D97-AF65-F5344CB8AC3E}">
        <p14:creationId xmlns:p14="http://schemas.microsoft.com/office/powerpoint/2010/main" val="3457738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940B30-4CB9-49C9-8E9C-D35612979700}"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DB1EF-CC5F-4970-B91C-FCF9F92A05FF}" type="slidenum">
              <a:rPr lang="en-US" smtClean="0"/>
              <a:t>‹#›</a:t>
            </a:fld>
            <a:endParaRPr lang="en-US"/>
          </a:p>
        </p:txBody>
      </p:sp>
    </p:spTree>
    <p:extLst>
      <p:ext uri="{BB962C8B-B14F-4D97-AF65-F5344CB8AC3E}">
        <p14:creationId xmlns:p14="http://schemas.microsoft.com/office/powerpoint/2010/main" val="313385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940B30-4CB9-49C9-8E9C-D35612979700}"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DB1EF-CC5F-4970-B91C-FCF9F92A05FF}" type="slidenum">
              <a:rPr lang="en-US" smtClean="0"/>
              <a:t>‹#›</a:t>
            </a:fld>
            <a:endParaRPr lang="en-US"/>
          </a:p>
        </p:txBody>
      </p:sp>
    </p:spTree>
    <p:extLst>
      <p:ext uri="{BB962C8B-B14F-4D97-AF65-F5344CB8AC3E}">
        <p14:creationId xmlns:p14="http://schemas.microsoft.com/office/powerpoint/2010/main" val="3854675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940B30-4CB9-49C9-8E9C-D35612979700}" type="datetimeFigureOut">
              <a:rPr lang="en-US" smtClean="0"/>
              <a:t>8/27/2019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DB1EF-CC5F-4970-B91C-FCF9F92A05FF}" type="slidenum">
              <a:rPr lang="en-US" smtClean="0"/>
              <a:t>‹#›</a:t>
            </a:fld>
            <a:endParaRPr lang="en-US"/>
          </a:p>
        </p:txBody>
      </p:sp>
    </p:spTree>
    <p:extLst>
      <p:ext uri="{BB962C8B-B14F-4D97-AF65-F5344CB8AC3E}">
        <p14:creationId xmlns:p14="http://schemas.microsoft.com/office/powerpoint/2010/main" val="1369812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35174"/>
          </a:xfrm>
        </p:spPr>
        <p:txBody>
          <a:bodyPr>
            <a:normAutofit/>
          </a:bodyPr>
          <a:lstStyle/>
          <a:p>
            <a:pPr algn="ctr"/>
            <a:r>
              <a:rPr lang="ar-IQ" sz="6600" dirty="0" smtClean="0"/>
              <a:t>الفروقات بين الحساب الجاري المدين والحساب الجاري الدائن</a:t>
            </a:r>
            <a:endParaRPr lang="en-US" sz="6600" dirty="0"/>
          </a:p>
        </p:txBody>
      </p:sp>
    </p:spTree>
    <p:extLst>
      <p:ext uri="{BB962C8B-B14F-4D97-AF65-F5344CB8AC3E}">
        <p14:creationId xmlns:p14="http://schemas.microsoft.com/office/powerpoint/2010/main" val="1890024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78855625"/>
              </p:ext>
            </p:extLst>
          </p:nvPr>
        </p:nvGraphicFramePr>
        <p:xfrm>
          <a:off x="1173707" y="649050"/>
          <a:ext cx="10085695" cy="5560682"/>
        </p:xfrm>
        <a:graphic>
          <a:graphicData uri="http://schemas.openxmlformats.org/drawingml/2006/table">
            <a:tbl>
              <a:tblPr rtl="1" firstRow="1" firstCol="1" bandRow="1">
                <a:tableStyleId>{5C22544A-7EE6-4342-B048-85BDC9FD1C3A}</a:tableStyleId>
              </a:tblPr>
              <a:tblGrid>
                <a:gridCol w="4991910"/>
                <a:gridCol w="5093785"/>
              </a:tblGrid>
              <a:tr h="306709">
                <a:tc>
                  <a:txBody>
                    <a:bodyPr/>
                    <a:lstStyle/>
                    <a:p>
                      <a:pPr marL="0" marR="0" algn="ctr" rtl="1">
                        <a:lnSpc>
                          <a:spcPct val="115000"/>
                        </a:lnSpc>
                        <a:spcBef>
                          <a:spcPts val="0"/>
                        </a:spcBef>
                        <a:spcAft>
                          <a:spcPts val="0"/>
                        </a:spcAft>
                        <a:tabLst>
                          <a:tab pos="80010" algn="r"/>
                          <a:tab pos="2637155" algn="ctr"/>
                          <a:tab pos="5274310" algn="r"/>
                        </a:tabLst>
                      </a:pPr>
                      <a:r>
                        <a:rPr lang="ar-IQ" sz="1800" dirty="0">
                          <a:effectLst/>
                        </a:rPr>
                        <a:t>الحساب الجاري </a:t>
                      </a:r>
                      <a:r>
                        <a:rPr lang="ar-IQ" sz="1800" dirty="0" smtClean="0">
                          <a:effectLst/>
                        </a:rPr>
                        <a:t>الدائن</a:t>
                      </a:r>
                      <a:endParaRPr lang="en-US" sz="1800" dirty="0">
                        <a:effectLst/>
                        <a:latin typeface="Times New Roman" panose="02020603050405020304" pitchFamily="18" charset="0"/>
                        <a:ea typeface="Times New Roman" panose="02020603050405020304" pitchFamily="18" charset="0"/>
                        <a:cs typeface="Traditional Arabic"/>
                      </a:endParaRPr>
                    </a:p>
                  </a:txBody>
                  <a:tcPr marL="60384" marR="60384" marT="0" marB="0">
                    <a:solidFill>
                      <a:srgbClr val="FF0000"/>
                    </a:solidFill>
                  </a:tcPr>
                </a:tc>
                <a:tc>
                  <a:txBody>
                    <a:bodyPr/>
                    <a:lstStyle/>
                    <a:p>
                      <a:pPr marL="0" marR="0" algn="ctr" rtl="1">
                        <a:lnSpc>
                          <a:spcPct val="115000"/>
                        </a:lnSpc>
                        <a:spcBef>
                          <a:spcPts val="0"/>
                        </a:spcBef>
                        <a:spcAft>
                          <a:spcPts val="0"/>
                        </a:spcAft>
                        <a:tabLst>
                          <a:tab pos="80010" algn="r"/>
                          <a:tab pos="2637155" algn="ctr"/>
                          <a:tab pos="5274310" algn="r"/>
                        </a:tabLst>
                      </a:pPr>
                      <a:r>
                        <a:rPr lang="ar-SA" sz="1800" dirty="0">
                          <a:effectLst/>
                        </a:rPr>
                        <a:t>الحساب الجاري المدين </a:t>
                      </a:r>
                      <a:endParaRPr lang="en-US" sz="1800" dirty="0">
                        <a:effectLst/>
                        <a:latin typeface="Times New Roman" panose="02020603050405020304" pitchFamily="18" charset="0"/>
                        <a:ea typeface="Times New Roman" panose="02020603050405020304" pitchFamily="18" charset="0"/>
                        <a:cs typeface="Traditional Arabic"/>
                      </a:endParaRPr>
                    </a:p>
                  </a:txBody>
                  <a:tcPr marL="60384" marR="60384" marT="0" marB="0">
                    <a:solidFill>
                      <a:srgbClr val="FF0000"/>
                    </a:solidFill>
                  </a:tcPr>
                </a:tc>
              </a:tr>
              <a:tr h="268736">
                <a:tc>
                  <a:txBody>
                    <a:bodyPr/>
                    <a:lstStyle/>
                    <a:p>
                      <a:pPr marL="0" marR="0" algn="just" rtl="1">
                        <a:lnSpc>
                          <a:spcPct val="115000"/>
                        </a:lnSpc>
                        <a:spcBef>
                          <a:spcPts val="0"/>
                        </a:spcBef>
                        <a:spcAft>
                          <a:spcPts val="0"/>
                        </a:spcAft>
                        <a:tabLst>
                          <a:tab pos="80010" algn="r"/>
                          <a:tab pos="2637155" algn="ctr"/>
                          <a:tab pos="5274310" algn="r"/>
                        </a:tabLst>
                      </a:pPr>
                      <a:r>
                        <a:rPr lang="ar-SA" sz="1800">
                          <a:solidFill>
                            <a:schemeClr val="tx1"/>
                          </a:solidFill>
                          <a:effectLst/>
                        </a:rPr>
                        <a:t>1- من حيث طبيعته المالية</a:t>
                      </a:r>
                      <a:endParaRPr lang="en-US" sz="1800">
                        <a:solidFill>
                          <a:schemeClr val="tx1"/>
                        </a:solidFill>
                        <a:effectLst/>
                        <a:latin typeface="Times New Roman" panose="02020603050405020304" pitchFamily="18" charset="0"/>
                        <a:ea typeface="Times New Roman" panose="02020603050405020304" pitchFamily="18" charset="0"/>
                        <a:cs typeface="Traditional Arabic"/>
                      </a:endParaRPr>
                    </a:p>
                  </a:txBody>
                  <a:tcPr marL="60384" marR="60384" marT="0" marB="0">
                    <a:solidFill>
                      <a:srgbClr val="FFFF00"/>
                    </a:solidFill>
                  </a:tcPr>
                </a:tc>
                <a:tc>
                  <a:txBody>
                    <a:bodyPr/>
                    <a:lstStyle/>
                    <a:p>
                      <a:pPr marL="0" marR="0" algn="just" rtl="1">
                        <a:lnSpc>
                          <a:spcPct val="115000"/>
                        </a:lnSpc>
                        <a:spcBef>
                          <a:spcPts val="0"/>
                        </a:spcBef>
                        <a:spcAft>
                          <a:spcPts val="0"/>
                        </a:spcAft>
                        <a:tabLst>
                          <a:tab pos="80010" algn="r"/>
                          <a:tab pos="2637155" algn="ctr"/>
                          <a:tab pos="5274310" algn="r"/>
                        </a:tabLst>
                      </a:pPr>
                      <a:r>
                        <a:rPr lang="ar-SA" sz="1800" b="1" dirty="0">
                          <a:solidFill>
                            <a:schemeClr val="tx2"/>
                          </a:solidFill>
                          <a:effectLst/>
                        </a:rPr>
                        <a:t>1- من حيث طبيعته المالية</a:t>
                      </a:r>
                      <a:endParaRPr lang="en-US" sz="1800" b="1" dirty="0">
                        <a:solidFill>
                          <a:schemeClr val="tx2"/>
                        </a:solidFill>
                        <a:effectLst/>
                        <a:latin typeface="Times New Roman" panose="02020603050405020304" pitchFamily="18" charset="0"/>
                        <a:ea typeface="Times New Roman" panose="02020603050405020304" pitchFamily="18" charset="0"/>
                        <a:cs typeface="Traditional Arabic"/>
                      </a:endParaRPr>
                    </a:p>
                  </a:txBody>
                  <a:tcPr marL="60384" marR="60384" marT="0" marB="0">
                    <a:solidFill>
                      <a:srgbClr val="FFFF00"/>
                    </a:solidFill>
                  </a:tcPr>
                </a:tc>
              </a:tr>
              <a:tr h="268736">
                <a:tc>
                  <a:txBody>
                    <a:bodyPr/>
                    <a:lstStyle/>
                    <a:p>
                      <a:pPr marL="0" marR="0" algn="just" rtl="1">
                        <a:lnSpc>
                          <a:spcPct val="115000"/>
                        </a:lnSpc>
                        <a:spcBef>
                          <a:spcPts val="0"/>
                        </a:spcBef>
                        <a:spcAft>
                          <a:spcPts val="0"/>
                        </a:spcAft>
                        <a:tabLst>
                          <a:tab pos="80010" algn="r"/>
                          <a:tab pos="2637155" algn="ctr"/>
                          <a:tab pos="5274310" algn="r"/>
                        </a:tabLst>
                      </a:pPr>
                      <a:r>
                        <a:rPr lang="ar-SA" sz="1800">
                          <a:solidFill>
                            <a:schemeClr val="tx1"/>
                          </a:solidFill>
                          <a:effectLst/>
                        </a:rPr>
                        <a:t>وديعة تحت الطلب </a:t>
                      </a:r>
                      <a:endParaRPr lang="en-US" sz="1800">
                        <a:solidFill>
                          <a:schemeClr val="tx1"/>
                        </a:solidFill>
                        <a:effectLst/>
                        <a:latin typeface="Times New Roman" panose="02020603050405020304" pitchFamily="18" charset="0"/>
                        <a:ea typeface="Times New Roman" panose="02020603050405020304" pitchFamily="18" charset="0"/>
                        <a:cs typeface="Traditional Arabic"/>
                      </a:endParaRPr>
                    </a:p>
                  </a:txBody>
                  <a:tcPr marL="60384" marR="60384" marT="0" marB="0">
                    <a:solidFill>
                      <a:schemeClr val="accent2">
                        <a:lumMod val="20000"/>
                        <a:lumOff val="80000"/>
                      </a:schemeClr>
                    </a:solidFill>
                  </a:tcPr>
                </a:tc>
                <a:tc>
                  <a:txBody>
                    <a:bodyPr/>
                    <a:lstStyle/>
                    <a:p>
                      <a:pPr marL="0" marR="0" algn="just" rtl="1">
                        <a:lnSpc>
                          <a:spcPct val="115000"/>
                        </a:lnSpc>
                        <a:spcBef>
                          <a:spcPts val="0"/>
                        </a:spcBef>
                        <a:spcAft>
                          <a:spcPts val="0"/>
                        </a:spcAft>
                        <a:tabLst>
                          <a:tab pos="80010" algn="r"/>
                          <a:tab pos="2637155" algn="ctr"/>
                          <a:tab pos="5274310" algn="r"/>
                        </a:tabLst>
                      </a:pPr>
                      <a:r>
                        <a:rPr lang="ar-SA" sz="1800" b="1" dirty="0">
                          <a:solidFill>
                            <a:schemeClr val="tx2"/>
                          </a:solidFill>
                          <a:effectLst/>
                        </a:rPr>
                        <a:t>قرض (أئتمان نقدي)  </a:t>
                      </a:r>
                      <a:endParaRPr lang="en-US" sz="1800" b="1" dirty="0">
                        <a:solidFill>
                          <a:schemeClr val="tx2"/>
                        </a:solidFill>
                        <a:effectLst/>
                        <a:latin typeface="Times New Roman" panose="02020603050405020304" pitchFamily="18" charset="0"/>
                        <a:ea typeface="Times New Roman" panose="02020603050405020304" pitchFamily="18" charset="0"/>
                        <a:cs typeface="Traditional Arabic"/>
                      </a:endParaRPr>
                    </a:p>
                  </a:txBody>
                  <a:tcPr marL="60384" marR="60384" marT="0" marB="0">
                    <a:solidFill>
                      <a:schemeClr val="accent2">
                        <a:lumMod val="20000"/>
                        <a:lumOff val="80000"/>
                      </a:schemeClr>
                    </a:solidFill>
                  </a:tcPr>
                </a:tc>
              </a:tr>
              <a:tr h="268736">
                <a:tc>
                  <a:txBody>
                    <a:bodyPr/>
                    <a:lstStyle/>
                    <a:p>
                      <a:pPr marL="0" marR="0" algn="just" rtl="1">
                        <a:lnSpc>
                          <a:spcPct val="115000"/>
                        </a:lnSpc>
                        <a:spcBef>
                          <a:spcPts val="0"/>
                        </a:spcBef>
                        <a:spcAft>
                          <a:spcPts val="0"/>
                        </a:spcAft>
                        <a:tabLst>
                          <a:tab pos="80010" algn="r"/>
                          <a:tab pos="2637155" algn="ctr"/>
                          <a:tab pos="5274310" algn="r"/>
                        </a:tabLst>
                      </a:pPr>
                      <a:r>
                        <a:rPr lang="ar-SA" sz="1800">
                          <a:solidFill>
                            <a:schemeClr val="tx1"/>
                          </a:solidFill>
                          <a:effectLst/>
                        </a:rPr>
                        <a:t>2- من حيث طبيعته المحاسبية </a:t>
                      </a:r>
                      <a:endParaRPr lang="en-US" sz="1800">
                        <a:solidFill>
                          <a:schemeClr val="tx1"/>
                        </a:solidFill>
                        <a:effectLst/>
                        <a:latin typeface="Times New Roman" panose="02020603050405020304" pitchFamily="18" charset="0"/>
                        <a:ea typeface="Times New Roman" panose="02020603050405020304" pitchFamily="18" charset="0"/>
                        <a:cs typeface="Traditional Arabic"/>
                      </a:endParaRPr>
                    </a:p>
                  </a:txBody>
                  <a:tcPr marL="60384" marR="60384" marT="0" marB="0">
                    <a:solidFill>
                      <a:srgbClr val="FFFF00"/>
                    </a:solidFill>
                  </a:tcPr>
                </a:tc>
                <a:tc>
                  <a:txBody>
                    <a:bodyPr/>
                    <a:lstStyle/>
                    <a:p>
                      <a:pPr marL="0" marR="0" algn="just" rtl="1">
                        <a:lnSpc>
                          <a:spcPct val="115000"/>
                        </a:lnSpc>
                        <a:spcBef>
                          <a:spcPts val="0"/>
                        </a:spcBef>
                        <a:spcAft>
                          <a:spcPts val="0"/>
                        </a:spcAft>
                        <a:tabLst>
                          <a:tab pos="80010" algn="r"/>
                          <a:tab pos="2637155" algn="ctr"/>
                          <a:tab pos="5274310" algn="r"/>
                        </a:tabLst>
                      </a:pPr>
                      <a:r>
                        <a:rPr lang="ar-SA" sz="1800" b="1" dirty="0">
                          <a:solidFill>
                            <a:schemeClr val="tx2"/>
                          </a:solidFill>
                          <a:effectLst/>
                        </a:rPr>
                        <a:t>2- من حيث طبيعته المحاسبية </a:t>
                      </a:r>
                      <a:endParaRPr lang="en-US" sz="1800" b="1" dirty="0">
                        <a:solidFill>
                          <a:schemeClr val="tx2"/>
                        </a:solidFill>
                        <a:effectLst/>
                        <a:latin typeface="Times New Roman" panose="02020603050405020304" pitchFamily="18" charset="0"/>
                        <a:ea typeface="Times New Roman" panose="02020603050405020304" pitchFamily="18" charset="0"/>
                        <a:cs typeface="Traditional Arabic"/>
                      </a:endParaRPr>
                    </a:p>
                  </a:txBody>
                  <a:tcPr marL="60384" marR="60384" marT="0" marB="0">
                    <a:solidFill>
                      <a:srgbClr val="FFFF00"/>
                    </a:solidFill>
                  </a:tcPr>
                </a:tc>
              </a:tr>
              <a:tr h="537471">
                <a:tc>
                  <a:txBody>
                    <a:bodyPr/>
                    <a:lstStyle/>
                    <a:p>
                      <a:pPr marL="0" marR="0" algn="just" rtl="1">
                        <a:lnSpc>
                          <a:spcPct val="115000"/>
                        </a:lnSpc>
                        <a:spcBef>
                          <a:spcPts val="0"/>
                        </a:spcBef>
                        <a:spcAft>
                          <a:spcPts val="0"/>
                        </a:spcAft>
                        <a:tabLst>
                          <a:tab pos="80010" algn="r"/>
                          <a:tab pos="2637155" algn="ctr"/>
                          <a:tab pos="5274310" algn="r"/>
                        </a:tabLst>
                      </a:pPr>
                      <a:r>
                        <a:rPr lang="ar-SA" sz="1800">
                          <a:solidFill>
                            <a:schemeClr val="tx1"/>
                          </a:solidFill>
                          <a:effectLst/>
                        </a:rPr>
                        <a:t>مطلوب (إلتزام) ــ 251 ، ولذا رصيد الحساب دائن.</a:t>
                      </a:r>
                      <a:endParaRPr lang="en-US" sz="1800">
                        <a:solidFill>
                          <a:schemeClr val="tx1"/>
                        </a:solidFill>
                        <a:effectLst/>
                        <a:latin typeface="Times New Roman" panose="02020603050405020304" pitchFamily="18" charset="0"/>
                        <a:ea typeface="Times New Roman" panose="02020603050405020304" pitchFamily="18" charset="0"/>
                        <a:cs typeface="Traditional Arabic"/>
                      </a:endParaRPr>
                    </a:p>
                  </a:txBody>
                  <a:tcPr marL="60384" marR="60384" marT="0" marB="0">
                    <a:solidFill>
                      <a:schemeClr val="accent2">
                        <a:lumMod val="20000"/>
                        <a:lumOff val="80000"/>
                      </a:schemeClr>
                    </a:solidFill>
                  </a:tcPr>
                </a:tc>
                <a:tc>
                  <a:txBody>
                    <a:bodyPr/>
                    <a:lstStyle/>
                    <a:p>
                      <a:pPr marL="0" marR="0" algn="just" rtl="1">
                        <a:lnSpc>
                          <a:spcPct val="115000"/>
                        </a:lnSpc>
                        <a:spcBef>
                          <a:spcPts val="0"/>
                        </a:spcBef>
                        <a:spcAft>
                          <a:spcPts val="0"/>
                        </a:spcAft>
                        <a:tabLst>
                          <a:tab pos="80010" algn="r"/>
                          <a:tab pos="2637155" algn="ctr"/>
                          <a:tab pos="5274310" algn="r"/>
                        </a:tabLst>
                      </a:pPr>
                      <a:r>
                        <a:rPr lang="ar-SA" sz="1800" b="1" dirty="0">
                          <a:solidFill>
                            <a:schemeClr val="tx2"/>
                          </a:solidFill>
                          <a:effectLst/>
                        </a:rPr>
                        <a:t>موجود (حقوق) ــ 143 ، ولذا رصيد الحساب مدين. </a:t>
                      </a:r>
                      <a:endParaRPr lang="en-US" sz="1800" b="1" dirty="0">
                        <a:solidFill>
                          <a:schemeClr val="tx2"/>
                        </a:solidFill>
                        <a:effectLst/>
                        <a:latin typeface="Times New Roman" panose="02020603050405020304" pitchFamily="18" charset="0"/>
                        <a:ea typeface="Times New Roman" panose="02020603050405020304" pitchFamily="18" charset="0"/>
                        <a:cs typeface="Traditional Arabic"/>
                      </a:endParaRPr>
                    </a:p>
                  </a:txBody>
                  <a:tcPr marL="60384" marR="60384" marT="0" marB="0">
                    <a:solidFill>
                      <a:schemeClr val="accent2">
                        <a:lumMod val="20000"/>
                        <a:lumOff val="80000"/>
                      </a:schemeClr>
                    </a:solidFill>
                  </a:tcPr>
                </a:tc>
              </a:tr>
              <a:tr h="268736">
                <a:tc>
                  <a:txBody>
                    <a:bodyPr/>
                    <a:lstStyle/>
                    <a:p>
                      <a:pPr marL="0" marR="0" algn="just" rtl="1">
                        <a:lnSpc>
                          <a:spcPct val="115000"/>
                        </a:lnSpc>
                        <a:spcBef>
                          <a:spcPts val="0"/>
                        </a:spcBef>
                        <a:spcAft>
                          <a:spcPts val="0"/>
                        </a:spcAft>
                        <a:tabLst>
                          <a:tab pos="80010" algn="r"/>
                          <a:tab pos="2637155" algn="ctr"/>
                          <a:tab pos="5274310" algn="r"/>
                        </a:tabLst>
                      </a:pPr>
                      <a:r>
                        <a:rPr lang="ar-SA" sz="1800">
                          <a:solidFill>
                            <a:schemeClr val="tx1"/>
                          </a:solidFill>
                          <a:effectLst/>
                        </a:rPr>
                        <a:t>3- من حيث الأصل </a:t>
                      </a:r>
                      <a:endParaRPr lang="en-US" sz="1800">
                        <a:solidFill>
                          <a:schemeClr val="tx1"/>
                        </a:solidFill>
                        <a:effectLst/>
                        <a:latin typeface="Times New Roman" panose="02020603050405020304" pitchFamily="18" charset="0"/>
                        <a:ea typeface="Times New Roman" panose="02020603050405020304" pitchFamily="18" charset="0"/>
                        <a:cs typeface="Traditional Arabic"/>
                      </a:endParaRPr>
                    </a:p>
                  </a:txBody>
                  <a:tcPr marL="60384" marR="60384" marT="0" marB="0">
                    <a:solidFill>
                      <a:srgbClr val="FFFF00"/>
                    </a:solidFill>
                  </a:tcPr>
                </a:tc>
                <a:tc>
                  <a:txBody>
                    <a:bodyPr/>
                    <a:lstStyle/>
                    <a:p>
                      <a:pPr marL="0" marR="0" algn="just" rtl="1">
                        <a:lnSpc>
                          <a:spcPct val="115000"/>
                        </a:lnSpc>
                        <a:spcBef>
                          <a:spcPts val="0"/>
                        </a:spcBef>
                        <a:spcAft>
                          <a:spcPts val="0"/>
                        </a:spcAft>
                        <a:tabLst>
                          <a:tab pos="80010" algn="r"/>
                          <a:tab pos="2637155" algn="ctr"/>
                          <a:tab pos="5274310" algn="r"/>
                        </a:tabLst>
                      </a:pPr>
                      <a:r>
                        <a:rPr lang="ar-SA" sz="1800" b="1" dirty="0">
                          <a:solidFill>
                            <a:schemeClr val="tx2"/>
                          </a:solidFill>
                          <a:effectLst/>
                        </a:rPr>
                        <a:t>3- من حيث الأصل </a:t>
                      </a:r>
                      <a:endParaRPr lang="en-US" sz="1800" b="1" dirty="0">
                        <a:solidFill>
                          <a:schemeClr val="tx2"/>
                        </a:solidFill>
                        <a:effectLst/>
                        <a:latin typeface="Times New Roman" panose="02020603050405020304" pitchFamily="18" charset="0"/>
                        <a:ea typeface="Times New Roman" panose="02020603050405020304" pitchFamily="18" charset="0"/>
                        <a:cs typeface="Traditional Arabic"/>
                      </a:endParaRPr>
                    </a:p>
                  </a:txBody>
                  <a:tcPr marL="60384" marR="60384" marT="0" marB="0">
                    <a:solidFill>
                      <a:srgbClr val="FFFF00"/>
                    </a:solidFill>
                  </a:tcPr>
                </a:tc>
              </a:tr>
              <a:tr h="1612414">
                <a:tc>
                  <a:txBody>
                    <a:bodyPr/>
                    <a:lstStyle/>
                    <a:p>
                      <a:pPr marL="0" marR="0" algn="just" rtl="1">
                        <a:lnSpc>
                          <a:spcPct val="115000"/>
                        </a:lnSpc>
                        <a:spcBef>
                          <a:spcPts val="0"/>
                        </a:spcBef>
                        <a:spcAft>
                          <a:spcPts val="0"/>
                        </a:spcAft>
                        <a:tabLst>
                          <a:tab pos="80010" algn="r"/>
                          <a:tab pos="2637155" algn="ctr"/>
                          <a:tab pos="5274310" algn="r"/>
                        </a:tabLst>
                      </a:pPr>
                      <a:r>
                        <a:rPr lang="ar-SA" sz="1800" dirty="0">
                          <a:solidFill>
                            <a:schemeClr val="tx1"/>
                          </a:solidFill>
                          <a:effectLst/>
                        </a:rPr>
                        <a:t>يعد الحساب الجاري الدائن هو الأصل، إذ ان الوديعة هي التي تنشأ الحساب الجاري ولكنها ليست الحساب الجاري ذاته، ولذا يفتح أولاً ويعد هو الاساس . وعليه، عندما نقول حساب جاري نقصد به الحساب الجاري الدائن.</a:t>
                      </a:r>
                      <a:endParaRPr lang="en-US" sz="1800" dirty="0">
                        <a:solidFill>
                          <a:schemeClr val="tx1"/>
                        </a:solidFill>
                        <a:effectLst/>
                        <a:latin typeface="Times New Roman" panose="02020603050405020304" pitchFamily="18" charset="0"/>
                        <a:ea typeface="Times New Roman" panose="02020603050405020304" pitchFamily="18" charset="0"/>
                        <a:cs typeface="Traditional Arabic"/>
                      </a:endParaRPr>
                    </a:p>
                  </a:txBody>
                  <a:tcPr marL="60384" marR="60384" marT="0" marB="0">
                    <a:solidFill>
                      <a:schemeClr val="accent2">
                        <a:lumMod val="20000"/>
                        <a:lumOff val="80000"/>
                      </a:schemeClr>
                    </a:solidFill>
                  </a:tcPr>
                </a:tc>
                <a:tc>
                  <a:txBody>
                    <a:bodyPr/>
                    <a:lstStyle/>
                    <a:p>
                      <a:pPr marL="0" marR="0" algn="just" rtl="1">
                        <a:lnSpc>
                          <a:spcPct val="115000"/>
                        </a:lnSpc>
                        <a:spcBef>
                          <a:spcPts val="0"/>
                        </a:spcBef>
                        <a:spcAft>
                          <a:spcPts val="0"/>
                        </a:spcAft>
                        <a:tabLst>
                          <a:tab pos="80010" algn="r"/>
                          <a:tab pos="2637155" algn="ctr"/>
                          <a:tab pos="5274310" algn="r"/>
                        </a:tabLst>
                      </a:pPr>
                      <a:r>
                        <a:rPr lang="ar-SA" sz="1800" b="1" dirty="0">
                          <a:solidFill>
                            <a:schemeClr val="tx2"/>
                          </a:solidFill>
                          <a:effectLst/>
                        </a:rPr>
                        <a:t>هو إمتداد طبيعي للحساب الجاري الدائن (</a:t>
                      </a:r>
                      <a:r>
                        <a:rPr lang="ar-IQ" sz="1800" b="1" dirty="0">
                          <a:solidFill>
                            <a:schemeClr val="tx2"/>
                          </a:solidFill>
                          <a:effectLst/>
                        </a:rPr>
                        <a:t>(</a:t>
                      </a:r>
                      <a:r>
                        <a:rPr lang="ar-SA" sz="1800" b="1" dirty="0">
                          <a:solidFill>
                            <a:schemeClr val="tx2"/>
                          </a:solidFill>
                          <a:effectLst/>
                        </a:rPr>
                        <a:t>المتميز))، إذ لا يمكن ان يكون للعميل حساب جاري مدين ما لم يكن لديه مسبقاً وديعة مصرفية (حساب جاري دائن)، ولذا يفتح هذا الحساب بعد فتح الحساب الجاري الدائن بشرط منح الادارة للعميل المتميز تسهيلات مصرفية .  </a:t>
                      </a:r>
                      <a:endParaRPr lang="en-US" sz="1800" b="1" dirty="0">
                        <a:solidFill>
                          <a:schemeClr val="tx2"/>
                        </a:solidFill>
                        <a:effectLst/>
                        <a:latin typeface="Times New Roman" panose="02020603050405020304" pitchFamily="18" charset="0"/>
                        <a:ea typeface="Times New Roman" panose="02020603050405020304" pitchFamily="18" charset="0"/>
                        <a:cs typeface="Traditional Arabic"/>
                      </a:endParaRPr>
                    </a:p>
                  </a:txBody>
                  <a:tcPr marL="60384" marR="60384" marT="0" marB="0">
                    <a:solidFill>
                      <a:schemeClr val="accent2">
                        <a:lumMod val="20000"/>
                        <a:lumOff val="80000"/>
                      </a:schemeClr>
                    </a:solidFill>
                  </a:tcPr>
                </a:tc>
              </a:tr>
              <a:tr h="268736">
                <a:tc>
                  <a:txBody>
                    <a:bodyPr/>
                    <a:lstStyle/>
                    <a:p>
                      <a:pPr marL="0" marR="0" algn="r" rtl="1">
                        <a:lnSpc>
                          <a:spcPct val="115000"/>
                        </a:lnSpc>
                        <a:spcBef>
                          <a:spcPts val="0"/>
                        </a:spcBef>
                        <a:spcAft>
                          <a:spcPts val="0"/>
                        </a:spcAft>
                        <a:tabLst>
                          <a:tab pos="80010" algn="r"/>
                          <a:tab pos="2637155" algn="ctr"/>
                          <a:tab pos="5274310" algn="r"/>
                        </a:tabLst>
                      </a:pPr>
                      <a:r>
                        <a:rPr lang="ar-SA" sz="1800">
                          <a:solidFill>
                            <a:schemeClr val="tx1"/>
                          </a:solidFill>
                          <a:effectLst/>
                        </a:rPr>
                        <a:t>4- من حيث طريقة نشأته (تكوينه)</a:t>
                      </a:r>
                      <a:endParaRPr lang="en-US" sz="1800">
                        <a:solidFill>
                          <a:schemeClr val="tx1"/>
                        </a:solidFill>
                        <a:effectLst/>
                        <a:latin typeface="Times New Roman" panose="02020603050405020304" pitchFamily="18" charset="0"/>
                        <a:ea typeface="Times New Roman" panose="02020603050405020304" pitchFamily="18" charset="0"/>
                        <a:cs typeface="Traditional Arabic"/>
                      </a:endParaRPr>
                    </a:p>
                  </a:txBody>
                  <a:tcPr marL="60384" marR="60384" marT="0" marB="0">
                    <a:solidFill>
                      <a:srgbClr val="FFFF00"/>
                    </a:solidFill>
                  </a:tcPr>
                </a:tc>
                <a:tc>
                  <a:txBody>
                    <a:bodyPr/>
                    <a:lstStyle/>
                    <a:p>
                      <a:pPr marL="0" marR="0" algn="r" rtl="1">
                        <a:lnSpc>
                          <a:spcPct val="115000"/>
                        </a:lnSpc>
                        <a:spcBef>
                          <a:spcPts val="0"/>
                        </a:spcBef>
                        <a:spcAft>
                          <a:spcPts val="0"/>
                        </a:spcAft>
                        <a:tabLst>
                          <a:tab pos="80010" algn="r"/>
                          <a:tab pos="2637155" algn="ctr"/>
                          <a:tab pos="5274310" algn="r"/>
                        </a:tabLst>
                      </a:pPr>
                      <a:r>
                        <a:rPr lang="ar-SA" sz="1800" b="1" dirty="0">
                          <a:solidFill>
                            <a:schemeClr val="tx2"/>
                          </a:solidFill>
                          <a:effectLst/>
                        </a:rPr>
                        <a:t>4- من حيث طريقة نشأته (تكوينه)  </a:t>
                      </a:r>
                      <a:endParaRPr lang="en-US" sz="1800" b="1" dirty="0">
                        <a:solidFill>
                          <a:schemeClr val="tx2"/>
                        </a:solidFill>
                        <a:effectLst/>
                        <a:latin typeface="Times New Roman" panose="02020603050405020304" pitchFamily="18" charset="0"/>
                        <a:ea typeface="Times New Roman" panose="02020603050405020304" pitchFamily="18" charset="0"/>
                        <a:cs typeface="Traditional Arabic"/>
                      </a:endParaRPr>
                    </a:p>
                  </a:txBody>
                  <a:tcPr marL="60384" marR="60384" marT="0" marB="0">
                    <a:solidFill>
                      <a:srgbClr val="FFFF00"/>
                    </a:solidFill>
                  </a:tcPr>
                </a:tc>
              </a:tr>
              <a:tr h="1074942">
                <a:tc>
                  <a:txBody>
                    <a:bodyPr/>
                    <a:lstStyle/>
                    <a:p>
                      <a:pPr marL="0" marR="0" algn="just" rtl="1">
                        <a:lnSpc>
                          <a:spcPct val="115000"/>
                        </a:lnSpc>
                        <a:spcBef>
                          <a:spcPts val="0"/>
                        </a:spcBef>
                        <a:spcAft>
                          <a:spcPts val="0"/>
                        </a:spcAft>
                        <a:tabLst>
                          <a:tab pos="80010" algn="r"/>
                          <a:tab pos="2637155" algn="ctr"/>
                          <a:tab pos="5274310" algn="r"/>
                        </a:tabLst>
                      </a:pPr>
                      <a:r>
                        <a:rPr lang="ar-SA" sz="1800">
                          <a:solidFill>
                            <a:schemeClr val="tx1"/>
                          </a:solidFill>
                          <a:effectLst/>
                        </a:rPr>
                        <a:t>ينشأ الحساب بناءً على طلب من العميل يقدمه الى إدارة المصرف بايداع مبلغ من المال. </a:t>
                      </a:r>
                      <a:endParaRPr lang="en-US" sz="1800">
                        <a:solidFill>
                          <a:schemeClr val="tx1"/>
                        </a:solidFill>
                        <a:effectLst/>
                        <a:latin typeface="Times New Roman" panose="02020603050405020304" pitchFamily="18" charset="0"/>
                        <a:ea typeface="Times New Roman" panose="02020603050405020304" pitchFamily="18" charset="0"/>
                        <a:cs typeface="Traditional Arabic"/>
                      </a:endParaRPr>
                    </a:p>
                  </a:txBody>
                  <a:tcPr marL="60384" marR="60384" marT="0" marB="0">
                    <a:solidFill>
                      <a:schemeClr val="accent2">
                        <a:lumMod val="20000"/>
                        <a:lumOff val="80000"/>
                      </a:schemeClr>
                    </a:solidFill>
                  </a:tcPr>
                </a:tc>
                <a:tc>
                  <a:txBody>
                    <a:bodyPr/>
                    <a:lstStyle/>
                    <a:p>
                      <a:pPr marL="0" marR="0" algn="just" rtl="1">
                        <a:lnSpc>
                          <a:spcPct val="115000"/>
                        </a:lnSpc>
                        <a:spcBef>
                          <a:spcPts val="0"/>
                        </a:spcBef>
                        <a:spcAft>
                          <a:spcPts val="0"/>
                        </a:spcAft>
                        <a:tabLst>
                          <a:tab pos="80010" algn="r"/>
                          <a:tab pos="2637155" algn="ctr"/>
                          <a:tab pos="5274310" algn="r"/>
                        </a:tabLst>
                      </a:pPr>
                      <a:r>
                        <a:rPr lang="ar-SA" sz="1800" b="1" dirty="0">
                          <a:solidFill>
                            <a:schemeClr val="tx2"/>
                          </a:solidFill>
                          <a:effectLst/>
                        </a:rPr>
                        <a:t>ينشأ الحساب بناءً على قرار صادر من أدارة المصرف بمنح عميلها صاحب الحساب الجاري المتميز حق السحب برصيد محدد (سقف إئتمان) يزيد على رصيده الدائن (سحب على المكشوف) </a:t>
                      </a:r>
                      <a:endParaRPr lang="en-US" sz="1800" b="1" dirty="0">
                        <a:solidFill>
                          <a:schemeClr val="tx2"/>
                        </a:solidFill>
                        <a:effectLst/>
                        <a:latin typeface="Times New Roman" panose="02020603050405020304" pitchFamily="18" charset="0"/>
                        <a:ea typeface="Times New Roman" panose="02020603050405020304" pitchFamily="18" charset="0"/>
                        <a:cs typeface="Traditional Arabic"/>
                      </a:endParaRPr>
                    </a:p>
                  </a:txBody>
                  <a:tcPr marL="60384" marR="60384" marT="0" marB="0">
                    <a:solidFill>
                      <a:schemeClr val="accent2">
                        <a:lumMod val="20000"/>
                        <a:lumOff val="80000"/>
                      </a:schemeClr>
                    </a:solidFill>
                  </a:tcPr>
                </a:tc>
              </a:tr>
              <a:tr h="268736">
                <a:tc>
                  <a:txBody>
                    <a:bodyPr/>
                    <a:lstStyle/>
                    <a:p>
                      <a:pPr marL="0" marR="0" algn="just" rtl="1">
                        <a:lnSpc>
                          <a:spcPct val="115000"/>
                        </a:lnSpc>
                        <a:spcBef>
                          <a:spcPts val="0"/>
                        </a:spcBef>
                        <a:spcAft>
                          <a:spcPts val="0"/>
                        </a:spcAft>
                        <a:tabLst>
                          <a:tab pos="80010" algn="r"/>
                          <a:tab pos="2637155" algn="ctr"/>
                          <a:tab pos="5274310" algn="r"/>
                        </a:tabLst>
                      </a:pPr>
                      <a:r>
                        <a:rPr lang="ar-SA" sz="1800">
                          <a:solidFill>
                            <a:schemeClr val="tx1"/>
                          </a:solidFill>
                          <a:effectLst/>
                        </a:rPr>
                        <a:t>5ـ من حيث الفائدة</a:t>
                      </a:r>
                      <a:endParaRPr lang="en-US" sz="1800">
                        <a:solidFill>
                          <a:schemeClr val="tx1"/>
                        </a:solidFill>
                        <a:effectLst/>
                        <a:latin typeface="Times New Roman" panose="02020603050405020304" pitchFamily="18" charset="0"/>
                        <a:ea typeface="Times New Roman" panose="02020603050405020304" pitchFamily="18" charset="0"/>
                        <a:cs typeface="Traditional Arabic"/>
                      </a:endParaRPr>
                    </a:p>
                  </a:txBody>
                  <a:tcPr marL="60384" marR="60384" marT="0" marB="0">
                    <a:solidFill>
                      <a:srgbClr val="FFFF00"/>
                    </a:solidFill>
                  </a:tcPr>
                </a:tc>
                <a:tc>
                  <a:txBody>
                    <a:bodyPr/>
                    <a:lstStyle/>
                    <a:p>
                      <a:pPr marL="0" marR="0" algn="just" rtl="1">
                        <a:lnSpc>
                          <a:spcPct val="115000"/>
                        </a:lnSpc>
                        <a:spcBef>
                          <a:spcPts val="0"/>
                        </a:spcBef>
                        <a:spcAft>
                          <a:spcPts val="0"/>
                        </a:spcAft>
                        <a:tabLst>
                          <a:tab pos="80010" algn="r"/>
                          <a:tab pos="2637155" algn="ctr"/>
                          <a:tab pos="5274310" algn="r"/>
                        </a:tabLst>
                      </a:pPr>
                      <a:r>
                        <a:rPr lang="ar-SA" sz="1800" b="1" dirty="0">
                          <a:solidFill>
                            <a:schemeClr val="tx2"/>
                          </a:solidFill>
                          <a:effectLst/>
                        </a:rPr>
                        <a:t>5ـ من حيث الفائدة</a:t>
                      </a:r>
                      <a:endParaRPr lang="en-US" sz="1800" b="1" dirty="0">
                        <a:solidFill>
                          <a:schemeClr val="tx2"/>
                        </a:solidFill>
                        <a:effectLst/>
                        <a:latin typeface="Times New Roman" panose="02020603050405020304" pitchFamily="18" charset="0"/>
                        <a:ea typeface="Times New Roman" panose="02020603050405020304" pitchFamily="18" charset="0"/>
                        <a:cs typeface="Traditional Arabic"/>
                      </a:endParaRPr>
                    </a:p>
                  </a:txBody>
                  <a:tcPr marL="60384" marR="60384" marT="0" marB="0">
                    <a:solidFill>
                      <a:srgbClr val="FFFF00"/>
                    </a:solidFill>
                  </a:tcPr>
                </a:tc>
              </a:tr>
              <a:tr h="174649">
                <a:tc>
                  <a:txBody>
                    <a:bodyPr/>
                    <a:lstStyle/>
                    <a:p>
                      <a:pPr marL="0" marR="0" algn="just" rtl="1">
                        <a:lnSpc>
                          <a:spcPct val="115000"/>
                        </a:lnSpc>
                        <a:spcBef>
                          <a:spcPts val="0"/>
                        </a:spcBef>
                        <a:spcAft>
                          <a:spcPts val="0"/>
                        </a:spcAft>
                        <a:tabLst>
                          <a:tab pos="80010" algn="r"/>
                          <a:tab pos="2637155" algn="ctr"/>
                          <a:tab pos="5274310" algn="r"/>
                        </a:tabLst>
                      </a:pPr>
                      <a:r>
                        <a:rPr lang="ar-SA" sz="1800" dirty="0">
                          <a:solidFill>
                            <a:schemeClr val="tx1"/>
                          </a:solidFill>
                          <a:effectLst/>
                        </a:rPr>
                        <a:t>على الأغلب لاتدفع المصارف فائدة عنه </a:t>
                      </a:r>
                      <a:endParaRPr lang="en-US" sz="1800" dirty="0">
                        <a:solidFill>
                          <a:schemeClr val="tx1"/>
                        </a:solidFill>
                        <a:effectLst/>
                        <a:latin typeface="Times New Roman" panose="02020603050405020304" pitchFamily="18" charset="0"/>
                        <a:ea typeface="Times New Roman" panose="02020603050405020304" pitchFamily="18" charset="0"/>
                        <a:cs typeface="Traditional Arabic"/>
                      </a:endParaRPr>
                    </a:p>
                  </a:txBody>
                  <a:tcPr marL="60384" marR="60384" marT="0" marB="0">
                    <a:solidFill>
                      <a:schemeClr val="accent2">
                        <a:lumMod val="20000"/>
                        <a:lumOff val="80000"/>
                      </a:schemeClr>
                    </a:solidFill>
                  </a:tcPr>
                </a:tc>
                <a:tc>
                  <a:txBody>
                    <a:bodyPr/>
                    <a:lstStyle/>
                    <a:p>
                      <a:pPr marL="0" marR="0" algn="just" rtl="1">
                        <a:lnSpc>
                          <a:spcPct val="115000"/>
                        </a:lnSpc>
                        <a:spcBef>
                          <a:spcPts val="0"/>
                        </a:spcBef>
                        <a:spcAft>
                          <a:spcPts val="0"/>
                        </a:spcAft>
                        <a:tabLst>
                          <a:tab pos="80010" algn="r"/>
                          <a:tab pos="2637155" algn="ctr"/>
                          <a:tab pos="5274310" algn="r"/>
                        </a:tabLst>
                      </a:pPr>
                      <a:r>
                        <a:rPr lang="ar-SA" sz="1800" b="1" dirty="0">
                          <a:solidFill>
                            <a:schemeClr val="tx2"/>
                          </a:solidFill>
                          <a:effectLst/>
                        </a:rPr>
                        <a:t>تتقاضى المصارف فائدة ميسّرة عنه</a:t>
                      </a:r>
                      <a:endParaRPr lang="en-US" sz="1800" b="1" dirty="0">
                        <a:solidFill>
                          <a:schemeClr val="tx2"/>
                        </a:solidFill>
                        <a:effectLst/>
                        <a:latin typeface="Times New Roman" panose="02020603050405020304" pitchFamily="18" charset="0"/>
                        <a:ea typeface="Times New Roman" panose="02020603050405020304" pitchFamily="18" charset="0"/>
                        <a:cs typeface="Traditional Arabic"/>
                      </a:endParaRPr>
                    </a:p>
                  </a:txBody>
                  <a:tcPr marL="60384" marR="60384" marT="0" marB="0">
                    <a:solidFill>
                      <a:schemeClr val="accent2">
                        <a:lumMod val="20000"/>
                        <a:lumOff val="80000"/>
                      </a:schemeClr>
                    </a:solidFill>
                  </a:tcPr>
                </a:tc>
              </a:tr>
            </a:tbl>
          </a:graphicData>
        </a:graphic>
      </p:graphicFrame>
    </p:spTree>
    <p:extLst>
      <p:ext uri="{BB962C8B-B14F-4D97-AF65-F5344CB8AC3E}">
        <p14:creationId xmlns:p14="http://schemas.microsoft.com/office/powerpoint/2010/main" val="1703842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245</Words>
  <Application>Microsoft Office PowerPoint</Application>
  <PresentationFormat>Widescreen</PresentationFormat>
  <Paragraphs>23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Times New Roman</vt:lpstr>
      <vt:lpstr>Traditional Arabic</vt:lpstr>
      <vt:lpstr>Office Theme</vt:lpstr>
      <vt:lpstr>الفروقات بين الحساب الجاري المدين والحساب الجاري الدائن</vt:lpstr>
      <vt:lpstr>PowerPoint Presentation</vt:lpstr>
    </vt:vector>
  </TitlesOfParts>
  <Company>rg-adguard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 بين الحساب الجاري المدين والحساب الجاري الدائن</dc:title>
  <dc:creator>Admin</dc:creator>
  <cp:lastModifiedBy>Admin</cp:lastModifiedBy>
  <cp:revision>2</cp:revision>
  <dcterms:created xsi:type="dcterms:W3CDTF">2019-08-27T09:32:54Z</dcterms:created>
  <dcterms:modified xsi:type="dcterms:W3CDTF">2019-08-27T09:51:15Z</dcterms:modified>
</cp:coreProperties>
</file>