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4CE-16D9-4914-BA41-5EA23B5EDC8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6C2-A7DC-4E0F-A42C-B1C524CB6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3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4CE-16D9-4914-BA41-5EA23B5EDC8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6C2-A7DC-4E0F-A42C-B1C524CB6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2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4CE-16D9-4914-BA41-5EA23B5EDC8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6C2-A7DC-4E0F-A42C-B1C524CB6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4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4CE-16D9-4914-BA41-5EA23B5EDC8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6C2-A7DC-4E0F-A42C-B1C524CB6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9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4CE-16D9-4914-BA41-5EA23B5EDC8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6C2-A7DC-4E0F-A42C-B1C524CB6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9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4CE-16D9-4914-BA41-5EA23B5EDC8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6C2-A7DC-4E0F-A42C-B1C524CB6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3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4CE-16D9-4914-BA41-5EA23B5EDC8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6C2-A7DC-4E0F-A42C-B1C524CB6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3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4CE-16D9-4914-BA41-5EA23B5EDC8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6C2-A7DC-4E0F-A42C-B1C524CB6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9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4CE-16D9-4914-BA41-5EA23B5EDC8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6C2-A7DC-4E0F-A42C-B1C524CB6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4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4CE-16D9-4914-BA41-5EA23B5EDC8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6C2-A7DC-4E0F-A42C-B1C524CB6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4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4CE-16D9-4914-BA41-5EA23B5EDC8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6C2-A7DC-4E0F-A42C-B1C524CB6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2D4CE-16D9-4914-BA41-5EA23B5EDC8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7B6C2-A7DC-4E0F-A42C-B1C524CB6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0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455" y="1490540"/>
            <a:ext cx="10515600" cy="3517558"/>
          </a:xfrm>
        </p:spPr>
        <p:txBody>
          <a:bodyPr>
            <a:noAutofit/>
          </a:bodyPr>
          <a:lstStyle/>
          <a:p>
            <a:pPr algn="ctr"/>
            <a:r>
              <a:rPr lang="ar-IQ" sz="8000" b="1" dirty="0" smtClean="0"/>
              <a:t>الفروقات بين حساب التوفير والوديعة الثابتة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01108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532801"/>
              </p:ext>
            </p:extLst>
          </p:nvPr>
        </p:nvGraphicFramePr>
        <p:xfrm>
          <a:off x="1041009" y="759655"/>
          <a:ext cx="9847385" cy="495155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872933"/>
                <a:gridCol w="4974452"/>
              </a:tblGrid>
              <a:tr h="53704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IQ" sz="2400" b="1" dirty="0">
                          <a:effectLst/>
                        </a:rPr>
                        <a:t>حساب </a:t>
                      </a:r>
                      <a:r>
                        <a:rPr lang="ar-IQ" sz="2400" b="1" dirty="0" smtClean="0">
                          <a:effectLst/>
                        </a:rPr>
                        <a:t>التوفيرــ 2521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SA" sz="2400" b="1" dirty="0">
                          <a:effectLst/>
                        </a:rPr>
                        <a:t>الوديعة الثابتة ــ 2531 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42378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</a:rPr>
                        <a:t>1- من حيث الأجل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</a:rPr>
                        <a:t>1- من حيث الأجل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42378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SA" sz="2400" b="1">
                          <a:solidFill>
                            <a:schemeClr val="tx1"/>
                          </a:solidFill>
                          <a:effectLst/>
                        </a:rPr>
                        <a:t>على الأغلب طويل الأجل  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SA" sz="2400" b="1" dirty="0">
                          <a:effectLst/>
                        </a:rPr>
                        <a:t>الآجال كافة (قصيرة ، متوسطة ، طويلة)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321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SA" sz="2400" b="1">
                          <a:solidFill>
                            <a:schemeClr val="tx1"/>
                          </a:solidFill>
                          <a:effectLst/>
                        </a:rPr>
                        <a:t>2- من حيث حق السحب والايداع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SA" sz="2400" b="1" dirty="0">
                          <a:effectLst/>
                        </a:rPr>
                        <a:t>2- من حيث حق السحب والايداع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42378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SA" sz="2400" b="1">
                          <a:solidFill>
                            <a:schemeClr val="tx1"/>
                          </a:solidFill>
                          <a:effectLst/>
                        </a:rPr>
                        <a:t>يحق السحب منه والايداع فيه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SA" sz="2400" b="1" dirty="0">
                          <a:effectLst/>
                        </a:rPr>
                        <a:t>لا يحق السحب منها أو زيادة مبلغها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SA" sz="2400" b="1">
                          <a:solidFill>
                            <a:schemeClr val="tx1"/>
                          </a:solidFill>
                          <a:effectLst/>
                        </a:rPr>
                        <a:t>3- من حيث سعر الفائدة 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SA" sz="2400" b="1" dirty="0">
                          <a:effectLst/>
                        </a:rPr>
                        <a:t>3- من حيث سعر الفائدة 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48811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SA" sz="2400" b="1">
                          <a:solidFill>
                            <a:schemeClr val="tx1"/>
                          </a:solidFill>
                          <a:effectLst/>
                        </a:rPr>
                        <a:t>سعر فائدته أقل من سعر فائدة الوديعة الثابتة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SA" sz="2400" b="1" dirty="0">
                          <a:effectLst/>
                        </a:rPr>
                        <a:t>سعر فائدتها أكبر من سعر فائدة حساب التوفير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724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SA" sz="2400" b="1">
                          <a:solidFill>
                            <a:schemeClr val="tx1"/>
                          </a:solidFill>
                          <a:effectLst/>
                        </a:rPr>
                        <a:t>4- من حيث تاريخ استحقاق الفائدة 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SA" sz="2400" b="1" dirty="0">
                          <a:effectLst/>
                        </a:rPr>
                        <a:t>4- من حيث تاريخ استحقاق الفائدة 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80198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</a:rPr>
                        <a:t>تستحق الفائدة في نهاية السنة المالية أو بتاريخ غلق حساب التوفير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" algn="r"/>
                          <a:tab pos="2637155" algn="ctr"/>
                          <a:tab pos="5274310" algn="r"/>
                        </a:tabLst>
                      </a:pPr>
                      <a:r>
                        <a:rPr lang="ar-SA" sz="2400" b="1" dirty="0">
                          <a:effectLst/>
                        </a:rPr>
                        <a:t>تستحق الفائدة في تاريخ انتهاء مدة الوديعة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225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114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Traditional Arabic</vt:lpstr>
      <vt:lpstr>Office Theme</vt:lpstr>
      <vt:lpstr>الفروقات بين حساب التوفير والوديعة الثابتة</vt:lpstr>
      <vt:lpstr>PowerPoint Presentation</vt:lpstr>
    </vt:vector>
  </TitlesOfParts>
  <Company>rg-adguard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الفروقات بين حساب التوفير والوديعة الثابتة</dc:title>
  <dc:creator>Admin</dc:creator>
  <cp:lastModifiedBy>Admin</cp:lastModifiedBy>
  <cp:revision>1</cp:revision>
  <dcterms:created xsi:type="dcterms:W3CDTF">2019-08-27T10:08:42Z</dcterms:created>
  <dcterms:modified xsi:type="dcterms:W3CDTF">2019-08-27T10:14:31Z</dcterms:modified>
</cp:coreProperties>
</file>