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00930F-0607-4106-A48F-67354E596E7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178992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0930F-0607-4106-A48F-67354E596E7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63020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0930F-0607-4106-A48F-67354E596E7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3597245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00930F-0607-4106-A48F-67354E596E7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418512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00930F-0607-4106-A48F-67354E596E7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4099809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00930F-0607-4106-A48F-67354E596E7A}"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385926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00930F-0607-4106-A48F-67354E596E7A}"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2331517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00930F-0607-4106-A48F-67354E596E7A}"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214369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0930F-0607-4106-A48F-67354E596E7A}"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194157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0930F-0607-4106-A48F-67354E596E7A}"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243127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00930F-0607-4106-A48F-67354E596E7A}"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B86CE-43B8-4B9E-A0B3-CCBA17D70109}" type="slidenum">
              <a:rPr lang="en-US" smtClean="0"/>
              <a:t>‹#›</a:t>
            </a:fld>
            <a:endParaRPr lang="en-US"/>
          </a:p>
        </p:txBody>
      </p:sp>
    </p:spTree>
    <p:extLst>
      <p:ext uri="{BB962C8B-B14F-4D97-AF65-F5344CB8AC3E}">
        <p14:creationId xmlns:p14="http://schemas.microsoft.com/office/powerpoint/2010/main" val="6265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0930F-0607-4106-A48F-67354E596E7A}"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B86CE-43B8-4B9E-A0B3-CCBA17D70109}" type="slidenum">
              <a:rPr lang="en-US" smtClean="0"/>
              <a:t>‹#›</a:t>
            </a:fld>
            <a:endParaRPr lang="en-US"/>
          </a:p>
        </p:txBody>
      </p:sp>
    </p:spTree>
    <p:extLst>
      <p:ext uri="{BB962C8B-B14F-4D97-AF65-F5344CB8AC3E}">
        <p14:creationId xmlns:p14="http://schemas.microsoft.com/office/powerpoint/2010/main" val="3422979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695" y="968991"/>
            <a:ext cx="10044752" cy="4154984"/>
          </a:xfrm>
          <a:prstGeom prst="rect">
            <a:avLst/>
          </a:prstGeom>
        </p:spPr>
        <p:txBody>
          <a:bodyPr wrap="square">
            <a:spAutoFit/>
          </a:bodyPr>
          <a:lstStyle/>
          <a:p>
            <a:pPr algn="ctr" rtl="1">
              <a:lnSpc>
                <a:spcPct val="150000"/>
              </a:lnSpc>
              <a:tabLst>
                <a:tab pos="80010" algn="r"/>
              </a:tabLst>
            </a:pPr>
            <a:r>
              <a:rPr lang="ar-IQ"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المعالجات المحاسبية لل</a:t>
            </a:r>
            <a:r>
              <a:rPr lang="ar-SA" sz="40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حوالات الخارجية المسحوبة على المصرف برسم التغطية</a:t>
            </a:r>
            <a:endParaRPr lang="en-US" sz="4000" dirty="0" smtClean="0">
              <a:effectLst/>
              <a:latin typeface="Times New Roman" panose="02020603050405020304" pitchFamily="18" charset="0"/>
              <a:ea typeface="Times New Roman" panose="02020603050405020304" pitchFamily="18" charset="0"/>
              <a:cs typeface="Traditional Arabic"/>
            </a:endParaRPr>
          </a:p>
          <a:p>
            <a:pPr algn="just" rtl="1">
              <a:lnSpc>
                <a:spcPct val="150000"/>
              </a:lnSpc>
              <a:tabLst>
                <a:tab pos="80010" algn="r"/>
              </a:tabLst>
            </a:pP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تعرف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الحوالات التي يسحبها المصرف الخارجي على مصرفٍ محلي ليس له حساب جاري مفتوح لدى المصرف المحلي أو بالعكس (أي بمعنى آخر ليس المصرف المحلي بمصرفٍ مراسل للمصرف الخارجي)، مما يعني عدم إمكانية المصرف الأجنبي تغطية (تسديد) مبلغ الحوالة، الأمر الذي يستوجب توسُّط مصرف ثالث لتغطية أو لتسديد مبلغ الحوالة وهو ما يعرف بمصرف التغطية.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708843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4" y="218301"/>
            <a:ext cx="10849970" cy="5152180"/>
          </a:xfrm>
          <a:prstGeom prst="rect">
            <a:avLst/>
          </a:prstGeom>
        </p:spPr>
        <p:txBody>
          <a:bodyPr wrap="square">
            <a:spAutoFit/>
          </a:bodyPr>
          <a:lstStyle/>
          <a:p>
            <a:pPr algn="just" rtl="1">
              <a:lnSpc>
                <a:spcPct val="115000"/>
              </a:lnSpc>
              <a:tabLst>
                <a:tab pos="80010" algn="r"/>
              </a:tabLst>
            </a:pP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عند استلام المصرف لتلك الحوالة يتم تسجيل القيد المحاسبي الآتي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حـ / الحوالات الخارجية المسـحوبة على المصرف برسـم التغطية ــ 1447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حـ / الحوالات الخارجية المسحوبة على المصرف ــ 2571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ويشمل حساب الحوالات الخارجية المسـحوبة على المصرف برسـم التغطية (1447) مبالغ الحوالات الخارجية المسحوبة على فرع المصرف عندما تسحب بالدينار العراقي والتغطية غير مباشرة بعملة اخرى، أو تلك التي يكون فيها شرط التغطية غير واضح أوغير منصوص عليه صراحة في أمر الدفع .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50000"/>
              </a:lnSpc>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tabLst>
                <a:tab pos="80010" algn="r"/>
              </a:tabLst>
            </a:pPr>
            <a:r>
              <a:rPr lang="ar-IQ"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ar-IQ"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وعند مراجعة المستفيد للقسم الدولي في الفرع الرئيس للمصرف لاستلام حوالته المالية نقداً يتم تسجيل القيد المحاسبي الآتي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حـ / الحوالات الخارجية المسحوبة على المصرف ــ 2571</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حـ / نقد في الصندوق ــ 181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221334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4" y="98021"/>
            <a:ext cx="10604310" cy="4959114"/>
          </a:xfrm>
          <a:prstGeom prst="rect">
            <a:avLst/>
          </a:prstGeom>
        </p:spPr>
        <p:txBody>
          <a:bodyPr wrap="square">
            <a:spAutoFit/>
          </a:bodyPr>
          <a:lstStyle/>
          <a:p>
            <a:pPr algn="just" rtl="1">
              <a:lnSpc>
                <a:spcPct val="150000"/>
              </a:lnSpc>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ويُطالب المراسل بتغطية (تسديد) مبلغ الحوالة المعادل بسعر الشراء للعملة الأجنبية ، وعند ورود اشعار التغطية من المراسل يتم تسجيل القيد المحاسبي الآتي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حـ / نقد لدى المصارف الخارجية ــ 187</a:t>
            </a:r>
            <a:endParaRPr lang="en-US" sz="2400" dirty="0" smtClean="0">
              <a:effectLst/>
              <a:latin typeface="Times New Roman" panose="02020603050405020304" pitchFamily="18" charset="0"/>
              <a:ea typeface="Times New Roman" panose="02020603050405020304" pitchFamily="18" charset="0"/>
              <a:cs typeface="Traditional Arabic"/>
            </a:endParaRPr>
          </a:p>
          <a:p>
            <a:pPr indent="18415" algn="r" rtl="1">
              <a:lnSpc>
                <a:spcPct val="115000"/>
              </a:lnSpc>
              <a:tabLst>
                <a:tab pos="80010" algn="r"/>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حـ / الحوالات الخارجية المسحوبة على المصرف برسم التغطية ــ1447  </a:t>
            </a:r>
            <a:endParaRPr lang="en-US" sz="2400" dirty="0" smtClean="0">
              <a:effectLst/>
              <a:latin typeface="Times New Roman" panose="02020603050405020304" pitchFamily="18" charset="0"/>
              <a:ea typeface="Times New Roman" panose="02020603050405020304" pitchFamily="18" charset="0"/>
              <a:cs typeface="Traditional Arabic"/>
            </a:endParaRPr>
          </a:p>
          <a:p>
            <a:pPr indent="18415" algn="r" rtl="1">
              <a:lnSpc>
                <a:spcPct val="115000"/>
              </a:lnSpc>
              <a:tabLst>
                <a:tab pos="80010" algn="r"/>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cs typeface="Traditional Arabic"/>
            </a:endParaRPr>
          </a:p>
          <a:p>
            <a:pPr indent="18415" algn="just" rtl="1">
              <a:lnSpc>
                <a:spcPct val="150000"/>
              </a:lnSpc>
              <a:tabLst>
                <a:tab pos="80010" algn="r"/>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أما في حالة طلب المحول تسليم مبلغ الحوالة الى المستفيد عن طريق أحد الفروع الداخلية، فعند استلام الحوالة المالية من قبل القسم الدولي في الفرع الرئيس للمصرف ، يقوم هذا القسم بتنظيم اشعار دائن وارساله مع الحوالة الخارجية الى الفرع المعني وتسجيل القيد المحاسبي الآتي:  </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حـ / الحوالات الخارجية المسحوبة على المصرف ــ 2571</a:t>
            </a:r>
            <a:endParaRPr lang="en-US" sz="2400" dirty="0" smtClean="0">
              <a:effectLst/>
              <a:latin typeface="Times New Roman" panose="02020603050405020304" pitchFamily="18" charset="0"/>
              <a:ea typeface="Times New Roman" panose="02020603050405020304" pitchFamily="18" charset="0"/>
              <a:cs typeface="Traditional Arabic"/>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حـ / حسابات مدينة متبادلة ــ 163   </a:t>
            </a:r>
            <a:endParaRPr lang="en-US" sz="2400" dirty="0"/>
          </a:p>
        </p:txBody>
      </p:sp>
    </p:spTree>
    <p:extLst>
      <p:ext uri="{BB962C8B-B14F-4D97-AF65-F5344CB8AC3E}">
        <p14:creationId xmlns:p14="http://schemas.microsoft.com/office/powerpoint/2010/main" val="319207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104" y="213269"/>
            <a:ext cx="10331356" cy="3843937"/>
          </a:xfrm>
          <a:prstGeom prst="rect">
            <a:avLst/>
          </a:prstGeom>
        </p:spPr>
        <p:txBody>
          <a:bodyPr wrap="square">
            <a:spAutoFit/>
          </a:bodyPr>
          <a:lstStyle/>
          <a:p>
            <a:pPr algn="just" rtl="1">
              <a:lnSpc>
                <a:spcPct val="150000"/>
              </a:lnSpc>
              <a:tabLst>
                <a:tab pos="80010" algn="r"/>
              </a:tabLst>
            </a:pPr>
            <a:r>
              <a:rPr lang="ar-IQ" sz="2400" dirty="0" smtClean="0">
                <a:solidFill>
                  <a:srgbClr val="000000"/>
                </a:solidFill>
                <a:effectLst/>
                <a:latin typeface="Times New Roman" panose="02020603050405020304" pitchFamily="18" charset="0"/>
                <a:ea typeface="Times New Roman" panose="02020603050405020304" pitchFamily="18" charset="0"/>
                <a:cs typeface="+mj-cs"/>
              </a:rPr>
              <a:t>    </a:t>
            </a:r>
            <a:r>
              <a:rPr lang="ar-SA" sz="2400" dirty="0" smtClean="0">
                <a:solidFill>
                  <a:srgbClr val="000000"/>
                </a:solidFill>
                <a:effectLst/>
                <a:latin typeface="Times New Roman" panose="02020603050405020304" pitchFamily="18" charset="0"/>
                <a:ea typeface="Times New Roman" panose="02020603050405020304" pitchFamily="18" charset="0"/>
                <a:cs typeface="+mj-cs"/>
              </a:rPr>
              <a:t>وعند استلام</a:t>
            </a:r>
            <a:r>
              <a:rPr lang="ar-SA" sz="2400" dirty="0" smtClean="0">
                <a:effectLst/>
                <a:latin typeface="Times New Roman" panose="02020603050405020304" pitchFamily="18" charset="0"/>
                <a:ea typeface="Times New Roman" panose="02020603050405020304" pitchFamily="18" charset="0"/>
                <a:cs typeface="+mj-cs"/>
              </a:rPr>
              <a:t> </a:t>
            </a:r>
            <a:r>
              <a:rPr lang="ar-SA" sz="2400" dirty="0" smtClean="0">
                <a:solidFill>
                  <a:srgbClr val="000000"/>
                </a:solidFill>
                <a:effectLst/>
                <a:latin typeface="Times New Roman" panose="02020603050405020304" pitchFamily="18" charset="0"/>
                <a:ea typeface="Times New Roman" panose="02020603050405020304" pitchFamily="18" charset="0"/>
                <a:cs typeface="+mj-cs"/>
              </a:rPr>
              <a:t>الفرع المعني للأشعار الدائن والحوالة الخارجية المرفقة معه ، يقوم الفرع بتسجيل القيد المحاسبي الآتي:  </a:t>
            </a:r>
            <a:endParaRPr lang="en-US" sz="2400" dirty="0" smtClean="0">
              <a:effectLst/>
              <a:latin typeface="Times New Roman" panose="02020603050405020304" pitchFamily="18" charset="0"/>
              <a:ea typeface="Times New Roman" panose="02020603050405020304" pitchFamily="18" charset="0"/>
              <a:cs typeface="+mj-cs"/>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mj-cs"/>
              </a:rPr>
              <a:t>XX</a:t>
            </a: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 حـ / </a:t>
            </a:r>
            <a:r>
              <a:rPr lang="ar-SA" sz="2400" b="1" dirty="0" smtClean="0">
                <a:solidFill>
                  <a:srgbClr val="000000"/>
                </a:solidFill>
                <a:effectLst/>
                <a:latin typeface="Times New Roman" panose="02020603050405020304" pitchFamily="18" charset="0"/>
                <a:ea typeface="Times New Roman" panose="02020603050405020304" pitchFamily="18" charset="0"/>
                <a:cs typeface="+mj-cs"/>
              </a:rPr>
              <a:t>حسابات مدينة متبادلة ــ 163  </a:t>
            </a:r>
            <a:endParaRPr lang="en-US" sz="2400" dirty="0" smtClean="0">
              <a:effectLst/>
              <a:latin typeface="Times New Roman" panose="02020603050405020304" pitchFamily="18" charset="0"/>
              <a:ea typeface="Times New Roman" panose="02020603050405020304" pitchFamily="18" charset="0"/>
              <a:cs typeface="+mj-cs"/>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mj-cs"/>
              </a:rPr>
              <a:t>XX       </a:t>
            </a: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 حـ / حوالات خارجية الى الفروع </a:t>
            </a:r>
            <a:r>
              <a:rPr lang="ar-SA" sz="2400" b="1" dirty="0" smtClean="0">
                <a:solidFill>
                  <a:srgbClr val="000000"/>
                </a:solidFill>
                <a:effectLst/>
                <a:latin typeface="Times New Roman" panose="02020603050405020304" pitchFamily="18" charset="0"/>
                <a:ea typeface="Times New Roman" panose="02020603050405020304" pitchFamily="18" charset="0"/>
                <a:cs typeface="+mj-cs"/>
              </a:rPr>
              <a:t>المسحوبة على المصرف </a:t>
            </a: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ــ 2577 </a:t>
            </a:r>
            <a:endParaRPr lang="en-US" sz="2400" dirty="0" smtClean="0">
              <a:effectLst/>
              <a:latin typeface="Times New Roman" panose="02020603050405020304" pitchFamily="18" charset="0"/>
              <a:ea typeface="Times New Roman" panose="02020603050405020304" pitchFamily="18" charset="0"/>
              <a:cs typeface="+mj-cs"/>
            </a:endParaRPr>
          </a:p>
          <a:p>
            <a:pPr algn="just" rtl="1">
              <a:lnSpc>
                <a:spcPct val="115000"/>
              </a:lnSpc>
              <a:tabLst>
                <a:tab pos="80010" algn="r"/>
              </a:tabLst>
            </a:pP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   </a:t>
            </a:r>
            <a:endParaRPr lang="en-US" sz="2400" dirty="0" smtClean="0">
              <a:effectLst/>
              <a:latin typeface="Times New Roman" panose="02020603050405020304" pitchFamily="18" charset="0"/>
              <a:ea typeface="Times New Roman" panose="02020603050405020304" pitchFamily="18" charset="0"/>
              <a:cs typeface="+mj-cs"/>
            </a:endParaRPr>
          </a:p>
          <a:p>
            <a:pPr algn="just" rtl="1">
              <a:lnSpc>
                <a:spcPct val="150000"/>
              </a:lnSpc>
              <a:tabLst>
                <a:tab pos="80010" algn="r"/>
              </a:tabLst>
            </a:pP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 </a:t>
            </a:r>
            <a:r>
              <a:rPr lang="ar-IQ" sz="2400" dirty="0" smtClean="0">
                <a:solidFill>
                  <a:srgbClr val="000000"/>
                </a:solidFill>
                <a:effectLst/>
                <a:latin typeface="Times New Roman" panose="02020603050405020304" pitchFamily="18" charset="0"/>
                <a:ea typeface="Times New Roman" panose="02020603050405020304" pitchFamily="18" charset="0"/>
                <a:cs typeface="+mj-cs"/>
              </a:rPr>
              <a:t>    وعند تسديد الفرع لمبلغ الحوالة الخارجية الى المستفيد يتم تسجيل القيد المحاسبي الآتي:  </a:t>
            </a:r>
            <a:endParaRPr lang="en-US" sz="2400" dirty="0" smtClean="0">
              <a:effectLst/>
              <a:latin typeface="Times New Roman" panose="02020603050405020304" pitchFamily="18" charset="0"/>
              <a:ea typeface="Times New Roman" panose="02020603050405020304" pitchFamily="18" charset="0"/>
              <a:cs typeface="+mj-cs"/>
            </a:endParaRPr>
          </a:p>
          <a:p>
            <a:pPr algn="just" rtl="1">
              <a:lnSpc>
                <a:spcPct val="115000"/>
              </a:lnSpc>
              <a:tabLst>
                <a:tab pos="80010" algn="r"/>
              </a:tabLst>
            </a:pP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 </a:t>
            </a:r>
            <a:r>
              <a:rPr lang="en-US" sz="2400" b="1" dirty="0" smtClean="0">
                <a:solidFill>
                  <a:srgbClr val="000000"/>
                </a:solidFill>
                <a:effectLst/>
                <a:latin typeface="Times New Roman" panose="02020603050405020304" pitchFamily="18" charset="0"/>
                <a:ea typeface="Times New Roman" panose="02020603050405020304" pitchFamily="18" charset="0"/>
                <a:cs typeface="+mj-cs"/>
              </a:rPr>
              <a:t>XX</a:t>
            </a: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حـ / حوالات خارجية الى الفروع </a:t>
            </a:r>
            <a:r>
              <a:rPr lang="ar-SA" sz="2400" b="1" dirty="0" smtClean="0">
                <a:solidFill>
                  <a:srgbClr val="000000"/>
                </a:solidFill>
                <a:effectLst/>
                <a:latin typeface="Times New Roman" panose="02020603050405020304" pitchFamily="18" charset="0"/>
                <a:ea typeface="Times New Roman" panose="02020603050405020304" pitchFamily="18" charset="0"/>
                <a:cs typeface="+mj-cs"/>
              </a:rPr>
              <a:t>المسحوبة على المصرف </a:t>
            </a:r>
            <a:r>
              <a:rPr lang="ar-IQ" sz="2400" b="1" dirty="0" smtClean="0">
                <a:solidFill>
                  <a:srgbClr val="000000"/>
                </a:solidFill>
                <a:effectLst/>
                <a:latin typeface="Times New Roman" panose="02020603050405020304" pitchFamily="18" charset="0"/>
                <a:ea typeface="Times New Roman" panose="02020603050405020304" pitchFamily="18" charset="0"/>
                <a:cs typeface="+mj-cs"/>
              </a:rPr>
              <a:t>ــ 2577 </a:t>
            </a:r>
            <a:endParaRPr lang="en-US" sz="2400" dirty="0" smtClean="0">
              <a:effectLst/>
              <a:latin typeface="Times New Roman" panose="02020603050405020304" pitchFamily="18" charset="0"/>
              <a:ea typeface="Times New Roman" panose="02020603050405020304" pitchFamily="18" charset="0"/>
              <a:cs typeface="+mj-cs"/>
            </a:endParaRPr>
          </a:p>
          <a:p>
            <a:pPr algn="just" rtl="1">
              <a:lnSpc>
                <a:spcPct val="115000"/>
              </a:lnSpc>
              <a:tabLst>
                <a:tab pos="80010" algn="r"/>
              </a:tabLst>
            </a:pPr>
            <a:r>
              <a:rPr lang="en-US" sz="2400" b="1" dirty="0" smtClean="0">
                <a:solidFill>
                  <a:srgbClr val="000000"/>
                </a:solidFill>
                <a:effectLst/>
                <a:latin typeface="Times New Roman" panose="02020603050405020304" pitchFamily="18" charset="0"/>
                <a:ea typeface="Times New Roman" panose="02020603050405020304" pitchFamily="18" charset="0"/>
                <a:cs typeface="+mj-cs"/>
              </a:rPr>
              <a:t>XX        </a:t>
            </a:r>
            <a:r>
              <a:rPr lang="ar-SA" sz="2400" b="1" dirty="0" smtClean="0">
                <a:solidFill>
                  <a:srgbClr val="000000"/>
                </a:solidFill>
                <a:effectLst/>
                <a:latin typeface="Times New Roman" panose="02020603050405020304" pitchFamily="18" charset="0"/>
                <a:ea typeface="Times New Roman" panose="02020603050405020304" pitchFamily="18" charset="0"/>
                <a:cs typeface="+mj-cs"/>
              </a:rPr>
              <a:t>حـ / نقد في الصندوق ــ 181    </a:t>
            </a:r>
            <a:endParaRPr lang="en-US" sz="2400" dirty="0">
              <a:effectLst/>
              <a:latin typeface="Times New Roman" panose="02020603050405020304" pitchFamily="18" charset="0"/>
              <a:ea typeface="Times New Roman" panose="02020603050405020304" pitchFamily="18" charset="0"/>
              <a:cs typeface="+mj-cs"/>
            </a:endParaRPr>
          </a:p>
        </p:txBody>
      </p:sp>
    </p:spTree>
    <p:extLst>
      <p:ext uri="{BB962C8B-B14F-4D97-AF65-F5344CB8AC3E}">
        <p14:creationId xmlns:p14="http://schemas.microsoft.com/office/powerpoint/2010/main" val="1784166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230</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Traditional Arabic</vt:lpstr>
      <vt:lpstr>Office Theme</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2019-08-27T10:15:01Z</dcterms:created>
  <dcterms:modified xsi:type="dcterms:W3CDTF">2019-08-27T10:26:30Z</dcterms:modified>
</cp:coreProperties>
</file>