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F7BCCC-203D-45C2-8853-63765235C674}"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79A72-995B-4C2B-B74E-27DFEACAE440}" type="slidenum">
              <a:rPr lang="en-US" smtClean="0"/>
              <a:t>‹#›</a:t>
            </a:fld>
            <a:endParaRPr lang="en-US"/>
          </a:p>
        </p:txBody>
      </p:sp>
    </p:spTree>
    <p:extLst>
      <p:ext uri="{BB962C8B-B14F-4D97-AF65-F5344CB8AC3E}">
        <p14:creationId xmlns:p14="http://schemas.microsoft.com/office/powerpoint/2010/main" val="4026894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7BCCC-203D-45C2-8853-63765235C674}"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79A72-995B-4C2B-B74E-27DFEACAE440}" type="slidenum">
              <a:rPr lang="en-US" smtClean="0"/>
              <a:t>‹#›</a:t>
            </a:fld>
            <a:endParaRPr lang="en-US"/>
          </a:p>
        </p:txBody>
      </p:sp>
    </p:spTree>
    <p:extLst>
      <p:ext uri="{BB962C8B-B14F-4D97-AF65-F5344CB8AC3E}">
        <p14:creationId xmlns:p14="http://schemas.microsoft.com/office/powerpoint/2010/main" val="3642575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7BCCC-203D-45C2-8853-63765235C674}"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79A72-995B-4C2B-B74E-27DFEACAE440}" type="slidenum">
              <a:rPr lang="en-US" smtClean="0"/>
              <a:t>‹#›</a:t>
            </a:fld>
            <a:endParaRPr lang="en-US"/>
          </a:p>
        </p:txBody>
      </p:sp>
    </p:spTree>
    <p:extLst>
      <p:ext uri="{BB962C8B-B14F-4D97-AF65-F5344CB8AC3E}">
        <p14:creationId xmlns:p14="http://schemas.microsoft.com/office/powerpoint/2010/main" val="2599536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7BCCC-203D-45C2-8853-63765235C674}"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79A72-995B-4C2B-B74E-27DFEACAE440}" type="slidenum">
              <a:rPr lang="en-US" smtClean="0"/>
              <a:t>‹#›</a:t>
            </a:fld>
            <a:endParaRPr lang="en-US"/>
          </a:p>
        </p:txBody>
      </p:sp>
    </p:spTree>
    <p:extLst>
      <p:ext uri="{BB962C8B-B14F-4D97-AF65-F5344CB8AC3E}">
        <p14:creationId xmlns:p14="http://schemas.microsoft.com/office/powerpoint/2010/main" val="1174857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F7BCCC-203D-45C2-8853-63765235C674}"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79A72-995B-4C2B-B74E-27DFEACAE440}" type="slidenum">
              <a:rPr lang="en-US" smtClean="0"/>
              <a:t>‹#›</a:t>
            </a:fld>
            <a:endParaRPr lang="en-US"/>
          </a:p>
        </p:txBody>
      </p:sp>
    </p:spTree>
    <p:extLst>
      <p:ext uri="{BB962C8B-B14F-4D97-AF65-F5344CB8AC3E}">
        <p14:creationId xmlns:p14="http://schemas.microsoft.com/office/powerpoint/2010/main" val="2335406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F7BCCC-203D-45C2-8853-63765235C674}"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79A72-995B-4C2B-B74E-27DFEACAE440}" type="slidenum">
              <a:rPr lang="en-US" smtClean="0"/>
              <a:t>‹#›</a:t>
            </a:fld>
            <a:endParaRPr lang="en-US"/>
          </a:p>
        </p:txBody>
      </p:sp>
    </p:spTree>
    <p:extLst>
      <p:ext uri="{BB962C8B-B14F-4D97-AF65-F5344CB8AC3E}">
        <p14:creationId xmlns:p14="http://schemas.microsoft.com/office/powerpoint/2010/main" val="3846201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F7BCCC-203D-45C2-8853-63765235C674}" type="datetimeFigureOut">
              <a:rPr lang="en-US" smtClean="0"/>
              <a:t>8/27/2019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679A72-995B-4C2B-B74E-27DFEACAE440}" type="slidenum">
              <a:rPr lang="en-US" smtClean="0"/>
              <a:t>‹#›</a:t>
            </a:fld>
            <a:endParaRPr lang="en-US"/>
          </a:p>
        </p:txBody>
      </p:sp>
    </p:spTree>
    <p:extLst>
      <p:ext uri="{BB962C8B-B14F-4D97-AF65-F5344CB8AC3E}">
        <p14:creationId xmlns:p14="http://schemas.microsoft.com/office/powerpoint/2010/main" val="566240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F7BCCC-203D-45C2-8853-63765235C674}" type="datetimeFigureOut">
              <a:rPr lang="en-US" smtClean="0"/>
              <a:t>8/27/2019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679A72-995B-4C2B-B74E-27DFEACAE440}" type="slidenum">
              <a:rPr lang="en-US" smtClean="0"/>
              <a:t>‹#›</a:t>
            </a:fld>
            <a:endParaRPr lang="en-US"/>
          </a:p>
        </p:txBody>
      </p:sp>
    </p:spTree>
    <p:extLst>
      <p:ext uri="{BB962C8B-B14F-4D97-AF65-F5344CB8AC3E}">
        <p14:creationId xmlns:p14="http://schemas.microsoft.com/office/powerpoint/2010/main" val="691586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7BCCC-203D-45C2-8853-63765235C674}" type="datetimeFigureOut">
              <a:rPr lang="en-US" smtClean="0"/>
              <a:t>8/27/2019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679A72-995B-4C2B-B74E-27DFEACAE440}" type="slidenum">
              <a:rPr lang="en-US" smtClean="0"/>
              <a:t>‹#›</a:t>
            </a:fld>
            <a:endParaRPr lang="en-US"/>
          </a:p>
        </p:txBody>
      </p:sp>
    </p:spTree>
    <p:extLst>
      <p:ext uri="{BB962C8B-B14F-4D97-AF65-F5344CB8AC3E}">
        <p14:creationId xmlns:p14="http://schemas.microsoft.com/office/powerpoint/2010/main" val="2625655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F7BCCC-203D-45C2-8853-63765235C674}"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79A72-995B-4C2B-B74E-27DFEACAE440}" type="slidenum">
              <a:rPr lang="en-US" smtClean="0"/>
              <a:t>‹#›</a:t>
            </a:fld>
            <a:endParaRPr lang="en-US"/>
          </a:p>
        </p:txBody>
      </p:sp>
    </p:spTree>
    <p:extLst>
      <p:ext uri="{BB962C8B-B14F-4D97-AF65-F5344CB8AC3E}">
        <p14:creationId xmlns:p14="http://schemas.microsoft.com/office/powerpoint/2010/main" val="528691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F7BCCC-203D-45C2-8853-63765235C674}"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79A72-995B-4C2B-B74E-27DFEACAE440}" type="slidenum">
              <a:rPr lang="en-US" smtClean="0"/>
              <a:t>‹#›</a:t>
            </a:fld>
            <a:endParaRPr lang="en-US"/>
          </a:p>
        </p:txBody>
      </p:sp>
    </p:spTree>
    <p:extLst>
      <p:ext uri="{BB962C8B-B14F-4D97-AF65-F5344CB8AC3E}">
        <p14:creationId xmlns:p14="http://schemas.microsoft.com/office/powerpoint/2010/main" val="1159620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7BCCC-203D-45C2-8853-63765235C674}" type="datetimeFigureOut">
              <a:rPr lang="en-US" smtClean="0"/>
              <a:t>8/27/2019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679A72-995B-4C2B-B74E-27DFEACAE440}" type="slidenum">
              <a:rPr lang="en-US" smtClean="0"/>
              <a:t>‹#›</a:t>
            </a:fld>
            <a:endParaRPr lang="en-US"/>
          </a:p>
        </p:txBody>
      </p:sp>
    </p:spTree>
    <p:extLst>
      <p:ext uri="{BB962C8B-B14F-4D97-AF65-F5344CB8AC3E}">
        <p14:creationId xmlns:p14="http://schemas.microsoft.com/office/powerpoint/2010/main" val="1681680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5910" y="371734"/>
            <a:ext cx="10740788" cy="6126677"/>
          </a:xfrm>
          <a:prstGeom prst="rect">
            <a:avLst/>
          </a:prstGeom>
        </p:spPr>
        <p:txBody>
          <a:bodyPr wrap="square">
            <a:spAutoFit/>
          </a:bodyPr>
          <a:lstStyle/>
          <a:p>
            <a:pPr algn="ctr" rtl="1">
              <a:lnSpc>
                <a:spcPct val="150000"/>
              </a:lnSpc>
            </a:pPr>
            <a:r>
              <a:rPr lang="ar-IQ" sz="4800" b="1" dirty="0" smtClean="0">
                <a:latin typeface="Calibri" panose="020F0502020204030204" pitchFamily="34" charset="0"/>
                <a:ea typeface="Calibri" panose="020F0502020204030204" pitchFamily="34" charset="0"/>
              </a:rPr>
              <a:t>النشاط الأستثماري لشركات التأمين</a:t>
            </a:r>
          </a:p>
          <a:p>
            <a:pPr algn="just" rtl="1">
              <a:lnSpc>
                <a:spcPct val="150000"/>
              </a:lnSpc>
            </a:pPr>
            <a:r>
              <a:rPr lang="ar-IQ" sz="2400" dirty="0" smtClean="0">
                <a:latin typeface="Calibri" panose="020F0502020204030204" pitchFamily="34" charset="0"/>
                <a:ea typeface="Calibri" panose="020F0502020204030204" pitchFamily="34" charset="0"/>
              </a:rPr>
              <a:t>    </a:t>
            </a:r>
            <a:r>
              <a:rPr lang="ar-SA" sz="2400" dirty="0" smtClean="0">
                <a:latin typeface="Calibri" panose="020F0502020204030204" pitchFamily="34" charset="0"/>
                <a:ea typeface="Calibri" panose="020F0502020204030204" pitchFamily="34" charset="0"/>
              </a:rPr>
              <a:t>يقوم نشاط شركات التأمين في حقيقته على ركيزتين، الركيزة الأولى سبق الاشارة إليها والمتمثلة بإصدار وثائق التأمين للأفراد ولممتلكاتهم ولمسؤوليتهم المدنية إتجاه الآخرين ضد المخاطر المؤمن عليها، والركيزة الثانية هي النشاط الاستثماري، حيث يلعب هذا النشاط دوراً رئيساً في تحقيق شركات التأمين للأرباح الكفيلة لضمان بقائها واستمرارها في مزاولة نشاطها، إذ تؤدي عوائد الاستثمار الى زيادة العوائد التي تحققها شركات التأمين من جهة، وتخفيض تكلفة أقساط التأمين من جهة أخرى، وهذا بدوره يؤدي الى زيادة عدد الوثائق المبيعة ومن ثم زيادة العوائد الاجمالية التي تحققها هذه الشركات من جهة أخرى، ولذا لا توجد شركة تأمين تمارس نشاط انتاج وثائق التأمين لوحده وانما تمارس هذا النشاط جنباً الى جنب مع ممارستها للنشاط الاستثماري في الوقت نفسه، ولدرجة تصل فيها نسبة الاستثمار الى رأسمال الشركة الى أكثر من (</a:t>
            </a:r>
            <a:r>
              <a:rPr lang="en-US" sz="2400" dirty="0" smtClean="0">
                <a:effectLst/>
                <a:latin typeface="Calibri" panose="020F0502020204030204" pitchFamily="34" charset="0"/>
                <a:ea typeface="Calibri" panose="020F0502020204030204" pitchFamily="34" charset="0"/>
                <a:cs typeface="Arial" panose="020B0604020202020204" pitchFamily="34" charset="0"/>
              </a:rPr>
              <a:t>(% 100</a:t>
            </a:r>
            <a:r>
              <a:rPr lang="ar-IQ" sz="2400" dirty="0">
                <a:latin typeface="Calibri" panose="020F0502020204030204" pitchFamily="34" charset="0"/>
                <a:ea typeface="Calibri" panose="020F0502020204030204" pitchFamily="34" charset="0"/>
              </a:rPr>
              <a:t> في غالبية شركات </a:t>
            </a:r>
            <a:r>
              <a:rPr lang="ar-IQ" sz="2400" dirty="0" smtClean="0">
                <a:latin typeface="Calibri" panose="020F0502020204030204" pitchFamily="34" charset="0"/>
                <a:ea typeface="Calibri" panose="020F0502020204030204" pitchFamily="34" charset="0"/>
              </a:rPr>
              <a:t>التأمين. </a:t>
            </a:r>
            <a:endParaRPr lang="en-US" sz="2400" dirty="0"/>
          </a:p>
        </p:txBody>
      </p:sp>
    </p:spTree>
    <p:extLst>
      <p:ext uri="{BB962C8B-B14F-4D97-AF65-F5344CB8AC3E}">
        <p14:creationId xmlns:p14="http://schemas.microsoft.com/office/powerpoint/2010/main" val="1016793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7923" y="640645"/>
            <a:ext cx="10495128" cy="5572679"/>
          </a:xfrm>
          <a:prstGeom prst="rect">
            <a:avLst/>
          </a:prstGeom>
        </p:spPr>
        <p:txBody>
          <a:bodyPr wrap="square">
            <a:spAutoFit/>
          </a:bodyPr>
          <a:lstStyle/>
          <a:p>
            <a:pPr algn="just" rtl="1">
              <a:lnSpc>
                <a:spcPct val="150000"/>
              </a:lnSpc>
            </a:pPr>
            <a:r>
              <a:rPr lang="ar-IQ" sz="2400" dirty="0" smtClean="0">
                <a:latin typeface="Calibri" panose="020F0502020204030204" pitchFamily="34" charset="0"/>
                <a:ea typeface="Calibri" panose="020F0502020204030204" pitchFamily="34" charset="0"/>
              </a:rPr>
              <a:t>    </a:t>
            </a:r>
            <a:r>
              <a:rPr lang="ar-SA" sz="2400" dirty="0" smtClean="0">
                <a:latin typeface="Calibri" panose="020F0502020204030204" pitchFamily="34" charset="0"/>
                <a:ea typeface="Calibri" panose="020F0502020204030204" pitchFamily="34" charset="0"/>
              </a:rPr>
              <a:t>وعليه</a:t>
            </a:r>
            <a:r>
              <a:rPr lang="ar-SA" sz="2400" dirty="0">
                <a:latin typeface="Calibri" panose="020F0502020204030204" pitchFamily="34" charset="0"/>
                <a:ea typeface="Calibri" panose="020F0502020204030204" pitchFamily="34" charset="0"/>
              </a:rPr>
              <a:t>، يعد الاستثمار أحد الخصائص المميزة لشركات التأمين، إذ تقوم هذه الشركات بتشغيل أموالها المتاحة للاستثمار في استثمارات عقارية ومالية مضمونة بهدف زيادة عوائدها لتوفير الأموال اللازمة للتعويض الفوري للأضرار المادية التي قد يتعرض لها الاشخاص المؤمن لهم من جهة ، وتحقيق أعلى ربح ممكن كعائد على الاستثمار شأنها في ذلك شأن الشركات العاملة في الانشطة الاقتصادية الأخرى من جهة أخرى،  فعلى سبيل المثال تقوم الشركات الزراعية بتشغيل اموالها المتاحة للاستثمار في موجودات ذات سمات زراعية ، والشركات الصناعية في موجودات ذات سمات صناعية وشركات النقل في وسائط النقل وهكذا للشركات العاملة في الانشطة الاقتصادية الأخرى ، بينما تقوم شركات التأمين بتشغيل اموالها المتاحة للاستثمار في موجودات ذات سمات استثمارية عقارية ومالية مضمونة، الأمر الذي جعل من الاستثمار نشاط رئيس لشركات التأمين بخلاف الشركات العاملة في الأنشطة الاقتصادية الأخرى التي تستغل فائض سيولتها النقدية في الاستثمارات ولاسيما الاستثمارات المالية. </a:t>
            </a:r>
            <a:endParaRPr lang="en-US" sz="2400" dirty="0"/>
          </a:p>
        </p:txBody>
      </p:sp>
    </p:spTree>
    <p:extLst>
      <p:ext uri="{BB962C8B-B14F-4D97-AF65-F5344CB8AC3E}">
        <p14:creationId xmlns:p14="http://schemas.microsoft.com/office/powerpoint/2010/main" val="3892938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6978" y="664401"/>
            <a:ext cx="10604311" cy="3356688"/>
          </a:xfrm>
          <a:prstGeom prst="rect">
            <a:avLst/>
          </a:prstGeom>
        </p:spPr>
        <p:txBody>
          <a:bodyPr wrap="square">
            <a:spAutoFit/>
          </a:bodyPr>
          <a:lstStyle/>
          <a:p>
            <a:pPr algn="just" rtl="1">
              <a:lnSpc>
                <a:spcPct val="150000"/>
              </a:lnSpc>
            </a:pPr>
            <a:r>
              <a:rPr lang="ar-SA" sz="2400" b="1" dirty="0" smtClean="0">
                <a:effectLst/>
                <a:latin typeface="Times New Roman" panose="02020603050405020304" pitchFamily="18" charset="0"/>
                <a:ea typeface="Times New Roman" panose="02020603050405020304" pitchFamily="18" charset="0"/>
              </a:rPr>
              <a:t> </a:t>
            </a:r>
            <a:r>
              <a:rPr lang="ar-IQ" sz="2400" b="1" dirty="0" smtClean="0">
                <a:effectLst/>
                <a:latin typeface="Times New Roman" panose="02020603050405020304" pitchFamily="18" charset="0"/>
                <a:ea typeface="Times New Roman" panose="02020603050405020304" pitchFamily="18" charset="0"/>
              </a:rPr>
              <a:t>    </a:t>
            </a:r>
            <a:r>
              <a:rPr lang="ar-SA" sz="2400" b="1" dirty="0" smtClean="0">
                <a:effectLst/>
                <a:latin typeface="Times New Roman" panose="02020603050405020304" pitchFamily="18" charset="0"/>
                <a:ea typeface="Times New Roman" panose="02020603050405020304" pitchFamily="18" charset="0"/>
              </a:rPr>
              <a:t>تأسيساً على ما تقدم يتضح ان شركات التأمين تقوم بتشغيل أموالها المتاحة للاستثمار في استثمارات عقارية ومالية على حدٍ سواء مع نشاطها الرئيس الذي تأسست من أجله المتمثل بأصدار وثائق التأمين، بينما تقوم الشركات العاملة في الانشطة الاقتصادية الأخرى باستغلال فائض سيولتها النقدية من نشاطها الرئيس الذي تأسست من أجله في الاستثمار ولاسيما الاستثمارات المالية بهدف زيادة عوائدها، الأمر الذي أقتضى الى وصف النشاط الاستثماري بالنشاط الرئيس (الجاري) في شركات التأمين وبالنشاط الثانوي (غير الجاري) في الشركات العاملة في الأنشطة الاقتصادية الأخرى بخلاف الشركات الاستثمارية.  </a:t>
            </a:r>
            <a:endParaRPr lang="en-US" sz="2400" b="1" dirty="0"/>
          </a:p>
        </p:txBody>
      </p:sp>
    </p:spTree>
    <p:extLst>
      <p:ext uri="{BB962C8B-B14F-4D97-AF65-F5344CB8AC3E}">
        <p14:creationId xmlns:p14="http://schemas.microsoft.com/office/powerpoint/2010/main" val="277903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385</Words>
  <Application>Microsoft Office PowerPoint</Application>
  <PresentationFormat>Widescreen</PresentationFormat>
  <Paragraphs>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Company>rg-adguard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cp:revision>
  <dcterms:created xsi:type="dcterms:W3CDTF">2019-08-27T11:06:36Z</dcterms:created>
  <dcterms:modified xsi:type="dcterms:W3CDTF">2019-08-27T11:14:58Z</dcterms:modified>
</cp:coreProperties>
</file>