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7F0096-E5DB-4CB6-ADC6-3F88F83300E7}"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7350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F0096-E5DB-4CB6-ADC6-3F88F83300E7}"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26880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F0096-E5DB-4CB6-ADC6-3F88F83300E7}"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385722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7F0096-E5DB-4CB6-ADC6-3F88F83300E7}"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3429364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F0096-E5DB-4CB6-ADC6-3F88F83300E7}"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3780792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7F0096-E5DB-4CB6-ADC6-3F88F83300E7}"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313908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7F0096-E5DB-4CB6-ADC6-3F88F83300E7}"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211046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7F0096-E5DB-4CB6-ADC6-3F88F83300E7}"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328687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F0096-E5DB-4CB6-ADC6-3F88F83300E7}"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1966638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F0096-E5DB-4CB6-ADC6-3F88F83300E7}"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287152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F0096-E5DB-4CB6-ADC6-3F88F83300E7}"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B303A-CAB9-4C8C-8663-2E874890C327}" type="slidenum">
              <a:rPr lang="en-US" smtClean="0"/>
              <a:t>‹#›</a:t>
            </a:fld>
            <a:endParaRPr lang="en-US"/>
          </a:p>
        </p:txBody>
      </p:sp>
    </p:spTree>
    <p:extLst>
      <p:ext uri="{BB962C8B-B14F-4D97-AF65-F5344CB8AC3E}">
        <p14:creationId xmlns:p14="http://schemas.microsoft.com/office/powerpoint/2010/main" val="144044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F0096-E5DB-4CB6-ADC6-3F88F83300E7}"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B303A-CAB9-4C8C-8663-2E874890C327}" type="slidenum">
              <a:rPr lang="en-US" smtClean="0"/>
              <a:t>‹#›</a:t>
            </a:fld>
            <a:endParaRPr lang="en-US"/>
          </a:p>
        </p:txBody>
      </p:sp>
    </p:spTree>
    <p:extLst>
      <p:ext uri="{BB962C8B-B14F-4D97-AF65-F5344CB8AC3E}">
        <p14:creationId xmlns:p14="http://schemas.microsoft.com/office/powerpoint/2010/main" val="1041672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500" y="957324"/>
            <a:ext cx="10345003" cy="4524315"/>
          </a:xfrm>
          <a:prstGeom prst="rect">
            <a:avLst/>
          </a:prstGeom>
        </p:spPr>
        <p:txBody>
          <a:bodyPr wrap="square">
            <a:spAutoFit/>
          </a:bodyPr>
          <a:lstStyle/>
          <a:p>
            <a:pPr algn="ctr" rtl="1">
              <a:lnSpc>
                <a:spcPct val="150000"/>
              </a:lnSpc>
            </a:pPr>
            <a:r>
              <a:rPr lang="ar-IQ" sz="4800" b="1" dirty="0" smtClean="0">
                <a:effectLst/>
                <a:latin typeface="Calibri" panose="020F0502020204030204" pitchFamily="34" charset="0"/>
                <a:ea typeface="Times New Roman" panose="02020603050405020304" pitchFamily="18" charset="0"/>
                <a:cs typeface="Times New Roman" panose="02020603050405020304" pitchFamily="18" charset="0"/>
              </a:rPr>
              <a:t>أنواع الودائع المصرفية</a:t>
            </a:r>
            <a:endParaRPr lang="en-US" sz="4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50000"/>
              </a:lnSpc>
            </a:pP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IQ" sz="2400" dirty="0" smtClean="0">
                <a:effectLst/>
                <a:latin typeface="Calibri" panose="020F0502020204030204" pitchFamily="34" charset="0"/>
                <a:ea typeface="Times New Roman" panose="02020603050405020304" pitchFamily="18" charset="0"/>
                <a:cs typeface="Times New Roman" panose="02020603050405020304" pitchFamily="18" charset="0"/>
              </a:rPr>
              <a:t>تصنف الودائع المصرفية الى الآنواع الآتية :</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50000"/>
              </a:lnSpc>
            </a:pP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1ــ الودائع تحت الطلب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Demand deposits</a:t>
            </a: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 (الحسابات الجارية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Current Accounts</a:t>
            </a: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a:t>
            </a:r>
            <a:b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br>
            <a:r>
              <a:rPr lang="ar-IQ" sz="2400" dirty="0" smtClean="0">
                <a:effectLst/>
                <a:latin typeface="Calibri" panose="020F0502020204030204" pitchFamily="34" charset="0"/>
                <a:ea typeface="Times New Roman" panose="02020603050405020304" pitchFamily="18" charset="0"/>
                <a:cs typeface="Times New Roman" panose="02020603050405020304" pitchFamily="18" charset="0"/>
              </a:rPr>
              <a:t>    وهي الأموال التي يودعها الأشخاص الطبيعيون أو المعنويون والتي يمكن سحبها في أي وقت بموجب أوامر دفع يصدرها (صكوك يحررها) المودع الى المصرف ليتم الدفع بموجبها لشخصه أو لشخص آخر يحدده المودع في الصك، فضلاً عن الدفع لأشخاص آخرين حائزين لهذه الصكوك بشكل قانوني غير الشخص المحرر له الصك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389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5909" y="929269"/>
            <a:ext cx="10167583" cy="3911135"/>
          </a:xfrm>
          <a:prstGeom prst="rect">
            <a:avLst/>
          </a:prstGeom>
        </p:spPr>
        <p:txBody>
          <a:bodyPr wrap="square">
            <a:spAutoFit/>
          </a:bodyPr>
          <a:lstStyle/>
          <a:p>
            <a:pPr algn="just" rtl="1">
              <a:lnSpc>
                <a:spcPct val="150000"/>
              </a:lnSpc>
            </a:pP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2ــ ودائع التوفير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Saving deposits</a:t>
            </a: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 (حسابات التوفير </a:t>
            </a:r>
            <a:r>
              <a:rPr lang="en-US"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Saving accounts</a:t>
            </a: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50000"/>
              </a:lnSpc>
            </a:pP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ar-IQ" sz="2400" dirty="0" smtClean="0">
                <a:effectLst/>
                <a:latin typeface="Calibri" panose="020F0502020204030204" pitchFamily="34" charset="0"/>
                <a:ea typeface="Times New Roman" panose="02020603050405020304" pitchFamily="18" charset="0"/>
                <a:cs typeface="Times New Roman" panose="02020603050405020304" pitchFamily="18" charset="0"/>
              </a:rPr>
              <a:t>وهي الأموال التي يودعها الأشخاص الطبيعيون أو المعنويون لدى المصرف لمدة زمنية غالباً ما تكون طويلة الأجل مقابل فائدة محددة مسبقاً تضاف الى رصيد الحساب في نهاية السنة المالية أو بتاريخ غلق الحساب . ويستطيع المودع سحب أي مبلغ ضمن حدود رصيده وفي أي وقت يريده مقابل عدم احتساب الفائدة الشهرية المستحقة للمبلغ المسحوب إبتداءً من الشهر الذي حدثت فيه عملية السحب . </a:t>
            </a:r>
            <a:r>
              <a:rPr lang="ar-IQ" sz="2400" b="1" dirty="0" smtClean="0">
                <a:effectLst/>
                <a:latin typeface="Calibri" panose="020F0502020204030204" pitchFamily="34" charset="0"/>
                <a:ea typeface="Times New Roman" panose="02020603050405020304" pitchFamily="18" charset="0"/>
                <a:cs typeface="Times New Roman" panose="02020603050405020304" pitchFamily="18" charset="0"/>
              </a:rPr>
              <a:t>وعليه ، فائدة حساب التوفير تحتسب أصلاً بصورة شهرية وعلى أساس أدنى رصيد شهري ولكنها تستحق في نهاية السنة المالية أو بتاريخ غلق الحساب .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412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6789" y="1173707"/>
            <a:ext cx="9539784" cy="3901196"/>
          </a:xfrm>
          <a:prstGeom prst="rect">
            <a:avLst/>
          </a:prstGeom>
        </p:spPr>
        <p:txBody>
          <a:bodyPr wrap="square">
            <a:spAutoFit/>
          </a:bodyPr>
          <a:lstStyle/>
          <a:p>
            <a:pPr algn="just" rtl="1">
              <a:lnSpc>
                <a:spcPct val="150000"/>
              </a:lnSpc>
              <a:tabLst>
                <a:tab pos="914400" algn="l"/>
              </a:tabLst>
            </a:pPr>
            <a:r>
              <a:rPr lang="ar-IQ" sz="2800" b="1" dirty="0" smtClean="0">
                <a:effectLst/>
                <a:latin typeface="Calibri" panose="020F0502020204030204" pitchFamily="34" charset="0"/>
                <a:ea typeface="Times New Roman" panose="02020603050405020304" pitchFamily="18" charset="0"/>
                <a:cs typeface="Times New Roman" panose="02020603050405020304" pitchFamily="18" charset="0"/>
              </a:rPr>
              <a:t>3ــ الودائع لأجل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Time deposits</a:t>
            </a:r>
            <a:r>
              <a:rPr lang="ar-IQ" sz="2800" b="1" dirty="0" smtClean="0">
                <a:effectLst/>
                <a:latin typeface="Calibri" panose="020F0502020204030204" pitchFamily="34" charset="0"/>
                <a:ea typeface="Times New Roman" panose="02020603050405020304" pitchFamily="18" charset="0"/>
                <a:cs typeface="Times New Roman" panose="02020603050405020304" pitchFamily="18" charset="0"/>
              </a:rPr>
              <a:t> (الودائع الثابتة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Fixed deposits</a:t>
            </a:r>
            <a:r>
              <a:rPr lang="ar-IQ" sz="2800" b="1"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50000"/>
              </a:lnSpc>
            </a:pPr>
            <a:r>
              <a:rPr lang="ar-IQ" sz="2800" dirty="0" smtClean="0">
                <a:effectLst/>
                <a:ea typeface="Times New Roman" panose="02020603050405020304" pitchFamily="18" charset="0"/>
                <a:cs typeface="Times New Roman" panose="02020603050405020304" pitchFamily="18" charset="0"/>
              </a:rPr>
              <a:t>    وهي الأموال التي تودع لدى المصارف لمدة زمنية محددة مسبقاً وبسعر فائدة محدد مسبقاً تمنح للمودع بتاريخ انتهاء مدة الوديعة، ولا يحق السحب منها قبل انتهاء مدتها أو تجزئة مبلغها، ولكن تسمح المصارف للمودع بالغاء الوديعة وسحب مبلغها بالكامل قبل انتهاء مدتها مقابل تنازله عن الفائدة المستحقة له عن مدة الايداع في المصرف ، علماً ان سعر الفائدة يزداد كلما زادت مدة الوديعة . </a:t>
            </a:r>
            <a:endParaRPr lang="en-US" sz="2800" dirty="0"/>
          </a:p>
        </p:txBody>
      </p:sp>
    </p:spTree>
    <p:extLst>
      <p:ext uri="{BB962C8B-B14F-4D97-AF65-F5344CB8AC3E}">
        <p14:creationId xmlns:p14="http://schemas.microsoft.com/office/powerpoint/2010/main" val="1807352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4525" y="928048"/>
            <a:ext cx="10358651" cy="3416320"/>
          </a:xfrm>
          <a:prstGeom prst="rect">
            <a:avLst/>
          </a:prstGeom>
        </p:spPr>
        <p:txBody>
          <a:bodyPr wrap="square">
            <a:spAutoFit/>
          </a:bodyPr>
          <a:lstStyle/>
          <a:p>
            <a:pPr algn="just" rtl="1">
              <a:lnSpc>
                <a:spcPct val="150000"/>
              </a:lnSpc>
              <a:tabLst>
                <a:tab pos="914400" algn="l"/>
              </a:tabLst>
            </a:pPr>
            <a:r>
              <a:rPr lang="ar-IQ" sz="3200" b="1" dirty="0" smtClean="0">
                <a:effectLst/>
                <a:latin typeface="Calibri" panose="020F0502020204030204" pitchFamily="34" charset="0"/>
                <a:ea typeface="Times New Roman" panose="02020603050405020304" pitchFamily="18" charset="0"/>
                <a:cs typeface="Times New Roman" panose="02020603050405020304" pitchFamily="18" charset="0"/>
              </a:rPr>
              <a:t>4ــ </a:t>
            </a:r>
            <a:r>
              <a:rPr lang="ar-IQ" sz="2800" b="1" dirty="0" smtClean="0">
                <a:effectLst/>
                <a:latin typeface="Calibri" panose="020F0502020204030204" pitchFamily="34" charset="0"/>
                <a:ea typeface="Times New Roman" panose="02020603050405020304" pitchFamily="18" charset="0"/>
                <a:cs typeface="Times New Roman" panose="02020603050405020304" pitchFamily="18" charset="0"/>
              </a:rPr>
              <a:t>الودائع بإخطار (</a:t>
            </a:r>
            <a:r>
              <a:rPr lang="en-US" sz="2800" b="1" dirty="0" smtClean="0">
                <a:effectLst/>
                <a:latin typeface="Times New Roman" panose="02020603050405020304" pitchFamily="18" charset="0"/>
                <a:ea typeface="Times New Roman" panose="02020603050405020304" pitchFamily="18" charset="0"/>
                <a:cs typeface="Times New Roman" panose="02020603050405020304" pitchFamily="18" charset="0"/>
              </a:rPr>
              <a:t>Subject - to - notice deposits</a:t>
            </a:r>
            <a:r>
              <a:rPr lang="ar-IQ" sz="2800" b="1"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8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rtl="1">
              <a:lnSpc>
                <a:spcPct val="150000"/>
              </a:lnSpc>
              <a:tabLst>
                <a:tab pos="233680" algn="l"/>
              </a:tabLst>
            </a:pPr>
            <a:r>
              <a:rPr lang="ar-IQ" sz="2800" dirty="0" smtClean="0">
                <a:effectLst/>
                <a:latin typeface="Calibri" panose="020F0502020204030204" pitchFamily="34" charset="0"/>
                <a:ea typeface="Times New Roman" panose="02020603050405020304" pitchFamily="18" charset="0"/>
                <a:cs typeface="Times New Roman" panose="02020603050405020304" pitchFamily="18" charset="0"/>
              </a:rPr>
              <a:t>    وهي الأموال التي تودع لدى المصرف لمدة زمنية معينة ، ويحق لصاحبها سحبها بعد إخطار المصرف تحريرياً بمدة محددة يتفق عليها مسبقاً عند فتح الوديعة كان تكون مثلا أسبوعاً أو شهراً أو ثلاث أشهر مقابل سعر فائدة يدفعها المصرف على هذه الودائع قد تكون معدلاتها أقل أو مساوية لأسعار الفائدة على الودائع الثابتة (لأجل) .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7779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270</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cp:revision>
  <dcterms:created xsi:type="dcterms:W3CDTF">2019-08-27T09:20:18Z</dcterms:created>
  <dcterms:modified xsi:type="dcterms:W3CDTF">2019-08-27T09:32:09Z</dcterms:modified>
</cp:coreProperties>
</file>