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B1488A-354B-47F9-B9E7-D4ADB03689B1}"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B69F1-6B3E-4F83-8005-C843FF508208}" type="slidenum">
              <a:rPr lang="en-US" smtClean="0"/>
              <a:t>‹#›</a:t>
            </a:fld>
            <a:endParaRPr lang="en-US"/>
          </a:p>
        </p:txBody>
      </p:sp>
    </p:spTree>
    <p:extLst>
      <p:ext uri="{BB962C8B-B14F-4D97-AF65-F5344CB8AC3E}">
        <p14:creationId xmlns:p14="http://schemas.microsoft.com/office/powerpoint/2010/main" val="3338299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B1488A-354B-47F9-B9E7-D4ADB03689B1}"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B69F1-6B3E-4F83-8005-C843FF508208}" type="slidenum">
              <a:rPr lang="en-US" smtClean="0"/>
              <a:t>‹#›</a:t>
            </a:fld>
            <a:endParaRPr lang="en-US"/>
          </a:p>
        </p:txBody>
      </p:sp>
    </p:spTree>
    <p:extLst>
      <p:ext uri="{BB962C8B-B14F-4D97-AF65-F5344CB8AC3E}">
        <p14:creationId xmlns:p14="http://schemas.microsoft.com/office/powerpoint/2010/main" val="4181577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B1488A-354B-47F9-B9E7-D4ADB03689B1}"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B69F1-6B3E-4F83-8005-C843FF508208}" type="slidenum">
              <a:rPr lang="en-US" smtClean="0"/>
              <a:t>‹#›</a:t>
            </a:fld>
            <a:endParaRPr lang="en-US"/>
          </a:p>
        </p:txBody>
      </p:sp>
    </p:spTree>
    <p:extLst>
      <p:ext uri="{BB962C8B-B14F-4D97-AF65-F5344CB8AC3E}">
        <p14:creationId xmlns:p14="http://schemas.microsoft.com/office/powerpoint/2010/main" val="1146817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B1488A-354B-47F9-B9E7-D4ADB03689B1}"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B69F1-6B3E-4F83-8005-C843FF508208}" type="slidenum">
              <a:rPr lang="en-US" smtClean="0"/>
              <a:t>‹#›</a:t>
            </a:fld>
            <a:endParaRPr lang="en-US"/>
          </a:p>
        </p:txBody>
      </p:sp>
    </p:spTree>
    <p:extLst>
      <p:ext uri="{BB962C8B-B14F-4D97-AF65-F5344CB8AC3E}">
        <p14:creationId xmlns:p14="http://schemas.microsoft.com/office/powerpoint/2010/main" val="1786826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B1488A-354B-47F9-B9E7-D4ADB03689B1}"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FB69F1-6B3E-4F83-8005-C843FF508208}" type="slidenum">
              <a:rPr lang="en-US" smtClean="0"/>
              <a:t>‹#›</a:t>
            </a:fld>
            <a:endParaRPr lang="en-US"/>
          </a:p>
        </p:txBody>
      </p:sp>
    </p:spTree>
    <p:extLst>
      <p:ext uri="{BB962C8B-B14F-4D97-AF65-F5344CB8AC3E}">
        <p14:creationId xmlns:p14="http://schemas.microsoft.com/office/powerpoint/2010/main" val="3671106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B1488A-354B-47F9-B9E7-D4ADB03689B1}"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FB69F1-6B3E-4F83-8005-C843FF508208}" type="slidenum">
              <a:rPr lang="en-US" smtClean="0"/>
              <a:t>‹#›</a:t>
            </a:fld>
            <a:endParaRPr lang="en-US"/>
          </a:p>
        </p:txBody>
      </p:sp>
    </p:spTree>
    <p:extLst>
      <p:ext uri="{BB962C8B-B14F-4D97-AF65-F5344CB8AC3E}">
        <p14:creationId xmlns:p14="http://schemas.microsoft.com/office/powerpoint/2010/main" val="222995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B1488A-354B-47F9-B9E7-D4ADB03689B1}" type="datetimeFigureOut">
              <a:rPr lang="en-US" smtClean="0"/>
              <a:t>8/27/2019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FB69F1-6B3E-4F83-8005-C843FF508208}" type="slidenum">
              <a:rPr lang="en-US" smtClean="0"/>
              <a:t>‹#›</a:t>
            </a:fld>
            <a:endParaRPr lang="en-US"/>
          </a:p>
        </p:txBody>
      </p:sp>
    </p:spTree>
    <p:extLst>
      <p:ext uri="{BB962C8B-B14F-4D97-AF65-F5344CB8AC3E}">
        <p14:creationId xmlns:p14="http://schemas.microsoft.com/office/powerpoint/2010/main" val="2138471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B1488A-354B-47F9-B9E7-D4ADB03689B1}" type="datetimeFigureOut">
              <a:rPr lang="en-US" smtClean="0"/>
              <a:t>8/27/2019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FB69F1-6B3E-4F83-8005-C843FF508208}" type="slidenum">
              <a:rPr lang="en-US" smtClean="0"/>
              <a:t>‹#›</a:t>
            </a:fld>
            <a:endParaRPr lang="en-US"/>
          </a:p>
        </p:txBody>
      </p:sp>
    </p:spTree>
    <p:extLst>
      <p:ext uri="{BB962C8B-B14F-4D97-AF65-F5344CB8AC3E}">
        <p14:creationId xmlns:p14="http://schemas.microsoft.com/office/powerpoint/2010/main" val="2890320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B1488A-354B-47F9-B9E7-D4ADB03689B1}" type="datetimeFigureOut">
              <a:rPr lang="en-US" smtClean="0"/>
              <a:t>8/27/2019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FB69F1-6B3E-4F83-8005-C843FF508208}" type="slidenum">
              <a:rPr lang="en-US" smtClean="0"/>
              <a:t>‹#›</a:t>
            </a:fld>
            <a:endParaRPr lang="en-US"/>
          </a:p>
        </p:txBody>
      </p:sp>
    </p:spTree>
    <p:extLst>
      <p:ext uri="{BB962C8B-B14F-4D97-AF65-F5344CB8AC3E}">
        <p14:creationId xmlns:p14="http://schemas.microsoft.com/office/powerpoint/2010/main" val="3650574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B1488A-354B-47F9-B9E7-D4ADB03689B1}"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FB69F1-6B3E-4F83-8005-C843FF508208}" type="slidenum">
              <a:rPr lang="en-US" smtClean="0"/>
              <a:t>‹#›</a:t>
            </a:fld>
            <a:endParaRPr lang="en-US"/>
          </a:p>
        </p:txBody>
      </p:sp>
    </p:spTree>
    <p:extLst>
      <p:ext uri="{BB962C8B-B14F-4D97-AF65-F5344CB8AC3E}">
        <p14:creationId xmlns:p14="http://schemas.microsoft.com/office/powerpoint/2010/main" val="2460662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B1488A-354B-47F9-B9E7-D4ADB03689B1}"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FB69F1-6B3E-4F83-8005-C843FF508208}" type="slidenum">
              <a:rPr lang="en-US" smtClean="0"/>
              <a:t>‹#›</a:t>
            </a:fld>
            <a:endParaRPr lang="en-US"/>
          </a:p>
        </p:txBody>
      </p:sp>
    </p:spTree>
    <p:extLst>
      <p:ext uri="{BB962C8B-B14F-4D97-AF65-F5344CB8AC3E}">
        <p14:creationId xmlns:p14="http://schemas.microsoft.com/office/powerpoint/2010/main" val="154831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B1488A-354B-47F9-B9E7-D4ADB03689B1}" type="datetimeFigureOut">
              <a:rPr lang="en-US" smtClean="0"/>
              <a:t>8/27/2019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FB69F1-6B3E-4F83-8005-C843FF508208}" type="slidenum">
              <a:rPr lang="en-US" smtClean="0"/>
              <a:t>‹#›</a:t>
            </a:fld>
            <a:endParaRPr lang="en-US"/>
          </a:p>
        </p:txBody>
      </p:sp>
    </p:spTree>
    <p:extLst>
      <p:ext uri="{BB962C8B-B14F-4D97-AF65-F5344CB8AC3E}">
        <p14:creationId xmlns:p14="http://schemas.microsoft.com/office/powerpoint/2010/main" val="3197991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8865" y="361345"/>
            <a:ext cx="9785445" cy="5539978"/>
          </a:xfrm>
          <a:prstGeom prst="rect">
            <a:avLst/>
          </a:prstGeom>
        </p:spPr>
        <p:txBody>
          <a:bodyPr wrap="square">
            <a:spAutoFit/>
          </a:bodyPr>
          <a:lstStyle/>
          <a:p>
            <a:pPr algn="ctr" rtl="1">
              <a:tabLst>
                <a:tab pos="5715" algn="l"/>
              </a:tabLst>
            </a:pPr>
            <a:r>
              <a:rPr lang="ar-IQ" sz="5400" b="1" dirty="0" smtClean="0">
                <a:effectLst/>
                <a:latin typeface="ae_AlMothnna"/>
                <a:ea typeface="Times New Roman" panose="02020603050405020304" pitchFamily="18" charset="0"/>
                <a:cs typeface="Sultan bold"/>
              </a:rPr>
              <a:t>خزينة المصارف التجارية</a:t>
            </a:r>
            <a:r>
              <a:rPr lang="ar-SA" sz="5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5400" b="1" dirty="0" smtClean="0">
              <a:effectLst/>
              <a:latin typeface="Times New Roman" panose="02020603050405020304" pitchFamily="18" charset="0"/>
              <a:ea typeface="Times New Roman" panose="02020603050405020304" pitchFamily="18" charset="0"/>
              <a:cs typeface="Traditional Arabic"/>
            </a:endParaRPr>
          </a:p>
          <a:p>
            <a:pPr marL="359410" marR="0" algn="just" rtl="1">
              <a:lnSpc>
                <a:spcPct val="150000"/>
              </a:lnSpc>
              <a:spcBef>
                <a:spcPts val="0"/>
              </a:spcBef>
              <a:spcAft>
                <a:spcPts val="0"/>
              </a:spcAft>
              <a:tabLst>
                <a:tab pos="5715" algn="l"/>
                <a:tab pos="359410" algn="r"/>
              </a:tabLst>
            </a:pPr>
            <a:r>
              <a:rPr lang="ar-IQ"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يعد قسم الخزينة من أهم أقسام المصارف التجارية وأكثرها نشاطاً وارتباطاً بزبائن المصرف على الرغم من كون نشاطه لا يمثل أحد الخدمات المصرفية ، وذلك بسبب طبيعة نشاط المصرف المتمثل في كونه وسيطاً مالياً بين وحدات الفائض النقدي ووحدات العجز النقدي ، مما جعل من النقد (الأوراق النقدية المحلية والأوراق النقدية الأجنبية) السلعة الرئيسة التي تتعامل بها هذه المصارف ، حيث تساعد عمليات قبض النقود من الزبائن ودفعها إليهم في اتمام انجاز الخدمات المصرفية، وتشكل جزءً كبيراً من النشاط المصرفي الذي ينجز من خلال قسم الخزينة ، </a:t>
            </a: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الأمر الذي حدا الى وصف هذا القسم بالقلب النابض للمصرف، ووصف دورته النقدية بالدورة الدموية للعمليات المصرفية . </a:t>
            </a:r>
            <a:endParaRPr lang="en-US" sz="2400" dirty="0">
              <a:effectLst/>
              <a:latin typeface="Times New Roman" panose="02020603050405020304" pitchFamily="18" charset="0"/>
              <a:ea typeface="Times New Roman" panose="02020603050405020304" pitchFamily="18" charset="0"/>
              <a:cs typeface="Traditional Arabic"/>
            </a:endParaRPr>
          </a:p>
        </p:txBody>
      </p:sp>
    </p:spTree>
    <p:extLst>
      <p:ext uri="{BB962C8B-B14F-4D97-AF65-F5344CB8AC3E}">
        <p14:creationId xmlns:p14="http://schemas.microsoft.com/office/powerpoint/2010/main" val="3325681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2639" y="173757"/>
            <a:ext cx="10345003" cy="5262979"/>
          </a:xfrm>
          <a:prstGeom prst="rect">
            <a:avLst/>
          </a:prstGeom>
        </p:spPr>
        <p:txBody>
          <a:bodyPr wrap="square">
            <a:spAutoFit/>
          </a:bodyPr>
          <a:lstStyle/>
          <a:p>
            <a:pPr marL="5715" marR="0" algn="r" rtl="1">
              <a:lnSpc>
                <a:spcPct val="150000"/>
              </a:lnSpc>
              <a:spcBef>
                <a:spcPts val="0"/>
              </a:spcBef>
              <a:spcAft>
                <a:spcPts val="0"/>
              </a:spcAft>
              <a:tabLst>
                <a:tab pos="5715" algn="l"/>
                <a:tab pos="120015" algn="l"/>
                <a:tab pos="291465" algn="l"/>
              </a:tabLst>
            </a:pPr>
            <a:r>
              <a:rPr lang="ar-SA" sz="32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أنواع الخزائن في المصارف</a:t>
            </a:r>
            <a:r>
              <a:rPr lang="ar-IQ" sz="32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5715" marR="0" algn="just" rtl="1">
              <a:lnSpc>
                <a:spcPct val="150000"/>
              </a:lnSpc>
              <a:spcBef>
                <a:spcPts val="0"/>
              </a:spcBef>
              <a:spcAft>
                <a:spcPts val="0"/>
              </a:spcAft>
              <a:tabLst>
                <a:tab pos="5715" algn="l"/>
                <a:tab pos="120015" algn="l"/>
                <a:tab pos="291465" algn="l"/>
              </a:tabLst>
            </a:pP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تتكون خزينة المصرف من نوعين هما :</a:t>
            </a: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smtClean="0">
              <a:effectLst/>
              <a:latin typeface="Times New Roman" panose="02020603050405020304" pitchFamily="18" charset="0"/>
              <a:ea typeface="Times New Roman" panose="02020603050405020304" pitchFamily="18" charset="0"/>
              <a:cs typeface="Traditional Arabic"/>
            </a:endParaRPr>
          </a:p>
          <a:p>
            <a:pPr marL="5715" marR="0" algn="just" rtl="1">
              <a:lnSpc>
                <a:spcPct val="150000"/>
              </a:lnSpc>
              <a:spcBef>
                <a:spcPts val="0"/>
              </a:spcBef>
              <a:spcAft>
                <a:spcPts val="0"/>
              </a:spcAft>
              <a:tabLst>
                <a:tab pos="5715" algn="l"/>
                <a:tab pos="120015" algn="l"/>
                <a:tab pos="291465" algn="l"/>
              </a:tabLst>
            </a:pP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ــ الخزينة الرئيسة (الغرفة أو القاصة الحصينة): </a:t>
            </a:r>
            <a:endParaRPr lang="en-US" sz="2400" dirty="0" smtClean="0">
              <a:effectLst/>
              <a:latin typeface="Times New Roman" panose="02020603050405020304" pitchFamily="18" charset="0"/>
              <a:ea typeface="Times New Roman" panose="02020603050405020304" pitchFamily="18" charset="0"/>
              <a:cs typeface="Traditional Arabic"/>
            </a:endParaRPr>
          </a:p>
          <a:p>
            <a:pPr marL="5715" marR="0" algn="just" rtl="1">
              <a:lnSpc>
                <a:spcPct val="150000"/>
              </a:lnSpc>
              <a:spcBef>
                <a:spcPts val="0"/>
              </a:spcBef>
              <a:spcAft>
                <a:spcPts val="0"/>
              </a:spcAft>
              <a:tabLst>
                <a:tab pos="5715" algn="l"/>
                <a:tab pos="120015" algn="l"/>
                <a:tab pos="291465" algn="l"/>
              </a:tabLst>
            </a:pP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وهي الخزينة المسؤولة عن حفظ النقود والمستندات الرسمية والمسكوكات والمصوغات الذهبية</a:t>
            </a: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التي بحوزة المصرف</a:t>
            </a: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ومنها يتم تجهيز</a:t>
            </a: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النق</a:t>
            </a:r>
            <a:r>
              <a:rPr lang="ar-IQ"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ود</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لأمناء الصندوق</a:t>
            </a: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(الخزائن الفرعية) في المصرف في بداية الدوام الرسمي لكل يوم ، واستلام النقد المتبقي لديهم في نهاية الدوام الرسمي لكل يوم . وتجدر الاشارة الى ان الغرفة الحصينة هو مصطلح مصرفي يستعمل للتعبيرعن الخزينة الرئيسة ، وهي عبارة عن غرفة معدة على شكل قاصة حديدية محكمة لحفظ النقود والذهب والسجلات الرسمية المهمة التي بحوزة المصرف، ولا يجوز الدخول فيها إلا من قبل الاشخاص المخولين بذلك .    </a:t>
            </a:r>
            <a:endParaRPr lang="en-US" sz="2400" dirty="0">
              <a:effectLst/>
              <a:latin typeface="Times New Roman" panose="02020603050405020304" pitchFamily="18" charset="0"/>
              <a:ea typeface="Times New Roman" panose="02020603050405020304" pitchFamily="18" charset="0"/>
              <a:cs typeface="Traditional Arabic"/>
            </a:endParaRPr>
          </a:p>
        </p:txBody>
      </p:sp>
    </p:spTree>
    <p:extLst>
      <p:ext uri="{BB962C8B-B14F-4D97-AF65-F5344CB8AC3E}">
        <p14:creationId xmlns:p14="http://schemas.microsoft.com/office/powerpoint/2010/main" val="2203268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6855" y="58847"/>
            <a:ext cx="11000094" cy="6673943"/>
          </a:xfrm>
          <a:prstGeom prst="rect">
            <a:avLst/>
          </a:prstGeom>
        </p:spPr>
        <p:txBody>
          <a:bodyPr wrap="square">
            <a:spAutoFit/>
          </a:bodyPr>
          <a:lstStyle/>
          <a:p>
            <a:pPr marL="5715" marR="0" algn="just" rtl="1">
              <a:lnSpc>
                <a:spcPct val="150000"/>
              </a:lnSpc>
              <a:spcBef>
                <a:spcPts val="0"/>
              </a:spcBef>
              <a:spcAft>
                <a:spcPts val="0"/>
              </a:spcAft>
              <a:tabLst>
                <a:tab pos="5715" algn="l"/>
              </a:tabLst>
            </a:pP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ــ الخزائن الفرعية (أمناء الصناديق):  </a:t>
            </a:r>
            <a:endParaRPr lang="en-US" sz="2400" dirty="0" smtClean="0">
              <a:effectLst/>
              <a:latin typeface="Times New Roman" panose="02020603050405020304" pitchFamily="18" charset="0"/>
              <a:ea typeface="Times New Roman" panose="02020603050405020304" pitchFamily="18" charset="0"/>
              <a:cs typeface="Traditional Arabic"/>
            </a:endParaRPr>
          </a:p>
          <a:p>
            <a:pPr marL="5715" marR="0" algn="just" rtl="1">
              <a:lnSpc>
                <a:spcPct val="150000"/>
              </a:lnSpc>
              <a:spcBef>
                <a:spcPts val="0"/>
              </a:spcBef>
              <a:spcAft>
                <a:spcPts val="0"/>
              </a:spcAft>
              <a:tabLst>
                <a:tab pos="5715" algn="l"/>
                <a:tab pos="120015" algn="l"/>
                <a:tab pos="291465" algn="l"/>
                <a:tab pos="6030595" algn="l"/>
              </a:tabLst>
            </a:pP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وهي الخزائن التي تقوم بقبض النقود من الزبائن ودفعها إليهم بصورة مباشرة بهدف اتمام انجاز الخدمات المصرفية التي يقدمها المصرف لزبائنه ، وتنظم هذه الخزائن أما بصورة غير مركزية حيث ترتبط باقسام أو شعب المصرف المسؤولة عن تقديم الخدمات المصرفية للزبائن مثل الخزينة الخاصة بقسم الحسابات الجارية، والخزينة الخاصة بقسم حسابات التوفير والودائع وهكذا، أو تنظم بصورة مركزية حيث يخصص قسماً منها للقبض (استلام النقود) والقسم الآخر للدفع (تسليم النقود)، وتعتمد طريقة تنظيمها على سياسة المصرف وطبيعة نشاطه </a:t>
            </a:r>
            <a:r>
              <a:rPr lang="ar-SA" sz="2400" b="1"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ar-SA"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وتتولى الخزائن الفرعية استلام النقود من الخزينة الرئيسة في بداية الدوام الرسمي لكل يوم ، ومن ثم قبض النقود من الزبائن ودفع النقود المستحقة لهم بعد اكمال اجراءاتها المستندية خلال الدوام الرسمي ، وتسليم كامل النقد المتبقي لديها في نهاية الدوام الرسمي لكل يوم الى الخزينة الرئيسة على وفق تنظيم المصرف لخزائنه الفرعية ، وبمعنى آخر الموجود النقدي لأمناء الصناديق في نهاية الدوام الرسمي يجب ان يكون صفر. ومن الجدير بالذكر ان عدد الصناديق الفرعية يتوقف على حجم العمل المصرفي وكثافته لدرجة تصل الى تقسيم الخزينة الفرعية الى خزينة واحدة أو أكثر لكل من المقبوضات النقديـة والمدفوعات النقديـة .  </a:t>
            </a:r>
            <a:endParaRPr lang="en-US" sz="2400" dirty="0">
              <a:effectLst/>
              <a:latin typeface="Times New Roman" panose="02020603050405020304" pitchFamily="18" charset="0"/>
              <a:ea typeface="Times New Roman" panose="02020603050405020304" pitchFamily="18" charset="0"/>
              <a:cs typeface="Traditional Arabic"/>
            </a:endParaRPr>
          </a:p>
        </p:txBody>
      </p:sp>
    </p:spTree>
    <p:extLst>
      <p:ext uri="{BB962C8B-B14F-4D97-AF65-F5344CB8AC3E}">
        <p14:creationId xmlns:p14="http://schemas.microsoft.com/office/powerpoint/2010/main" val="3961259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312</Words>
  <Application>Microsoft Office PowerPoint</Application>
  <PresentationFormat>Widescreen</PresentationFormat>
  <Paragraphs>8</Paragraphs>
  <Slides>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ae_AlMothnna</vt:lpstr>
      <vt:lpstr>Arial</vt:lpstr>
      <vt:lpstr>Calibri</vt:lpstr>
      <vt:lpstr>Calibri Light</vt:lpstr>
      <vt:lpstr>Sultan bold</vt:lpstr>
      <vt:lpstr>Times New Roman</vt:lpstr>
      <vt:lpstr>Traditional Arabic</vt:lpstr>
      <vt:lpstr>Office Theme</vt:lpstr>
      <vt:lpstr>PowerPoint Presentation</vt:lpstr>
      <vt:lpstr>PowerPoint Presentation</vt:lpstr>
      <vt:lpstr>PowerPoint Presentation</vt:lpstr>
    </vt:vector>
  </TitlesOfParts>
  <Company>rg-adguard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cp:revision>
  <dcterms:created xsi:type="dcterms:W3CDTF">2019-08-27T10:58:34Z</dcterms:created>
  <dcterms:modified xsi:type="dcterms:W3CDTF">2019-08-27T11:06:10Z</dcterms:modified>
</cp:coreProperties>
</file>