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0"/>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603" autoAdjust="0"/>
    <p:restoredTop sz="94434" autoAdjust="0"/>
  </p:normalViewPr>
  <p:slideViewPr>
    <p:cSldViewPr>
      <p:cViewPr>
        <p:scale>
          <a:sx n="80" d="100"/>
          <a:sy n="80" d="100"/>
        </p:scale>
        <p:origin x="1080"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F2B6C3D-25F0-47D1-98E3-72C241E3DA24}" type="datetimeFigureOut">
              <a:rPr lang="ar-SA" smtClean="0"/>
              <a:pPr/>
              <a:t>03/11/1440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50C9AB0-3321-4064-8D2B-8B0E1C4D592A}" type="slidenum">
              <a:rPr lang="ar-SA" smtClean="0"/>
              <a:pPr/>
              <a:t>‹#›</a:t>
            </a:fld>
            <a:endParaRPr lang="ar-SA"/>
          </a:p>
        </p:txBody>
      </p:sp>
    </p:spTree>
    <p:extLst>
      <p:ext uri="{BB962C8B-B14F-4D97-AF65-F5344CB8AC3E}">
        <p14:creationId xmlns:p14="http://schemas.microsoft.com/office/powerpoint/2010/main" val="312465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5" name="عنصر نائب لرقم الشريحة 3"/>
          <p:cNvSpPr>
            <a:spLocks noGrp="1"/>
          </p:cNvSpPr>
          <p:nvPr>
            <p:ph type="sldNum" sz="quarter" idx="5"/>
          </p:nvPr>
        </p:nvSpPr>
        <p:spPr>
          <a:xfrm>
            <a:off x="0" y="8685213"/>
            <a:ext cx="2973600" cy="457200"/>
          </a:xfrm>
        </p:spPr>
        <p:txBody>
          <a:bodyPr/>
          <a:lstStyle/>
          <a:p>
            <a:pPr algn="l" rtl="1"/>
            <a:fld id="{79429053-DC2A-4342-ADD4-2FD729D91E2C}" type="slidenum">
              <a:rPr lang="ar-SA" smtClean="0"/>
              <a:pPr algn="l" rtl="1"/>
              <a:t>1</a:t>
            </a:fld>
            <a:endParaRPr lang="ar-SA" dirty="0"/>
          </a:p>
        </p:txBody>
      </p:sp>
    </p:spTree>
    <p:extLst>
      <p:ext uri="{BB962C8B-B14F-4D97-AF65-F5344CB8AC3E}">
        <p14:creationId xmlns:p14="http://schemas.microsoft.com/office/powerpoint/2010/main" val="279226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0C9AB0-3321-4064-8D2B-8B0E1C4D592A}" type="slidenum">
              <a:rPr lang="ar-SA" smtClean="0"/>
              <a:pPr/>
              <a:t>3</a:t>
            </a:fld>
            <a:endParaRPr lang="ar-SA"/>
          </a:p>
        </p:txBody>
      </p:sp>
    </p:spTree>
    <p:extLst>
      <p:ext uri="{BB962C8B-B14F-4D97-AF65-F5344CB8AC3E}">
        <p14:creationId xmlns:p14="http://schemas.microsoft.com/office/powerpoint/2010/main" val="1162029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50C9AB0-3321-4064-8D2B-8B0E1C4D592A}" type="slidenum">
              <a:rPr lang="ar-SA" smtClean="0"/>
              <a:pPr/>
              <a:t>12</a:t>
            </a:fld>
            <a:endParaRPr lang="ar-SA"/>
          </a:p>
        </p:txBody>
      </p:sp>
    </p:spTree>
    <p:extLst>
      <p:ext uri="{BB962C8B-B14F-4D97-AF65-F5344CB8AC3E}">
        <p14:creationId xmlns:p14="http://schemas.microsoft.com/office/powerpoint/2010/main" val="206461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03/11/1440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p:txBody>
          <a:bodyPr rtlCol="1"/>
          <a:lstStyle/>
          <a:p>
            <a:pPr algn="ctr" rtl="1"/>
            <a:r>
              <a:rPr lang="ar-SA" dirty="0" smtClean="0"/>
              <a:t>طرائق تمويل التجارة الخارجية العراقية</a:t>
            </a:r>
            <a:endParaRPr lang="ar-SA" dirty="0"/>
          </a:p>
        </p:txBody>
      </p:sp>
      <p:sp>
        <p:nvSpPr>
          <p:cNvPr id="5" name="عنوان فرعي 4"/>
          <p:cNvSpPr>
            <a:spLocks noGrp="1"/>
          </p:cNvSpPr>
          <p:nvPr>
            <p:ph type="subTitle" idx="1"/>
          </p:nvPr>
        </p:nvSpPr>
        <p:spPr>
          <a:xfrm>
            <a:off x="530352" y="3200400"/>
            <a:ext cx="7854696" cy="2532856"/>
          </a:xfrm>
        </p:spPr>
        <p:txBody>
          <a:bodyPr rtlCol="1">
            <a:normAutofit/>
          </a:bodyPr>
          <a:lstStyle/>
          <a:p>
            <a:pPr rtl="1"/>
            <a:r>
              <a:rPr lang="en-US" sz="4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mj-cs"/>
              </a:rPr>
              <a:t>                  </a:t>
            </a:r>
            <a:r>
              <a:rPr lang="ar-SA" sz="4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mj-cs"/>
              </a:rPr>
              <a:t>- الواقع والطموح </a:t>
            </a:r>
            <a:r>
              <a:rPr lang="ar-SA" sz="4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mj-cs"/>
              </a:rPr>
              <a:t>–</a:t>
            </a:r>
            <a:r>
              <a:rPr lang="ar-IQ" sz="4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mj-cs"/>
              </a:rPr>
              <a:t> </a:t>
            </a:r>
          </a:p>
          <a:p>
            <a:pPr algn="ctr" rtl="1"/>
            <a:r>
              <a:rPr lang="ar-IQ" sz="4400" b="1" dirty="0" smtClean="0">
                <a:solidFill>
                  <a:schemeClr val="tx1"/>
                </a:solidFill>
                <a:cs typeface="+mj-cs"/>
              </a:rPr>
              <a:t>ندوة عقدت في كلية الادارة والاقتصاد / نيسان 2019</a:t>
            </a:r>
            <a:endParaRPr lang="ar-SA" sz="4400" b="1" dirty="0">
              <a:solidFill>
                <a:schemeClr val="tx1"/>
              </a:solidFill>
              <a:cs typeface="+mj-cs"/>
            </a:endParaRP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85720" y="928670"/>
            <a:ext cx="864393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 typeface="Wingdings" pitchFamily="2" charset="2"/>
              <a:buChar char="ü"/>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شهادة فحص: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وتصدر بعد خروج البضاعة من مخازن المصدِّر وقبل </a:t>
            </a:r>
          </a:p>
          <a:p>
            <a:pPr marL="0" marR="0" lvl="0" indent="0" algn="just" defTabSz="914400" rtl="1" eaLnBrk="1" fontAlgn="base" latinLnBrk="0" hangingPunct="1">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شحنها الى المستورد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ايصال الناقل الخاص: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والذي يُثبت استلام البضاعة من</a:t>
            </a:r>
            <a:r>
              <a:rPr kumimoji="0" lang="ar-IQ" sz="2800" b="0" i="0" u="none" strike="noStrike" cap="none" normalizeH="0" dirty="0" smtClean="0">
                <a:ln>
                  <a:noFill/>
                </a:ln>
                <a:solidFill>
                  <a:schemeClr val="tx1"/>
                </a:solidFill>
                <a:effectLst/>
                <a:latin typeface="Calibri" pitchFamily="34" charset="0"/>
                <a:ea typeface="Calibri" pitchFamily="34" charset="0"/>
                <a:cs typeface="Arial" pitchFamily="34" charset="0"/>
              </a:rPr>
              <a:t> قبل الناقل</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لنقلها.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مستند نقل: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يجب ان يشتمل على واسطتي نقل مختلفتين على الاقل، ويجب ان يكون نظيفاً (أي خالي من أي اشارة أو عبارة تبين صراحة وجود عيب في حالة البضاعة أو تغليفها)، ويحتوي هذا المستند على أسم الناقل ، وأسم السفينة الناقلة، وتاريخ الشحن، وتفاصيل عملية النقل البحري.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ايصال وثيقة التأمين: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تغطي مخاطر الاعتماد كافة.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مستندات أخرى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مثل شهادة الوزن، بيان التعبئة ، شهادة صحية ، شهادة القنصلية التجارية.</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71472" y="927540"/>
            <a:ext cx="785818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الأحتيال والغش في الاعتمادات المستندية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على الرغم من صعوبة تزوير الاعتمادات المستندية إلا انها في الحقيقة هي الأخرى معرضة للاحتيال والغش، وكما يأتي:</a:t>
            </a:r>
          </a:p>
          <a:p>
            <a:pPr marL="0" marR="0" lvl="0" indent="0" algn="just" defTabSz="91440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1ــ عندما يتواطئ المستورد مع المصدر يمكن تضليل المصرف فاتح الاعتماد من خلال تمويله لبضاعة أقل سعراً أو كمية أو نوعية من تلك الموصوفة في العقد الأولي بينهما، إذ يمكن تقديم مستند نقل الى المصرف فاتح الاعتماد معزز بمستندات صحيحية أو مزورة،</a:t>
            </a:r>
            <a:r>
              <a:rPr kumimoji="0" lang="ar-IQ" sz="28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علماً ان المصرف لا يُسأل إلا عن الاعتماد المفتوح</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r>
              <a:rPr kumimoji="0" lang="ar-IQ" sz="2800" b="0" i="0" u="none" strike="noStrike" cap="none" normalizeH="0" baseline="0" dirty="0" smtClean="0">
                <a:ln>
                  <a:noFill/>
                </a:ln>
                <a:solidFill>
                  <a:schemeClr val="tx1"/>
                </a:solidFill>
                <a:effectLst/>
                <a:latin typeface="Arial" pitchFamily="34" charset="0"/>
                <a:cs typeface="Arial" pitchFamily="34" charset="0"/>
              </a:rPr>
              <a:t>، لكون الاعتماد المفتوح عقد مستقل</a:t>
            </a:r>
            <a:r>
              <a:rPr kumimoji="0" lang="ar-IQ" sz="2800" b="0" i="0" u="none" strike="noStrike" cap="none" normalizeH="0" dirty="0" smtClean="0">
                <a:ln>
                  <a:noFill/>
                </a:ln>
                <a:solidFill>
                  <a:schemeClr val="tx1"/>
                </a:solidFill>
                <a:effectLst/>
                <a:latin typeface="Arial" pitchFamily="34" charset="0"/>
                <a:cs typeface="Arial" pitchFamily="34" charset="0"/>
              </a:rPr>
              <a:t> عن العقد الأولي بين المستورد والمصدر.</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043608" y="764704"/>
            <a:ext cx="785818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ــ فتح ألاعتماد من خلال أستعمال اسماء مزيفة وشركات وهمية كوسيلة لتزوير مستندات الاعتماد المفتوح، وبعد تقديم هذه المستندات الى المصرف والحصول على التحويلات المالية تختفي هذه الأسماء والشركات.</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71472" y="1000108"/>
            <a:ext cx="814393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تدقيق الاعتمادات المستندية: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لغرض تنفيذ الاعتمادات المستندية بصورة سليمة وحمايتها من الغش والاحتيال، يستلزم ذلك وضع برنامج تدقيقي (مجموعة متكاملة من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الاجراءات)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لها، وكما يأتي: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ــ التأكد من </a:t>
            </a:r>
            <a:r>
              <a:rPr lang="ar-IQ" sz="2800" dirty="0">
                <a:latin typeface="Calibri" pitchFamily="34" charset="0"/>
                <a:ea typeface="Calibri" pitchFamily="34" charset="0"/>
                <a:cs typeface="Arial" pitchFamily="34" charset="0"/>
              </a:rPr>
              <a:t>إ</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صدار أجازة استيراد بالبضاعة المراد تمويلها بالاعتماد المفتوح ، وان تكون البيانات الواردة فيها مطابقة تماماً للبيانات الواردة في أستمارة فتح الاعتماد</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428596" y="927540"/>
            <a:ext cx="828680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ــ</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فحص الاعتماد المفتوح والتأكد من: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توافر المستندات المطلوبة بموجب الأصول والأعراف الموحدة على وفق نشرة غرفة التجارة الدولية (600) لسنة (2007)، وان تكون مطابقة لها، مع الأخذ بالحسبان أي مستجدات مستقبلية صادرة عن غرفة التجارة الدولية بشأن ذلك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a:t>
            </a:r>
            <a:r>
              <a:rPr kumimoji="0" lang="ar-SA" sz="28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أثبات أي مستندات أخرى قد يحتاج إليها المستورد بخلاف المستندات المطلوبة في الفقرة (أ) مثل شهادة الفحص، وشهادة الوزن وغيرها.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مطابقة بياناته مع بيانات أجازة الاستيراد وبيانات الاتفاق أو العقد المبدئي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بين المصدر والمستورد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0" y="1000108"/>
            <a:ext cx="864399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pPr>
            <a:r>
              <a:rPr lang="ar-SA" sz="2800" dirty="0" smtClean="0">
                <a:latin typeface="Calibri" pitchFamily="34" charset="0"/>
                <a:ea typeface="Calibri" pitchFamily="34" charset="0"/>
                <a:cs typeface="Arial" pitchFamily="34" charset="0"/>
              </a:rPr>
              <a:t>د</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القائمة التجارية محررة بأسم فاتح الاعتماد، ومبلغها متطابق مع شروط الاعتماد المفتوح.</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tabLst/>
            </a:pPr>
            <a:r>
              <a:rPr lang="ar-SA" sz="2800" dirty="0" smtClean="0">
                <a:latin typeface="Calibri" pitchFamily="34" charset="0"/>
                <a:ea typeface="Calibri" pitchFamily="34" charset="0"/>
                <a:cs typeface="Arial" pitchFamily="34" charset="0"/>
              </a:rPr>
              <a:t>هـ.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مبلغ الاعتماد مثبت رقماً وكتابةً ، وان يكونان متطابقين، فضلاً عن تطابقهِ مع القائمة التجارية وأجازة الاستيراد.</a:t>
            </a:r>
          </a:p>
          <a:p>
            <a:pPr lvl="0" algn="just" eaLnBrk="0" fontAlgn="base" hangingPunct="0">
              <a:spcBef>
                <a:spcPct val="0"/>
              </a:spcBef>
              <a:spcAft>
                <a:spcPct val="0"/>
              </a:spcAf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a:t>
            </a:r>
            <a:r>
              <a:rPr lang="ar-IQ" sz="2800" dirty="0" smtClean="0">
                <a:latin typeface="Calibri" pitchFamily="34" charset="0"/>
                <a:ea typeface="Calibri" pitchFamily="34" charset="0"/>
                <a:cs typeface="Arial" pitchFamily="34" charset="0"/>
              </a:rPr>
              <a:t>ــ</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أثبات نوع البيع التجاري (طريقة تسليم البضاعة) بموجب شروط التجارة الدولية (</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INCOTERMS-2010</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ar-IQ"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إذ توجد عدة طرائق لبيع أو تسليم البضاعة تبدأ من أقصى اليمين المتمثلة بطريقة أو شرط تسليم المصنع (</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EX Works/EXW</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ar-IQ"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يقوم بموجبها </a:t>
            </a:r>
            <a:r>
              <a:rPr lang="ar-IQ" sz="2800" dirty="0">
                <a:latin typeface="Arial" pitchFamily="34" charset="0"/>
                <a:cs typeface="Arial" pitchFamily="34" charset="0"/>
              </a:rPr>
              <a:t>المشتري باستلام البضاعة </a:t>
            </a:r>
            <a:r>
              <a:rPr lang="ar-IQ" sz="2800" dirty="0" smtClean="0">
                <a:latin typeface="Arial" pitchFamily="34" charset="0"/>
                <a:cs typeface="Arial" pitchFamily="34" charset="0"/>
              </a:rPr>
              <a:t>من</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827584" y="1412776"/>
            <a:ext cx="757242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مبنى البائع، مروراً بعدة طرائق أو شروط منها(</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FOB &amp; CIF</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وغيرها</a:t>
            </a:r>
            <a:r>
              <a:rPr lang="ar-IQ" sz="2800" dirty="0">
                <a:latin typeface="Calibri" pitchFamily="34" charset="0"/>
                <a:ea typeface="Calibri" pitchFamily="34" charset="0"/>
                <a:cs typeface="Arial" pitchFamily="34" charset="0"/>
              </a:rPr>
              <a:t>،</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وصولاً الى نهاية السلسة في أقصى اليسار المتمثلة بطريقة أو بشرط التسليم بعد التخليص الكمركي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Delivered</a:t>
            </a:r>
            <a:r>
              <a:rPr kumimoji="0" lang="en-US" sz="28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Duty</a:t>
            </a:r>
            <a:r>
              <a:rPr kumimoji="0" lang="en-US" sz="28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Paid / DDP</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يقوم بموجبها المشتري ب</a:t>
            </a:r>
            <a:r>
              <a:rPr lang="ar-IQ" sz="2800" dirty="0">
                <a:latin typeface="Calibri" pitchFamily="34" charset="0"/>
                <a:ea typeface="Calibri" pitchFamily="34" charset="0"/>
                <a:cs typeface="Arial" pitchFamily="34" charset="0"/>
              </a:rPr>
              <a:t>ا</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ستلام البضاعة بعد تخليصها كمركياً من قبل البائع (مع وجوب تحديد أسم محطة الوصول).</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00034" y="1357298"/>
            <a:ext cx="828680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4</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ــ</a:t>
            </a:r>
            <a:r>
              <a:rPr kumimoji="0" lang="ar-SA" sz="28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فحص كشف التخليص الكمركي للبضائع المستوردة لضمان تسليم المستورد للبضاعة المستوردة من حيث الكمية والمواصفات على وفق الاعتماد المفتوح، فضلاً عن مطابقتهِ مع بوليصة الشحن.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5</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ــ</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عدم قبول الاعتماد القابل للتحويل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Transferable L/C</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بسبب أمكانية الاستفادة منهُ في عمليات تبيض الأاموال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Money Laundry</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وتمويل ألارهاب،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إذ ان طبيعة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النشاط الاقتصادي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العراقي في الوقت الحاضر لا تحتاج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لمثل هذا النوع من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الاعتمادات.</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596" y="1214422"/>
            <a:ext cx="842968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    </a:t>
            </a:r>
            <a:r>
              <a:rPr kumimoji="0" lang="ar-IQ" sz="2800"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وفي </a:t>
            </a:r>
            <a:r>
              <a:rPr kumimoji="0" lang="ar-IQ" sz="2800"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ختام </a:t>
            </a:r>
            <a:r>
              <a:rPr kumimoji="0" lang="ar-IQ" sz="2800"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الندوة نوصي باستعمال طريقة الاعتمادات المستندية حصراً في تمويل التجارة الخارجية (تسديد مدفوعات التجارة الخارجية) في الدول التي تعاني من الفساد المالي والاداري ومنها العراق، مع الأخذ بالحسبان مراجعتها على وفق برنامج التدقيق المقرر لها لضمان حمايتها من الغش والاحتيال، وذلك للمحافظة على سلامة الاقتصاد الوطني، وتخليصهِ من الظواهر السلبية ألآنفة الذكر التي يعاني منها.</a:t>
            </a:r>
            <a:endParaRPr kumimoji="0" lang="en-US" sz="2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8662" y="928670"/>
            <a:ext cx="7358114" cy="4832092"/>
          </a:xfrm>
          <a:prstGeom prst="rect">
            <a:avLst/>
          </a:prstGeom>
        </p:spPr>
        <p:txBody>
          <a:bodyPr wrap="square">
            <a:spAutoFit/>
          </a:bodyPr>
          <a:lstStyle/>
          <a:p>
            <a:pPr algn="just"/>
            <a:r>
              <a:rPr lang="en-US" sz="2800" dirty="0" smtClean="0"/>
              <a:t>    </a:t>
            </a:r>
            <a:r>
              <a:rPr lang="ar-IQ" sz="2800" dirty="0" smtClean="0"/>
              <a:t>تعد الحوالات المصرفية (المالية) والاعتمادات المستندية الطريقتين الشائعتين الاستعمال حالياً في تمويل التجارة الخارجية (تسديد مدفوعات التجارة الخارجية) لدول العالم كافة </a:t>
            </a:r>
            <a:r>
              <a:rPr lang="ar-IQ" sz="2800" dirty="0" smtClean="0"/>
              <a:t>ومنها العراق . </a:t>
            </a:r>
            <a:r>
              <a:rPr lang="ar-IQ" sz="2800" dirty="0" smtClean="0"/>
              <a:t>فقبل سقوط نظام الحكم السابق في العراق في عام (2003) كانت الاعتمادات المستندية هي الطريقة الوحيدة المستعملة في تمويل التجارة الخارجية، بسبب السياسة الدكتاتورية والمركزية لهذا النظام الذي لا</a:t>
            </a:r>
            <a:r>
              <a:rPr lang="en-US" sz="2800" dirty="0" smtClean="0"/>
              <a:t> </a:t>
            </a:r>
            <a:r>
              <a:rPr lang="ar-IQ" sz="2800" dirty="0" smtClean="0"/>
              <a:t>يسمح للشعب العراقي ب</a:t>
            </a:r>
            <a:r>
              <a:rPr lang="ar-IQ" sz="2800" dirty="0"/>
              <a:t>ا</a:t>
            </a:r>
            <a:r>
              <a:rPr lang="ar-IQ" sz="2800" dirty="0" smtClean="0"/>
              <a:t>متلاك العملة الصعبة وتداولها إلا في حالات محدودة جداً، ومنها تسديد مبالغ السلع التي يسمح بأستيرادها من خلال القنوات </a:t>
            </a:r>
            <a:endParaRPr lang="ar-IQ" sz="2800" dirty="0" smtClean="0"/>
          </a:p>
          <a:p>
            <a:pPr algn="just"/>
            <a:r>
              <a:rPr lang="ar-IQ" sz="2800" dirty="0" smtClean="0"/>
              <a:t>الرسمية للحكومة (مصرف الرافدين والرشيد) </a:t>
            </a:r>
            <a:r>
              <a:rPr lang="ar-IQ" sz="2800" dirty="0" smtClean="0"/>
              <a:t>لغرض أحكام مراقبتها والسيطرة عليها</a:t>
            </a:r>
            <a:r>
              <a:rPr lang="ar-IQ" sz="2800" dirty="0" smtClean="0"/>
              <a:t>.  </a:t>
            </a:r>
            <a:endParaRPr lang="ar-SA"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27584" y="2060848"/>
            <a:ext cx="757242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ar-IQ" sz="2800" dirty="0" smtClean="0">
                <a:latin typeface="Calibri" pitchFamily="34" charset="0"/>
                <a:ea typeface="Calibri" pitchFamily="34" charset="0"/>
                <a:cs typeface="Arial" pitchFamily="34" charset="0"/>
              </a:rPr>
              <a:t>    وبعد </a:t>
            </a:r>
            <a:r>
              <a:rPr lang="ar-IQ" sz="2800" dirty="0">
                <a:latin typeface="Calibri" pitchFamily="34" charset="0"/>
                <a:ea typeface="Calibri" pitchFamily="34" charset="0"/>
                <a:cs typeface="Arial" pitchFamily="34" charset="0"/>
              </a:rPr>
              <a:t>عام (2003) وتحول نظام الحكم الى النظام </a:t>
            </a:r>
            <a:r>
              <a:rPr lang="ar-IQ" sz="2800" dirty="0" smtClean="0">
                <a:latin typeface="Calibri" pitchFamily="34" charset="0"/>
                <a:ea typeface="Calibri" pitchFamily="34" charset="0"/>
                <a:cs typeface="Arial" pitchFamily="34" charset="0"/>
              </a:rPr>
              <a:t>الديمقراطي، </a:t>
            </a:r>
            <a:endParaRPr lang="ar-IQ" sz="2800" dirty="0">
              <a:latin typeface="Calibri" pitchFamily="34" charset="0"/>
              <a:ea typeface="Calibri" pitchFamily="34" charset="0"/>
              <a:cs typeface="Arial" pitchFamily="34" charset="0"/>
            </a:endParaRPr>
          </a:p>
          <a:p>
            <a:pPr lvl="0" algn="just" fontAlgn="base">
              <a:spcBef>
                <a:spcPct val="0"/>
              </a:spcBef>
              <a:spcAft>
                <a:spcPct val="0"/>
              </a:spcAft>
            </a:pPr>
            <a:r>
              <a:rPr lang="ar-IQ" sz="2800" dirty="0" smtClean="0">
                <a:latin typeface="Calibri" pitchFamily="34" charset="0"/>
                <a:ea typeface="Calibri" pitchFamily="34" charset="0"/>
                <a:cs typeface="Arial" pitchFamily="34" charset="0"/>
              </a:rPr>
              <a:t> والسماح </a:t>
            </a:r>
            <a:r>
              <a:rPr lang="ar-IQ" sz="2800" dirty="0">
                <a:latin typeface="Calibri" pitchFamily="34" charset="0"/>
                <a:ea typeface="Calibri" pitchFamily="34" charset="0"/>
                <a:cs typeface="Arial" pitchFamily="34" charset="0"/>
              </a:rPr>
              <a:t>الى الشعب العراقي بأمتلاك العملة الصعبة وتداولها في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المجالات الاقتصادية والاجتماعية كافة،</a:t>
            </a:r>
            <a:r>
              <a:rPr kumimoji="0" lang="ar-IQ" sz="28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تأسست شركات</a:t>
            </a:r>
            <a:r>
              <a:rPr kumimoji="0" lang="ar-IQ" sz="28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التحويل المالي التابعة للافراد والمصارف الاهلية العراقية، وساد أستعمال الحوالات المالية (المصرفية) في تمويل التجارة الخارجية (تسديد مدفوعات التجارة) بسبب تميزها بالسرعة الفائقة وبسهولة أجراءتها التنفيذية لدرجة </a:t>
            </a:r>
            <a:r>
              <a:rPr lang="ar-IQ" sz="2800" dirty="0" smtClean="0">
                <a:latin typeface="Calibri" pitchFamily="34" charset="0"/>
                <a:ea typeface="Calibri" pitchFamily="34" charset="0"/>
                <a:cs typeface="Arial" pitchFamily="34" charset="0"/>
              </a:rPr>
              <a:t>ا</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عتماد رجال </a:t>
            </a:r>
            <a:r>
              <a:rPr lang="ar-IQ" sz="2800" dirty="0" smtClean="0">
                <a:latin typeface="Calibri" pitchFamily="34" charset="0"/>
                <a:ea typeface="Calibri" pitchFamily="34" charset="0"/>
                <a:cs typeface="Arial" pitchFamily="34" charset="0"/>
              </a:rPr>
              <a:t>ال</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أعمال العراقيين عليها بنسبة (100%).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وتأسيساً على ما تقدم يمكن القول بعد التحول الديمقراطي حلت الحوالات المالية (المصرفية)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بديلاً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عن الاعتمادات المستندية أداة لتمويل التجارة الخارجية العراقية.</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08720"/>
            <a:ext cx="8501122" cy="4401205"/>
          </a:xfrm>
          <a:prstGeom prst="rect">
            <a:avLst/>
          </a:prstGeom>
        </p:spPr>
        <p:txBody>
          <a:bodyPr wrap="square">
            <a:spAutoFit/>
          </a:bodyPr>
          <a:lstStyle/>
          <a:p>
            <a:pPr algn="just"/>
            <a:r>
              <a:rPr lang="ar-IQ" sz="2800" dirty="0" smtClean="0"/>
              <a:t>    من خلال ما تقدم، السؤال الذي يطرح نفسهُ هل هذا التحول في طريقة تمويل التجارة (تسديد مدفوعات التجارة) الخارجية العراقية ينصب في مصلحة الاقتصاد العراقي أم </a:t>
            </a:r>
            <a:r>
              <a:rPr lang="ar-IQ" sz="2800" dirty="0" smtClean="0"/>
              <a:t>لا ؟ </a:t>
            </a:r>
            <a:r>
              <a:rPr lang="ar-IQ" sz="2800" dirty="0" smtClean="0"/>
              <a:t>لاسيما بعد زيادة كمية السلع المستوردة الى العراق بعد التحول الديمقراطي لنظام الحكم بسبب أنتشار الارهاب وسوء الاوضاع الامنية فيهِ، والذي أثر سلبياً على الانتاج الزراعي والصناعي مما ادى الى زيادة الاعتماد على السلع المستوردة لتعويض الانخفاض الحاصل في الانتاج الوطني لدرجة اصبحت السلع المستوردة تشكل الغالبية العظمى التي يحتاجها النشاط الاقتصادي والتي يستهلكها الشعب العراقي، وهذا يتطلب الى تدفق كميات هائلة من العملة الأجنبية الى خارج العراق لتسديد مبالغ السلع المستوردة وهو ما يعرف بـ (تمويل </a:t>
            </a:r>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5786" y="1714488"/>
            <a:ext cx="7929618" cy="3539430"/>
          </a:xfrm>
          <a:prstGeom prst="rect">
            <a:avLst/>
          </a:prstGeom>
        </p:spPr>
        <p:txBody>
          <a:bodyPr wrap="square">
            <a:spAutoFit/>
          </a:bodyPr>
          <a:lstStyle/>
          <a:p>
            <a:pPr algn="just"/>
            <a:r>
              <a:rPr lang="ar-IQ" sz="2800" dirty="0" smtClean="0"/>
              <a:t>التجارة الخارجية)، مما يقتضي الأمر الى أختيار الطريقة الأمثل لتسديد مبالغ السلع المستوردة، والتي تؤدي الى تدفق العملة الصعبة الى خارج العراق بالكميات الصحيحة اللازمة لتمويل تجارتهِ الخارجية، وبخلاف ذلك سيؤدي ذلك الى تدمير الاقتصاد الوطني وأنتشار عدد من الظواهر الاقتصادية السلبية الخطيرة مثل تهريب ألاموال، وتمويل الارهاب، والفساد المالي والاداري، واغراق الاسواق المحلية بسلع رديئة وغير مطابقة للمواصفات القياسية.</a:t>
            </a:r>
            <a:endParaRPr lang="en-US" sz="2800" dirty="0" smtClean="0"/>
          </a:p>
          <a:p>
            <a:pPr algn="just"/>
            <a:endParaRPr lang="ar-S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785786" y="928670"/>
            <a:ext cx="785818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تعريف </a:t>
            </a:r>
            <a:r>
              <a:rPr kumimoji="0" lang="ar-IQ" sz="28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الحوالات</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المالية ومميزاتها وعيوبها: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هي أمر دفع صادر عن الطرف المحول (الآمر) بناءً على طلب الزبون (طالب التحويل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applicant</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طرف أخر سواء داخل البلد أو خارجه يسمى الطرف المحول أليه (الدافع)، يطلب فيه دفع مبلغ من المال الى شخص معين (المستفيد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beneficiary</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GB"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وتمتاز الحوالة المالية في كونها وسيلة سريعة جداً ومضمونة وسهلة التنفيذ بسبب أعتمادها على مستند واحد وهو القائمة التجارية، وهذه الميزة في الواقع سلاح ذو حدين في الدول التي تمتاز بالفساد المالي والاداري مثل العراق، حيث تتحول الى عيب بسبب سهولة تزوير المستند الواحد.</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00034" y="1002366"/>
            <a:ext cx="800105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تعريف الاعتمادات المستندية ومزاياها وعيوبها:</a:t>
            </a:r>
            <a:endPar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عرفت غرفة التجارة الدولية الاعتماد المستندي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Documentry</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Credits</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ar-IQ"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بأنهُ تعهد غير قابل للنقض صادر من المصرف بناءً على طلب أحد عملائهِ المستوردين (المشتري)</a:t>
            </a:r>
            <a:r>
              <a:rPr lang="ar-IQ" sz="2800" dirty="0">
                <a:latin typeface="Calibri" pitchFamily="34" charset="0"/>
                <a:ea typeface="Calibri" pitchFamily="34" charset="0"/>
                <a:cs typeface="Arial" pitchFamily="34" charset="0"/>
              </a:rPr>
              <a:t>،</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يتعهد فيه المصرف بدفع مبلغ أو تفويض مصرف أخر بالدفع أو قبول مسحوبات لصالح المستفيد (المصدِّر) مقابل أستلام مستندات مطابقة للشروط المتفق عليها والواردة في الاعتماد. وتمتاز الاعتمادات المستندية بأنها وسيلة مضمونة ويصعب تزويرها،</a:t>
            </a:r>
            <a:r>
              <a:rPr kumimoji="0" lang="ar-IQ" sz="28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إذ تعتمد على مجموعة متكاملة من المستندات الصادرة من جهات مستقلة والمشروطة بمطابقتها للشروط والنصوص الواردة في الاعتماد المفتوح لدى المصرف،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ولذا تعد هذه الاعتمادات وسيلة مثلى لتبديد مخاوف طرفي المعاملة الخارجية</a:t>
            </a:r>
            <a:r>
              <a:rPr kumimoji="0" lang="ar-IQ" sz="2800" b="1" i="0" u="none" strike="noStrike" cap="none" normalizeH="0" dirty="0" smtClean="0">
                <a:ln>
                  <a:noFill/>
                </a:ln>
                <a:solidFill>
                  <a:schemeClr val="tx1"/>
                </a:solidFill>
                <a:effectLst/>
                <a:latin typeface="Calibri" pitchFamily="34" charset="0"/>
                <a:ea typeface="Calibri" pitchFamily="34" charset="0"/>
                <a:cs typeface="Arial" pitchFamily="34"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857224" y="427475"/>
            <a:ext cx="764386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والمتمثلة في كون المصدر يخشى ألا تُسدد الجهة المتعاقدة معهُ قيمة البضاعة المصدرة لها، والمستورد يصعب عليه إسترداد المبلغ المدفوع لبضاعة لم يتم تجهيزها على وفق الشروط المتعاقد عليها، مما يلحق بهما أضراراً فادحة. </a:t>
            </a:r>
          </a:p>
          <a:p>
            <a:pPr marL="0" marR="0" lvl="0" indent="0" algn="just" defTabSz="914400" rtl="1" eaLnBrk="1" fontAlgn="base" latinLnBrk="0" hangingPunct="1">
              <a:lnSpc>
                <a:spcPct val="100000"/>
              </a:lnSpc>
              <a:spcBef>
                <a:spcPct val="0"/>
              </a:spcBef>
              <a:spcAft>
                <a:spcPct val="0"/>
              </a:spcAft>
              <a:buClrTx/>
              <a:buSzTx/>
              <a:buFontTx/>
              <a:buNone/>
              <a:tabLst/>
            </a:pPr>
            <a:r>
              <a:rPr lang="ar-IQ" sz="2800" b="1" dirty="0">
                <a:latin typeface="Calibri" pitchFamily="34" charset="0"/>
                <a:ea typeface="Calibri" pitchFamily="34" charset="0"/>
                <a:cs typeface="Arial" pitchFamily="34" charset="0"/>
              </a:rPr>
              <a:t> </a:t>
            </a:r>
            <a:r>
              <a:rPr lang="ar-IQ" sz="2800" b="1" dirty="0" smtClean="0">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وتأسيساً على ما تقدم يعاب على الاعتمادات المستندية مقارنة بالحوالات الخارجية في كونها أبطأ وأصعب من حيث اجراءات تنفيذها بسبب إعتمادها على مجموعة متكاملة من المستندات الصادرة من جهات مستقلة، فضلاً عن حتمية وجود عقد أو اتفاق أولي سابق بين المستورد والمصدر يكون أساساً للشروط والمواصفات الواردة في متن الاعتماد المفتوح.</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642910" y="714356"/>
            <a:ext cx="800105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وفيما يأتي مستندات الشحن المطلوب توافرها على وفق الأصول والأعراف الموحدة للاعتمادات المستندية نشرة (600) لسنة (2007) لغرض تسديد مبلغ الاعتماد المفتوح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قائمة تجارية: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صادرة من قبل المجهز بأسم المستورد، تبين مبلغ البضاعة ونوعها وكميتها، وتعد هذه القائمة أهم مستند من مستندات الشحن كونها تعتمد محاسبياً في اثبات مبلغ الاعتماد المفتوح في السجلات المحاسبية.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شهادة المنشأ: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وتصدر من الغرفة التجارية لبلد المصدر الى المستورد لمعرفة مكان انتاج البضاعة، </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وبمعنى آخر شهادة المنشأ تمثل (جنسية البضاعة).</a:t>
            </a:r>
            <a:endParaRPr kumimoji="0" lang="ar-IQ"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TotalTime>
  <Words>1446</Words>
  <Application>Microsoft Office PowerPoint</Application>
  <PresentationFormat>On-screen Show (4:3)</PresentationFormat>
  <Paragraphs>45</Paragraphs>
  <Slides>18</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Constantia</vt:lpstr>
      <vt:lpstr>Majalla UI</vt:lpstr>
      <vt:lpstr>Simplified Arabic</vt:lpstr>
      <vt:lpstr>Traditional Arabic</vt:lpstr>
      <vt:lpstr>Wingdings</vt:lpstr>
      <vt:lpstr>Wingdings 2</vt:lpstr>
      <vt:lpstr>تدفق</vt:lpstr>
      <vt:lpstr>طرائق تمويل التجارة الخارجية العراقية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طرائق تمويل التجارة الخارجية العراقية</dc:title>
  <dc:creator>bassam</dc:creator>
  <cp:lastModifiedBy>Admin</cp:lastModifiedBy>
  <cp:revision>92</cp:revision>
  <dcterms:created xsi:type="dcterms:W3CDTF">2019-03-22T04:35:14Z</dcterms:created>
  <dcterms:modified xsi:type="dcterms:W3CDTF">2019-07-06T07:19:30Z</dcterms:modified>
</cp:coreProperties>
</file>