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7E1AD6-617C-495A-A77E-4AB23ACED671}"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4D6C83-9524-4BB9-B425-1961B9B89346}" type="slidenum">
              <a:rPr lang="en-US" smtClean="0"/>
              <a:t>‹#›</a:t>
            </a:fld>
            <a:endParaRPr lang="en-US"/>
          </a:p>
        </p:txBody>
      </p:sp>
    </p:spTree>
    <p:extLst>
      <p:ext uri="{BB962C8B-B14F-4D97-AF65-F5344CB8AC3E}">
        <p14:creationId xmlns:p14="http://schemas.microsoft.com/office/powerpoint/2010/main" val="3262102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7E1AD6-617C-495A-A77E-4AB23ACED671}"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4D6C83-9524-4BB9-B425-1961B9B89346}" type="slidenum">
              <a:rPr lang="en-US" smtClean="0"/>
              <a:t>‹#›</a:t>
            </a:fld>
            <a:endParaRPr lang="en-US"/>
          </a:p>
        </p:txBody>
      </p:sp>
    </p:spTree>
    <p:extLst>
      <p:ext uri="{BB962C8B-B14F-4D97-AF65-F5344CB8AC3E}">
        <p14:creationId xmlns:p14="http://schemas.microsoft.com/office/powerpoint/2010/main" val="2016150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7E1AD6-617C-495A-A77E-4AB23ACED671}"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4D6C83-9524-4BB9-B425-1961B9B89346}" type="slidenum">
              <a:rPr lang="en-US" smtClean="0"/>
              <a:t>‹#›</a:t>
            </a:fld>
            <a:endParaRPr lang="en-US"/>
          </a:p>
        </p:txBody>
      </p:sp>
    </p:spTree>
    <p:extLst>
      <p:ext uri="{BB962C8B-B14F-4D97-AF65-F5344CB8AC3E}">
        <p14:creationId xmlns:p14="http://schemas.microsoft.com/office/powerpoint/2010/main" val="3086901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7E1AD6-617C-495A-A77E-4AB23ACED671}"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4D6C83-9524-4BB9-B425-1961B9B89346}" type="slidenum">
              <a:rPr lang="en-US" smtClean="0"/>
              <a:t>‹#›</a:t>
            </a:fld>
            <a:endParaRPr lang="en-US"/>
          </a:p>
        </p:txBody>
      </p:sp>
    </p:spTree>
    <p:extLst>
      <p:ext uri="{BB962C8B-B14F-4D97-AF65-F5344CB8AC3E}">
        <p14:creationId xmlns:p14="http://schemas.microsoft.com/office/powerpoint/2010/main" val="3407477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7E1AD6-617C-495A-A77E-4AB23ACED671}"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4D6C83-9524-4BB9-B425-1961B9B89346}" type="slidenum">
              <a:rPr lang="en-US" smtClean="0"/>
              <a:t>‹#›</a:t>
            </a:fld>
            <a:endParaRPr lang="en-US"/>
          </a:p>
        </p:txBody>
      </p:sp>
    </p:spTree>
    <p:extLst>
      <p:ext uri="{BB962C8B-B14F-4D97-AF65-F5344CB8AC3E}">
        <p14:creationId xmlns:p14="http://schemas.microsoft.com/office/powerpoint/2010/main" val="1581101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7E1AD6-617C-495A-A77E-4AB23ACED671}" type="datetimeFigureOut">
              <a:rPr lang="en-US" smtClean="0"/>
              <a:t>8/27/2019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4D6C83-9524-4BB9-B425-1961B9B89346}" type="slidenum">
              <a:rPr lang="en-US" smtClean="0"/>
              <a:t>‹#›</a:t>
            </a:fld>
            <a:endParaRPr lang="en-US"/>
          </a:p>
        </p:txBody>
      </p:sp>
    </p:spTree>
    <p:extLst>
      <p:ext uri="{BB962C8B-B14F-4D97-AF65-F5344CB8AC3E}">
        <p14:creationId xmlns:p14="http://schemas.microsoft.com/office/powerpoint/2010/main" val="1377750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7E1AD6-617C-495A-A77E-4AB23ACED671}" type="datetimeFigureOut">
              <a:rPr lang="en-US" smtClean="0"/>
              <a:t>8/27/2019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4D6C83-9524-4BB9-B425-1961B9B89346}" type="slidenum">
              <a:rPr lang="en-US" smtClean="0"/>
              <a:t>‹#›</a:t>
            </a:fld>
            <a:endParaRPr lang="en-US"/>
          </a:p>
        </p:txBody>
      </p:sp>
    </p:spTree>
    <p:extLst>
      <p:ext uri="{BB962C8B-B14F-4D97-AF65-F5344CB8AC3E}">
        <p14:creationId xmlns:p14="http://schemas.microsoft.com/office/powerpoint/2010/main" val="2835295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7E1AD6-617C-495A-A77E-4AB23ACED671}" type="datetimeFigureOut">
              <a:rPr lang="en-US" smtClean="0"/>
              <a:t>8/27/2019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4D6C83-9524-4BB9-B425-1961B9B89346}" type="slidenum">
              <a:rPr lang="en-US" smtClean="0"/>
              <a:t>‹#›</a:t>
            </a:fld>
            <a:endParaRPr lang="en-US"/>
          </a:p>
        </p:txBody>
      </p:sp>
    </p:spTree>
    <p:extLst>
      <p:ext uri="{BB962C8B-B14F-4D97-AF65-F5344CB8AC3E}">
        <p14:creationId xmlns:p14="http://schemas.microsoft.com/office/powerpoint/2010/main" val="4159860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7E1AD6-617C-495A-A77E-4AB23ACED671}" type="datetimeFigureOut">
              <a:rPr lang="en-US" smtClean="0"/>
              <a:t>8/27/2019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4D6C83-9524-4BB9-B425-1961B9B89346}" type="slidenum">
              <a:rPr lang="en-US" smtClean="0"/>
              <a:t>‹#›</a:t>
            </a:fld>
            <a:endParaRPr lang="en-US"/>
          </a:p>
        </p:txBody>
      </p:sp>
    </p:spTree>
    <p:extLst>
      <p:ext uri="{BB962C8B-B14F-4D97-AF65-F5344CB8AC3E}">
        <p14:creationId xmlns:p14="http://schemas.microsoft.com/office/powerpoint/2010/main" val="3887234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7E1AD6-617C-495A-A77E-4AB23ACED671}" type="datetimeFigureOut">
              <a:rPr lang="en-US" smtClean="0"/>
              <a:t>8/27/2019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4D6C83-9524-4BB9-B425-1961B9B89346}" type="slidenum">
              <a:rPr lang="en-US" smtClean="0"/>
              <a:t>‹#›</a:t>
            </a:fld>
            <a:endParaRPr lang="en-US"/>
          </a:p>
        </p:txBody>
      </p:sp>
    </p:spTree>
    <p:extLst>
      <p:ext uri="{BB962C8B-B14F-4D97-AF65-F5344CB8AC3E}">
        <p14:creationId xmlns:p14="http://schemas.microsoft.com/office/powerpoint/2010/main" val="1247503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7E1AD6-617C-495A-A77E-4AB23ACED671}" type="datetimeFigureOut">
              <a:rPr lang="en-US" smtClean="0"/>
              <a:t>8/27/2019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4D6C83-9524-4BB9-B425-1961B9B89346}" type="slidenum">
              <a:rPr lang="en-US" smtClean="0"/>
              <a:t>‹#›</a:t>
            </a:fld>
            <a:endParaRPr lang="en-US"/>
          </a:p>
        </p:txBody>
      </p:sp>
    </p:spTree>
    <p:extLst>
      <p:ext uri="{BB962C8B-B14F-4D97-AF65-F5344CB8AC3E}">
        <p14:creationId xmlns:p14="http://schemas.microsoft.com/office/powerpoint/2010/main" val="573090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7E1AD6-617C-495A-A77E-4AB23ACED671}" type="datetimeFigureOut">
              <a:rPr lang="en-US" smtClean="0"/>
              <a:t>8/27/2019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4D6C83-9524-4BB9-B425-1961B9B89346}" type="slidenum">
              <a:rPr lang="en-US" smtClean="0"/>
              <a:t>‹#›</a:t>
            </a:fld>
            <a:endParaRPr lang="en-US"/>
          </a:p>
        </p:txBody>
      </p:sp>
    </p:spTree>
    <p:extLst>
      <p:ext uri="{BB962C8B-B14F-4D97-AF65-F5344CB8AC3E}">
        <p14:creationId xmlns:p14="http://schemas.microsoft.com/office/powerpoint/2010/main" val="1713505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5093" y="1070410"/>
            <a:ext cx="10304059" cy="4194995"/>
          </a:xfrm>
          <a:prstGeom prst="rect">
            <a:avLst/>
          </a:prstGeom>
        </p:spPr>
        <p:txBody>
          <a:bodyPr wrap="square">
            <a:spAutoFit/>
          </a:bodyPr>
          <a:lstStyle/>
          <a:p>
            <a:pPr algn="ctr" rtl="1">
              <a:lnSpc>
                <a:spcPct val="115000"/>
              </a:lnSpc>
            </a:pPr>
            <a:r>
              <a:rPr lang="ar-IQ" sz="4400" b="1" dirty="0" smtClean="0">
                <a:effectLst/>
                <a:latin typeface="Times New Roman" panose="02020603050405020304" pitchFamily="18" charset="0"/>
                <a:ea typeface="Times New Roman" panose="02020603050405020304" pitchFamily="18" charset="0"/>
                <a:cs typeface="Times New Roman" panose="02020603050405020304" pitchFamily="18" charset="0"/>
              </a:rPr>
              <a:t>مستندات الشحن (</a:t>
            </a:r>
            <a:r>
              <a:rPr lang="en-US" sz="4400" b="1" dirty="0" smtClean="0">
                <a:effectLst/>
                <a:latin typeface="Times New Roman" panose="02020603050405020304" pitchFamily="18" charset="0"/>
                <a:ea typeface="Times New Roman" panose="02020603050405020304" pitchFamily="18" charset="0"/>
                <a:cs typeface="Times New Roman" panose="02020603050405020304" pitchFamily="18" charset="0"/>
              </a:rPr>
              <a:t>Shipping Documents</a:t>
            </a:r>
            <a:r>
              <a:rPr lang="ar-IQ" sz="4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4400" dirty="0" smtClean="0">
              <a:effectLst/>
              <a:latin typeface="Times New Roman" panose="02020603050405020304" pitchFamily="18" charset="0"/>
              <a:ea typeface="Times New Roman" panose="02020603050405020304" pitchFamily="18" charset="0"/>
              <a:cs typeface="Traditional Arabic"/>
            </a:endParaRPr>
          </a:p>
          <a:p>
            <a:pPr algn="just" rtl="1">
              <a:lnSpc>
                <a:spcPct val="150000"/>
              </a:lnSpc>
            </a:pPr>
            <a:r>
              <a:rPr lang="ar-IQ"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ar-IQ"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مستندات الشحن هي حزمة أو مجموعة من المستندات التي تصدر من عدة جهات مستقلة، وتتكون مستندات الشحن المطلوب توافرها على وفق الأصول والأعراف الموحدة للاعتمادات المستندية نشرة (600) لسنة (2007) لغرض تسديد مبلغ الاعتماد المفتوح من الآتي:</a:t>
            </a:r>
            <a:endParaRPr lang="en-US" sz="2400" dirty="0" smtClean="0">
              <a:effectLst/>
              <a:latin typeface="Times New Roman" panose="02020603050405020304" pitchFamily="18" charset="0"/>
              <a:ea typeface="Times New Roman" panose="02020603050405020304" pitchFamily="18" charset="0"/>
              <a:cs typeface="Traditional Arabic"/>
            </a:endParaRPr>
          </a:p>
          <a:p>
            <a:pPr marL="342900" marR="0" lvl="0" indent="-342900" algn="just" rtl="1">
              <a:lnSpc>
                <a:spcPct val="150000"/>
              </a:lnSpc>
              <a:spcBef>
                <a:spcPts val="0"/>
              </a:spcBef>
              <a:spcAft>
                <a:spcPts val="0"/>
              </a:spcAft>
              <a:buSzPts val="1600"/>
              <a:buFont typeface="Wingdings" panose="05000000000000000000" pitchFamily="2" charset="2"/>
              <a:buChar char=""/>
              <a:tabLst>
                <a:tab pos="80010" algn="r"/>
                <a:tab pos="228600" algn="l"/>
              </a:tabLst>
            </a:pPr>
            <a:r>
              <a:rPr lang="ar-SA"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قائمة تجارية :</a:t>
            </a:r>
            <a:r>
              <a:rPr lang="ar-SA"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صادرة من قبل المجهز (المصدر) بأسم المشتري (المستورد) ، تبين قيمة البضاعة ونوعها وكميتها ، وليست بحاجة الى توقيع ، </a:t>
            </a:r>
            <a:r>
              <a:rPr lang="ar-SA"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وتعد هذه القائمة أهم مستند من مستندات الشحن كونها تعتمد محاسبياً في اثبات مبلغ الاعتماد المفتوح في السجلات المحاسبية .  </a:t>
            </a:r>
            <a:endParaRPr lang="en-US" sz="2400" dirty="0">
              <a:effectLst/>
              <a:latin typeface="Times New Roman" panose="02020603050405020304" pitchFamily="18" charset="0"/>
              <a:ea typeface="Times New Roman" panose="02020603050405020304" pitchFamily="18" charset="0"/>
              <a:cs typeface="Traditional Arabic"/>
            </a:endParaRPr>
          </a:p>
        </p:txBody>
      </p:sp>
    </p:spTree>
    <p:extLst>
      <p:ext uri="{BB962C8B-B14F-4D97-AF65-F5344CB8AC3E}">
        <p14:creationId xmlns:p14="http://schemas.microsoft.com/office/powerpoint/2010/main" val="2704674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8866" y="272661"/>
            <a:ext cx="10003809" cy="6119945"/>
          </a:xfrm>
          <a:prstGeom prst="rect">
            <a:avLst/>
          </a:prstGeom>
        </p:spPr>
        <p:txBody>
          <a:bodyPr wrap="square">
            <a:spAutoFit/>
          </a:bodyPr>
          <a:lstStyle/>
          <a:p>
            <a:pPr marL="342900" marR="0" lvl="0" indent="-342900" algn="just" rtl="1">
              <a:lnSpc>
                <a:spcPct val="150000"/>
              </a:lnSpc>
              <a:spcBef>
                <a:spcPts val="0"/>
              </a:spcBef>
              <a:spcAft>
                <a:spcPts val="0"/>
              </a:spcAft>
              <a:buSzPts val="1600"/>
              <a:buFont typeface="Wingdings" panose="05000000000000000000" pitchFamily="2" charset="2"/>
              <a:buChar char=""/>
              <a:tabLst>
                <a:tab pos="80010" algn="r"/>
                <a:tab pos="228600" algn="l"/>
              </a:tabLst>
            </a:pPr>
            <a:r>
              <a:rPr lang="en-US"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شهادة المنشأ:</a:t>
            </a:r>
            <a:r>
              <a:rPr lang="ar-SA"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وتصدر من الغرفة التجارية لبلد المصدر الى المستورد لمعرفة مكان انتاج البضاعة ، </a:t>
            </a:r>
            <a:r>
              <a:rPr lang="ar-SA"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وبمعنى آخر شهادة المنشأ تمثل (جنسية البضاعة). </a:t>
            </a:r>
            <a:endParaRPr lang="en-US" sz="2400" dirty="0" smtClean="0">
              <a:effectLst/>
              <a:latin typeface="Times New Roman" panose="02020603050405020304" pitchFamily="18" charset="0"/>
              <a:ea typeface="Times New Roman" panose="02020603050405020304" pitchFamily="18" charset="0"/>
              <a:cs typeface="Traditional Arabic"/>
            </a:endParaRPr>
          </a:p>
          <a:p>
            <a:pPr marL="342900" marR="0" lvl="0" indent="-342900" algn="just" rtl="1">
              <a:lnSpc>
                <a:spcPct val="150000"/>
              </a:lnSpc>
              <a:spcBef>
                <a:spcPts val="0"/>
              </a:spcBef>
              <a:spcAft>
                <a:spcPts val="0"/>
              </a:spcAft>
              <a:buSzPts val="1600"/>
              <a:buFont typeface="Wingdings" panose="05000000000000000000" pitchFamily="2" charset="2"/>
              <a:buChar char=""/>
              <a:tabLst>
                <a:tab pos="80010" algn="r"/>
                <a:tab pos="228600" algn="l"/>
                <a:tab pos="5219700" algn="l"/>
              </a:tabLst>
            </a:pPr>
            <a:r>
              <a:rPr lang="ar-SA"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شهادة فحص: </a:t>
            </a:r>
            <a:r>
              <a:rPr lang="ar-SA"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وتصدر من مختبرات متخصصة بعد خروج البضاعة من مخازن المصدّر وقبل شحنها في وسائط النقل .   </a:t>
            </a:r>
            <a:endParaRPr lang="en-US" sz="2400" dirty="0" smtClean="0">
              <a:effectLst/>
              <a:latin typeface="Times New Roman" panose="02020603050405020304" pitchFamily="18" charset="0"/>
              <a:ea typeface="Times New Roman" panose="02020603050405020304" pitchFamily="18" charset="0"/>
              <a:cs typeface="Traditional Arabic"/>
            </a:endParaRPr>
          </a:p>
          <a:p>
            <a:pPr marL="342900" marR="0" lvl="0" indent="-342900" algn="just" rtl="1">
              <a:lnSpc>
                <a:spcPct val="150000"/>
              </a:lnSpc>
              <a:spcBef>
                <a:spcPts val="0"/>
              </a:spcBef>
              <a:spcAft>
                <a:spcPts val="0"/>
              </a:spcAft>
              <a:buSzPts val="1600"/>
              <a:buFont typeface="Wingdings" panose="05000000000000000000" pitchFamily="2" charset="2"/>
              <a:buChar char=""/>
              <a:tabLst>
                <a:tab pos="80010" algn="r"/>
                <a:tab pos="228600" algn="l"/>
              </a:tabLst>
            </a:pPr>
            <a:r>
              <a:rPr lang="ar-SA"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مستند نقل:</a:t>
            </a:r>
            <a:r>
              <a:rPr lang="ar-SA"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يجب ان يشمل واسطتي نقل مختلفتين على الأقل ، ويجب ان يكون نظيفاً (أي خالي من أي إشارة أو عبارة تبين صراحة وجود عيب في حالة البضاعة أو تغليفها) ، علماً ان مستند النقل الشائع الاستعمال هو مستند النقل البحري (بوليصة الشحن </a:t>
            </a:r>
            <a:r>
              <a:rPr lang="en-US"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Bill of  Lading</a:t>
            </a:r>
            <a:r>
              <a:rPr lang="ar-SA"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التي تعد أهم المستندات لانها تمثل إيصال استلام وعقد نقل ووثيقة ملكية في الوقت نفسه ، ولذا الحائز عليها هو الحائز على البضاعة ، إذ يسلم وكيل الباخرة البضاعة المشحونة الى من يسلمه بوليصة الشحن ، وتحتوي هذه البوليصة على اسم الناقل، وتاريخ الشحن، وتفاصيل عملية النقل البحري ، وتفاصيل عن البضاعة المنقولة من حيث كميتها ووزنها ومواصفاتها. </a:t>
            </a:r>
            <a:endParaRPr lang="en-US" sz="2400" dirty="0">
              <a:effectLst/>
              <a:latin typeface="Times New Roman" panose="02020603050405020304" pitchFamily="18" charset="0"/>
              <a:ea typeface="Times New Roman" panose="02020603050405020304" pitchFamily="18" charset="0"/>
              <a:cs typeface="Traditional Arabic"/>
            </a:endParaRPr>
          </a:p>
        </p:txBody>
      </p:sp>
    </p:spTree>
    <p:extLst>
      <p:ext uri="{BB962C8B-B14F-4D97-AF65-F5344CB8AC3E}">
        <p14:creationId xmlns:p14="http://schemas.microsoft.com/office/powerpoint/2010/main" val="3975949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8739" y="260529"/>
            <a:ext cx="10304060" cy="1754326"/>
          </a:xfrm>
          <a:prstGeom prst="rect">
            <a:avLst/>
          </a:prstGeom>
        </p:spPr>
        <p:txBody>
          <a:bodyPr wrap="square">
            <a:spAutoFit/>
          </a:bodyPr>
          <a:lstStyle/>
          <a:p>
            <a:pPr marL="342900" marR="0" lvl="0" indent="-342900" algn="just" rtl="1">
              <a:lnSpc>
                <a:spcPct val="150000"/>
              </a:lnSpc>
              <a:spcBef>
                <a:spcPts val="0"/>
              </a:spcBef>
              <a:spcAft>
                <a:spcPts val="0"/>
              </a:spcAft>
              <a:buSzPts val="1600"/>
              <a:buFont typeface="Wingdings" panose="05000000000000000000" pitchFamily="2" charset="2"/>
              <a:buChar char=""/>
              <a:tabLst>
                <a:tab pos="80010" algn="r"/>
                <a:tab pos="228600" algn="l"/>
              </a:tabLst>
            </a:pPr>
            <a:r>
              <a:rPr lang="ar-SA"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إيصال الناقل الخاص:</a:t>
            </a:r>
            <a:r>
              <a:rPr lang="ar-SA"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والذي يُثبت استلام البضاعة لنقلها .</a:t>
            </a:r>
            <a:endParaRPr lang="en-US" sz="2400" dirty="0" smtClean="0">
              <a:effectLst/>
              <a:latin typeface="Times New Roman" panose="02020603050405020304" pitchFamily="18" charset="0"/>
              <a:ea typeface="Times New Roman" panose="02020603050405020304" pitchFamily="18" charset="0"/>
              <a:cs typeface="Traditional Arabic"/>
            </a:endParaRPr>
          </a:p>
          <a:p>
            <a:pPr marL="342900" marR="0" lvl="0" indent="-342900" algn="just" rtl="1">
              <a:lnSpc>
                <a:spcPct val="150000"/>
              </a:lnSpc>
              <a:spcBef>
                <a:spcPts val="0"/>
              </a:spcBef>
              <a:spcAft>
                <a:spcPts val="0"/>
              </a:spcAft>
              <a:buSzPts val="1600"/>
              <a:buFont typeface="Wingdings" panose="05000000000000000000" pitchFamily="2" charset="2"/>
              <a:buChar char=""/>
              <a:tabLst>
                <a:tab pos="80010" algn="r"/>
                <a:tab pos="228600" algn="l"/>
              </a:tabLst>
            </a:pPr>
            <a:r>
              <a:rPr lang="ar-SA"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وثيقة تأمين:</a:t>
            </a:r>
            <a:r>
              <a:rPr lang="ar-SA"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تغطي مخاطر الاعتماد كافة .</a:t>
            </a:r>
            <a:endParaRPr lang="en-US" sz="2400" dirty="0" smtClean="0">
              <a:effectLst/>
              <a:latin typeface="Times New Roman" panose="02020603050405020304" pitchFamily="18" charset="0"/>
              <a:ea typeface="Times New Roman" panose="02020603050405020304" pitchFamily="18" charset="0"/>
              <a:cs typeface="Traditional Arabic"/>
            </a:endParaRPr>
          </a:p>
          <a:p>
            <a:pPr marL="342900" marR="0" lvl="0" indent="-342900" algn="just" rtl="1">
              <a:lnSpc>
                <a:spcPct val="150000"/>
              </a:lnSpc>
              <a:spcBef>
                <a:spcPts val="0"/>
              </a:spcBef>
              <a:spcAft>
                <a:spcPts val="0"/>
              </a:spcAft>
              <a:buSzPts val="1600"/>
              <a:buFont typeface="Wingdings" panose="05000000000000000000" pitchFamily="2" charset="2"/>
              <a:buChar char=""/>
              <a:tabLst>
                <a:tab pos="80010" algn="r"/>
                <a:tab pos="228600" algn="l"/>
              </a:tabLst>
            </a:pPr>
            <a:r>
              <a:rPr lang="ar-SA"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مستندات أخرى:</a:t>
            </a:r>
            <a:r>
              <a:rPr lang="ar-SA"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مثل شهادة الوزن ، بيان التعبئة ، شهادة صحية ، شهادة القنصلية التجارية .   </a:t>
            </a:r>
            <a:endParaRPr lang="en-US" sz="2400" dirty="0" smtClean="0">
              <a:effectLst/>
              <a:latin typeface="Times New Roman" panose="02020603050405020304" pitchFamily="18" charset="0"/>
              <a:ea typeface="Times New Roman" panose="02020603050405020304" pitchFamily="18" charset="0"/>
              <a:cs typeface="Traditional Arabic"/>
            </a:endParaRPr>
          </a:p>
        </p:txBody>
      </p:sp>
    </p:spTree>
    <p:extLst>
      <p:ext uri="{BB962C8B-B14F-4D97-AF65-F5344CB8AC3E}">
        <p14:creationId xmlns:p14="http://schemas.microsoft.com/office/powerpoint/2010/main" val="41771622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290</Words>
  <Application>Microsoft Office PowerPoint</Application>
  <PresentationFormat>Widescreen</PresentationFormat>
  <Paragraphs>9</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Calibri Light</vt:lpstr>
      <vt:lpstr>Times New Roman</vt:lpstr>
      <vt:lpstr>Traditional Arabic</vt:lpstr>
      <vt:lpstr>Wingdings</vt:lpstr>
      <vt:lpstr>Office Theme</vt:lpstr>
      <vt:lpstr>PowerPoint Presentation</vt:lpstr>
      <vt:lpstr>PowerPoint Presentation</vt:lpstr>
      <vt:lpstr>PowerPoint Presentation</vt:lpstr>
    </vt:vector>
  </TitlesOfParts>
  <Company>rg-adguard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cp:revision>
  <dcterms:created xsi:type="dcterms:W3CDTF">2019-08-27T10:28:40Z</dcterms:created>
  <dcterms:modified xsi:type="dcterms:W3CDTF">2019-08-27T10:37:04Z</dcterms:modified>
</cp:coreProperties>
</file>