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043B835-DE47-4C94-BE46-8737F880861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3520D-CFCB-4E60-95DC-C7E5850EAB6B}"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043B835-DE47-4C94-BE46-8737F880861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3520D-CFCB-4E60-95DC-C7E5850EA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043B835-DE47-4C94-BE46-8737F880861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3520D-CFCB-4E60-95DC-C7E5850EA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043B835-DE47-4C94-BE46-8737F880861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3520D-CFCB-4E60-95DC-C7E5850EAB6B}" type="slidenum">
              <a:rPr lang="en-US" smtClean="0"/>
              <a:t>‹#›</a:t>
            </a:fld>
            <a:endParaRPr lang="en-US"/>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043B835-DE47-4C94-BE46-8737F880861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3520D-CFCB-4E60-95DC-C7E5850EA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43B835-DE47-4C94-BE46-8737F880861F}"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3520D-CFCB-4E60-95DC-C7E5850EAB6B}" type="slidenum">
              <a:rPr lang="en-US" smtClean="0"/>
              <a:t>‹#›</a:t>
            </a:fld>
            <a:endParaRPr lang="en-US"/>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043B835-DE47-4C94-BE46-8737F880861F}"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3520D-CFCB-4E60-95DC-C7E5850EAB6B}" type="slidenum">
              <a:rPr lang="en-US" smtClean="0"/>
              <a:t>‹#›</a:t>
            </a:fld>
            <a:endParaRPr lang="en-US"/>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043B835-DE47-4C94-BE46-8737F880861F}"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3520D-CFCB-4E60-95DC-C7E5850EA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3B835-DE47-4C94-BE46-8737F880861F}"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3520D-CFCB-4E60-95DC-C7E5850EA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043B835-DE47-4C94-BE46-8737F880861F}"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3520D-CFCB-4E60-95DC-C7E5850EA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043B835-DE47-4C94-BE46-8737F880861F}"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3520D-CFCB-4E60-95DC-C7E5850EAB6B}"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043B835-DE47-4C94-BE46-8737F880861F}" type="datetimeFigureOut">
              <a:rPr lang="en-US" smtClean="0"/>
              <a:t>10/24/2019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143520D-CFCB-4E60-95DC-C7E5850EAB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600200" y="3200400"/>
            <a:ext cx="5637010" cy="882119"/>
          </a:xfrm>
        </p:spPr>
        <p:txBody>
          <a:bodyPr/>
          <a:lstStyle/>
          <a:p>
            <a:pPr algn="ctr"/>
            <a:r>
              <a:rPr lang="ar-IQ" dirty="0" smtClean="0"/>
              <a:t>اعداد </a:t>
            </a:r>
          </a:p>
          <a:p>
            <a:pPr algn="ctr"/>
            <a:r>
              <a:rPr lang="ar-IQ" dirty="0" smtClean="0"/>
              <a:t>دكتورة سارة علي سعيد العامري </a:t>
            </a:r>
            <a:endParaRPr lang="en-US" dirty="0"/>
          </a:p>
        </p:txBody>
      </p:sp>
      <p:sp>
        <p:nvSpPr>
          <p:cNvPr id="2" name="عنوان 1"/>
          <p:cNvSpPr>
            <a:spLocks noGrp="1"/>
          </p:cNvSpPr>
          <p:nvPr>
            <p:ph type="ctrTitle"/>
          </p:nvPr>
        </p:nvSpPr>
        <p:spPr>
          <a:xfrm>
            <a:off x="914400" y="1066800"/>
            <a:ext cx="7175351" cy="1793167"/>
          </a:xfrm>
        </p:spPr>
        <p:txBody>
          <a:bodyPr/>
          <a:lstStyle/>
          <a:p>
            <a:pPr marL="182880" indent="0" algn="ctr">
              <a:buNone/>
            </a:pPr>
            <a:r>
              <a:rPr lang="ar-DZ" sz="2800" dirty="0">
                <a:effectLst/>
              </a:rPr>
              <a:t>أوجه </a:t>
            </a:r>
            <a:r>
              <a:rPr lang="ar-DZ" sz="2800" dirty="0" err="1">
                <a:effectLst/>
              </a:rPr>
              <a:t>الإختلاف</a:t>
            </a:r>
            <a:r>
              <a:rPr lang="ar-DZ" sz="2800" dirty="0">
                <a:effectLst/>
              </a:rPr>
              <a:t> بين مفهومي البيع و التسويق</a:t>
            </a:r>
            <a:endParaRPr lang="en-US" sz="2800" dirty="0"/>
          </a:p>
        </p:txBody>
      </p:sp>
    </p:spTree>
    <p:extLst>
      <p:ext uri="{BB962C8B-B14F-4D97-AF65-F5344CB8AC3E}">
        <p14:creationId xmlns:p14="http://schemas.microsoft.com/office/powerpoint/2010/main" val="150846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533400" y="731520"/>
            <a:ext cx="7924800" cy="4907280"/>
          </a:xfrm>
        </p:spPr>
        <p:txBody>
          <a:bodyPr/>
          <a:lstStyle/>
          <a:p>
            <a:pPr marL="45720" indent="0" algn="ctr">
              <a:buNone/>
            </a:pPr>
            <a:r>
              <a:rPr lang="ar-DZ" dirty="0"/>
              <a:t>يمكن إظهار الفرق في النقاط </a:t>
            </a:r>
            <a:r>
              <a:rPr lang="ar-DZ" dirty="0" smtClean="0"/>
              <a:t>التالية</a:t>
            </a:r>
            <a:endParaRPr lang="ar-IQ" dirty="0" smtClean="0"/>
          </a:p>
          <a:p>
            <a:pPr marL="45720" indent="0" algn="r" rtl="1">
              <a:buNone/>
            </a:pPr>
            <a:r>
              <a:rPr lang="ar-DZ" b="1" u="sng" dirty="0"/>
              <a:t>1- التصور الوظيفي:</a:t>
            </a:r>
            <a:endParaRPr lang="en-US" dirty="0"/>
          </a:p>
          <a:p>
            <a:pPr marL="45720" indent="0" algn="r" rtl="1">
              <a:buNone/>
            </a:pPr>
            <a:r>
              <a:rPr lang="ar-DZ" dirty="0"/>
              <a:t>	يقوم مفهوم البيع على فكرة البحث عن الطرق و الأساليب التي يمكن المؤسسة من تصريف المنتجات المتراكمة لديها, بينما يقوم مفهوم التسويق عن فكرة البحث عن الطرق التي تجنب المؤسسة ظاهرة تراكم المنتجات, ومن هنا يعتبر البيع مفهوم علاجي, في حين يعتبر التسويق مفهوم وقائي.</a:t>
            </a:r>
            <a:endParaRPr lang="en-US" dirty="0"/>
          </a:p>
          <a:p>
            <a:pPr marL="45720" indent="0" algn="ctr">
              <a:buNone/>
            </a:pPr>
            <a:endParaRPr lang="en-US" dirty="0"/>
          </a:p>
        </p:txBody>
      </p:sp>
    </p:spTree>
    <p:extLst>
      <p:ext uri="{BB962C8B-B14F-4D97-AF65-F5344CB8AC3E}">
        <p14:creationId xmlns:p14="http://schemas.microsoft.com/office/powerpoint/2010/main" val="127775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391400" cy="5516880"/>
          </a:xfrm>
        </p:spPr>
        <p:txBody>
          <a:bodyPr/>
          <a:lstStyle/>
          <a:p>
            <a:pPr marL="45720" indent="0" algn="r" rtl="1">
              <a:buNone/>
            </a:pPr>
            <a:r>
              <a:rPr lang="ar-DZ" b="1" u="sng" dirty="0"/>
              <a:t>2- البحث عن الربح:</a:t>
            </a:r>
            <a:endParaRPr lang="en-US" dirty="0"/>
          </a:p>
          <a:p>
            <a:pPr marL="45720" indent="0" algn="r" rtl="1">
              <a:buNone/>
            </a:pPr>
            <a:r>
              <a:rPr lang="ar-DZ" dirty="0"/>
              <a:t>	تعتبر القدرة على تحقيق الربح أفضل المقاييس الكمية المعمول بها للحكم على مدى نجاح أو فشل المؤسسات </a:t>
            </a:r>
            <a:r>
              <a:rPr lang="ar-DZ" dirty="0" err="1"/>
              <a:t>الإقتصادية</a:t>
            </a:r>
            <a:r>
              <a:rPr lang="ar-DZ" dirty="0"/>
              <a:t>, و من ثم يعتبر تحقيق الربح عنصر مشترك بين البيع و التسويق, و لكن الفرق بينهما يكمن في الكيفية, فبينما يتحقق الربح في مفهوم البيع من خلال زيادة حجم المبيعات فإن التسويق يسعى لتحقيق الربح من خلال رضا المستهلك, الذي يضمن استمرارية أو ولاء المستهلك للسلعة و استعداده لدفع ثمنها.</a:t>
            </a:r>
            <a:endParaRPr lang="en-US" dirty="0"/>
          </a:p>
          <a:p>
            <a:pPr marL="45720" indent="0">
              <a:buNone/>
            </a:pPr>
            <a:endParaRPr lang="en-US" dirty="0"/>
          </a:p>
        </p:txBody>
      </p:sp>
    </p:spTree>
    <p:extLst>
      <p:ext uri="{BB962C8B-B14F-4D97-AF65-F5344CB8AC3E}">
        <p14:creationId xmlns:p14="http://schemas.microsoft.com/office/powerpoint/2010/main" val="1793246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533400" y="731520"/>
            <a:ext cx="7924800" cy="5516880"/>
          </a:xfrm>
        </p:spPr>
        <p:txBody>
          <a:bodyPr/>
          <a:lstStyle/>
          <a:p>
            <a:pPr marL="45720" indent="0" algn="r" rtl="1">
              <a:buNone/>
            </a:pPr>
            <a:r>
              <a:rPr lang="ar-DZ" b="1" u="sng" dirty="0"/>
              <a:t>3- الموقع من أنشطة المؤسسة:</a:t>
            </a:r>
            <a:endParaRPr lang="en-US" dirty="0"/>
          </a:p>
          <a:p>
            <a:pPr marL="45720" indent="0" algn="r" rtl="1">
              <a:buNone/>
            </a:pPr>
            <a:r>
              <a:rPr lang="ar-DZ" dirty="0"/>
              <a:t>	إن مفهوم البيع التقليدي الذي يقصر دوره على تصريف الإنتاج, يجعل نشاط البيع يلي نشاط الإنتاج و يتوقف عليه ضيقا و اتساعا, أمـا مفهوم التسويق الحديث بما يتضمنه من بحوث التسويق و بحوث التصميم و دراسة سلوك المستهلك و عمليات النقل و التخزين تجعل نشاط التسويق يسبق نشاط الإنتاج و يليه كذلك.</a:t>
            </a:r>
            <a:endParaRPr lang="en-US" dirty="0"/>
          </a:p>
          <a:p>
            <a:pPr marL="45720" indent="0">
              <a:buNone/>
            </a:pPr>
            <a:endParaRPr lang="en-US" dirty="0"/>
          </a:p>
        </p:txBody>
      </p:sp>
    </p:spTree>
    <p:extLst>
      <p:ext uri="{BB962C8B-B14F-4D97-AF65-F5344CB8AC3E}">
        <p14:creationId xmlns:p14="http://schemas.microsoft.com/office/powerpoint/2010/main" val="337639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6400800" cy="5059680"/>
          </a:xfrm>
        </p:spPr>
        <p:txBody>
          <a:bodyPr/>
          <a:lstStyle/>
          <a:p>
            <a:pPr marL="45720" indent="0" algn="r" rtl="1">
              <a:buNone/>
            </a:pPr>
            <a:r>
              <a:rPr lang="ar-DZ" b="1" u="sng" dirty="0"/>
              <a:t>- مجال التركيز:</a:t>
            </a:r>
            <a:endParaRPr lang="en-US" dirty="0"/>
          </a:p>
          <a:p>
            <a:pPr marL="45720" indent="0" algn="r" rtl="1">
              <a:buNone/>
            </a:pPr>
            <a:r>
              <a:rPr lang="ar-DZ" dirty="0"/>
              <a:t>	يرتكز اهتمام البيع على أساليب دفع الزبون لاستبدال ما لديه من نقود بما لدى المؤمن سلع, بينمـا ينصب </a:t>
            </a:r>
            <a:r>
              <a:rPr lang="ar-DZ" dirty="0" err="1"/>
              <a:t>إهتمام</a:t>
            </a:r>
            <a:r>
              <a:rPr lang="ar-DZ" dirty="0"/>
              <a:t> التسويق على استراتيجيات متقدمة تقوم على إيجاد ما يرغب فيه المستهلك من سلع و خدمات, كما أن البيع يركز عل حاجات البائع عكس التسويق الذي يركز على حاجات المستهلك, و أخيراً فإن </a:t>
            </a:r>
            <a:r>
              <a:rPr lang="ar-DZ" dirty="0" err="1"/>
              <a:t>الإنشغال</a:t>
            </a:r>
            <a:r>
              <a:rPr lang="ar-DZ" dirty="0"/>
              <a:t> الأساسي للمؤسسة في ظل مفهوم البيع يتمثل في حاجاتها لتحويل السلع لنقود, بينما </a:t>
            </a:r>
            <a:r>
              <a:rPr lang="ar-DZ" dirty="0" err="1"/>
              <a:t>الإنشغال</a:t>
            </a:r>
            <a:r>
              <a:rPr lang="ar-DZ" dirty="0"/>
              <a:t> الأساسي للتسويق يكمن في إرضاء المستهلك, ليس فقط عن طريق السلعة التي يقدمها له, و إنما أيضا للخدمات المرفقة بها.</a:t>
            </a:r>
            <a:endParaRPr lang="en-US" dirty="0"/>
          </a:p>
          <a:p>
            <a:endParaRPr lang="en-US" dirty="0"/>
          </a:p>
        </p:txBody>
      </p:sp>
    </p:spTree>
    <p:extLst>
      <p:ext uri="{BB962C8B-B14F-4D97-AF65-F5344CB8AC3E}">
        <p14:creationId xmlns:p14="http://schemas.microsoft.com/office/powerpoint/2010/main" val="327911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239000" cy="5516880"/>
          </a:xfrm>
        </p:spPr>
        <p:txBody>
          <a:bodyPr/>
          <a:lstStyle/>
          <a:p>
            <a:pPr marL="45720" indent="0" algn="r" rtl="1">
              <a:buNone/>
            </a:pPr>
            <a:r>
              <a:rPr lang="ar-DZ" b="1" u="sng" dirty="0"/>
              <a:t>5- تكامل و انفراد الجهود:</a:t>
            </a:r>
            <a:endParaRPr lang="en-US" dirty="0"/>
          </a:p>
          <a:p>
            <a:pPr marL="45720" indent="0" algn="r" rtl="1">
              <a:buNone/>
            </a:pPr>
            <a:r>
              <a:rPr lang="ar-DZ" dirty="0"/>
              <a:t>	ارتبط مفهوم البيع بمرحلة </a:t>
            </a:r>
            <a:r>
              <a:rPr lang="ar-DZ" dirty="0" err="1"/>
              <a:t>إنفراد</a:t>
            </a:r>
            <a:r>
              <a:rPr lang="ar-DZ" dirty="0"/>
              <a:t> وظائف المؤسسة, و سيادة فكرة أسبقية وظيفة الإنتاج على باقي الوظائف المختلفة في المؤسسة, أمـا مفهوم التسويق فإنه يندرج ضمن المنظور التكاملي لأنشطة المؤسسة المختلفة عن تمويل إنتاج و تموين, و الذي يعتبر جميع أنشطة المؤسسة في نفس المستوى من الأهمية لبلوغ أهدافها.</a:t>
            </a:r>
            <a:endParaRPr lang="en-US" dirty="0"/>
          </a:p>
          <a:p>
            <a:pPr marL="45720" indent="0" algn="r" rtl="1">
              <a:buNone/>
            </a:pPr>
            <a:r>
              <a:rPr lang="ar-DZ" dirty="0"/>
              <a:t> و أخيراً  فإن مفهوم البيع ارتبط في نشأته و تطوره بتصريف المنتوج المادي, أمـا التسويق فإنه يشتمل الكشف عما يرغب فيه المستهلك من سلع و خدمات, و العمل على تلبيتها بما يرضي المستهلك.</a:t>
            </a:r>
            <a:endParaRPr lang="en-US" dirty="0"/>
          </a:p>
          <a:p>
            <a:endParaRPr lang="en-US" dirty="0"/>
          </a:p>
        </p:txBody>
      </p:sp>
    </p:spTree>
    <p:extLst>
      <p:ext uri="{BB962C8B-B14F-4D97-AF65-F5344CB8AC3E}">
        <p14:creationId xmlns:p14="http://schemas.microsoft.com/office/powerpoint/2010/main" val="2959457225"/>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TotalTime>
  <Words>44</Words>
  <Application>Microsoft Office PowerPoint</Application>
  <PresentationFormat>عرض على الشاشة (3:4)‏</PresentationFormat>
  <Paragraphs>15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دفق الهواء</vt:lpstr>
      <vt:lpstr>أوجه الإختلاف بين مفهومي البيع و التسويق</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أوجه الإختلاف بين مفهومي البيع و التسويق</dc:title>
  <dc:creator>Maher</dc:creator>
  <cp:lastModifiedBy>Maher</cp:lastModifiedBy>
  <cp:revision>1</cp:revision>
  <dcterms:created xsi:type="dcterms:W3CDTF">2019-10-23T22:03:03Z</dcterms:created>
  <dcterms:modified xsi:type="dcterms:W3CDTF">2019-10-23T22:10:41Z</dcterms:modified>
</cp:coreProperties>
</file>