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78" r:id="rId6"/>
    <p:sldId id="277" r:id="rId7"/>
    <p:sldId id="258" r:id="rId8"/>
    <p:sldId id="267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E3A42-4674-47DE-BF04-B3E66C65A58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3A364C2-1CA8-44BF-B3E4-815DB5851073}">
      <dgm:prSet phldrT="[نص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استراتيجيات </a:t>
          </a:r>
          <a:r>
            <a:rPr lang="ar-IQ" dirty="0" smtClean="0"/>
            <a:t>التوزيع</a:t>
          </a:r>
          <a:endParaRPr lang="ar-IQ" dirty="0"/>
        </a:p>
      </dgm:t>
    </dgm:pt>
    <dgm:pt modelId="{3269DDCA-FACF-4305-821B-591AE60341D1}" type="par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30398122-3EF9-42CF-85FA-91A6BF32EE04}" type="sib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E5038EF0-4D26-4B3D-8D4A-BF538356A50F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التوزيع المكثف</a:t>
          </a:r>
          <a:endParaRPr lang="ar-IQ" dirty="0"/>
        </a:p>
      </dgm:t>
    </dgm:pt>
    <dgm:pt modelId="{A86D1865-3B54-4A62-97DC-4A3D5CC907EB}" type="par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67142EDE-AA7A-4E0D-8A04-1160E87A98AC}" type="sib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3E9567A3-9BAF-443F-96DD-F16DF1F3C9DA}">
      <dgm:prSet phldrT="[نص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التوزيع الانتقائي</a:t>
          </a:r>
          <a:endParaRPr lang="ar-IQ" dirty="0">
            <a:solidFill>
              <a:schemeClr val="tx1"/>
            </a:solidFill>
          </a:endParaRPr>
        </a:p>
      </dgm:t>
    </dgm:pt>
    <dgm:pt modelId="{E1C0944E-02BC-473C-AAA1-9A367B909B4D}" type="par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96DC6010-3956-4941-9E9A-E46F86250780}" type="sib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10029E96-5460-4E50-8035-940E55C761DE}">
      <dgm:prSet phldrT="[نص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التوزيع المحدد</a:t>
          </a:r>
          <a:endParaRPr lang="ar-IQ" dirty="0">
            <a:solidFill>
              <a:schemeClr val="tx1"/>
            </a:solidFill>
          </a:endParaRPr>
        </a:p>
      </dgm:t>
    </dgm:pt>
    <dgm:pt modelId="{588E1B45-E1C6-4D11-84DD-17001475BC50}" type="par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44D673A6-CD07-4EAA-A9D7-6048BA244300}" type="sib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FE606BEE-67C0-46FF-AC25-80932D9ED6C6}" type="pres">
      <dgm:prSet presAssocID="{BF4E3A42-4674-47DE-BF04-B3E66C65A5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D74F4E5-D8BA-4349-9B3D-2A0E19C0CEDE}" type="pres">
      <dgm:prSet presAssocID="{BF4E3A42-4674-47DE-BF04-B3E66C65A586}" presName="radial" presStyleCnt="0">
        <dgm:presLayoutVars>
          <dgm:animLvl val="ctr"/>
        </dgm:presLayoutVars>
      </dgm:prSet>
      <dgm:spPr/>
    </dgm:pt>
    <dgm:pt modelId="{3F060CA7-779C-4EC7-9FFE-DF9B8EF2BDDF}" type="pres">
      <dgm:prSet presAssocID="{C3A364C2-1CA8-44BF-B3E4-815DB5851073}" presName="centerShape" presStyleLbl="vennNode1" presStyleIdx="0" presStyleCnt="4" custScaleX="108003" custScaleY="107659"/>
      <dgm:spPr/>
      <dgm:t>
        <a:bodyPr/>
        <a:lstStyle/>
        <a:p>
          <a:pPr rtl="1"/>
          <a:endParaRPr lang="ar-IQ"/>
        </a:p>
      </dgm:t>
    </dgm:pt>
    <dgm:pt modelId="{B169EAD5-5CBE-40BD-937C-E1FE47222266}" type="pres">
      <dgm:prSet presAssocID="{E5038EF0-4D26-4B3D-8D4A-BF538356A50F}" presName="node" presStyleLbl="vennNode1" presStyleIdx="1" presStyleCnt="4" custScaleX="116114" custScaleY="10518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E5AD3C0-3100-4018-AF70-FAEA0033A23F}" type="pres">
      <dgm:prSet presAssocID="{3E9567A3-9BAF-443F-96DD-F16DF1F3C9DA}" presName="node" presStyleLbl="vennNode1" presStyleIdx="2" presStyleCnt="4" custScaleX="124391" custScaleY="8617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133A265-43B8-4584-987F-6A7BC5090384}" type="pres">
      <dgm:prSet presAssocID="{10029E96-5460-4E50-8035-940E55C761DE}" presName="node" presStyleLbl="vennNode1" presStyleIdx="3" presStyleCnt="4" custScaleX="114505" custScaleY="9516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6C14024-9D93-4F4B-A39B-4D38D8BC05D8}" type="presOf" srcId="{BF4E3A42-4674-47DE-BF04-B3E66C65A586}" destId="{FE606BEE-67C0-46FF-AC25-80932D9ED6C6}" srcOrd="0" destOrd="0" presId="urn:microsoft.com/office/officeart/2005/8/layout/radial3"/>
    <dgm:cxn modelId="{30F95E05-D8C8-4BFC-A7D6-EA796AE2F583}" srcId="{C3A364C2-1CA8-44BF-B3E4-815DB5851073}" destId="{10029E96-5460-4E50-8035-940E55C761DE}" srcOrd="2" destOrd="0" parTransId="{588E1B45-E1C6-4D11-84DD-17001475BC50}" sibTransId="{44D673A6-CD07-4EAA-A9D7-6048BA244300}"/>
    <dgm:cxn modelId="{BFFE167B-4969-41EB-BF66-B16340B52041}" srcId="{C3A364C2-1CA8-44BF-B3E4-815DB5851073}" destId="{3E9567A3-9BAF-443F-96DD-F16DF1F3C9DA}" srcOrd="1" destOrd="0" parTransId="{E1C0944E-02BC-473C-AAA1-9A367B909B4D}" sibTransId="{96DC6010-3956-4941-9E9A-E46F86250780}"/>
    <dgm:cxn modelId="{AA5C6A9B-2457-446E-A0BC-B5F678E969AB}" type="presOf" srcId="{E5038EF0-4D26-4B3D-8D4A-BF538356A50F}" destId="{B169EAD5-5CBE-40BD-937C-E1FE47222266}" srcOrd="0" destOrd="0" presId="urn:microsoft.com/office/officeart/2005/8/layout/radial3"/>
    <dgm:cxn modelId="{8A4B27B4-FE55-462A-AB02-EDDD93BEC8A6}" srcId="{C3A364C2-1CA8-44BF-B3E4-815DB5851073}" destId="{E5038EF0-4D26-4B3D-8D4A-BF538356A50F}" srcOrd="0" destOrd="0" parTransId="{A86D1865-3B54-4A62-97DC-4A3D5CC907EB}" sibTransId="{67142EDE-AA7A-4E0D-8A04-1160E87A98AC}"/>
    <dgm:cxn modelId="{228ED651-CF7A-4475-A58B-D7B8454C39E2}" type="presOf" srcId="{C3A364C2-1CA8-44BF-B3E4-815DB5851073}" destId="{3F060CA7-779C-4EC7-9FFE-DF9B8EF2BDDF}" srcOrd="0" destOrd="0" presId="urn:microsoft.com/office/officeart/2005/8/layout/radial3"/>
    <dgm:cxn modelId="{B6CA4D5D-545D-4D34-A026-75416A532175}" type="presOf" srcId="{10029E96-5460-4E50-8035-940E55C761DE}" destId="{C133A265-43B8-4584-987F-6A7BC5090384}" srcOrd="0" destOrd="0" presId="urn:microsoft.com/office/officeart/2005/8/layout/radial3"/>
    <dgm:cxn modelId="{B6933C43-F66D-47D3-AC95-A0FBA79AF5CA}" srcId="{BF4E3A42-4674-47DE-BF04-B3E66C65A586}" destId="{C3A364C2-1CA8-44BF-B3E4-815DB5851073}" srcOrd="0" destOrd="0" parTransId="{3269DDCA-FACF-4305-821B-591AE60341D1}" sibTransId="{30398122-3EF9-42CF-85FA-91A6BF32EE04}"/>
    <dgm:cxn modelId="{CFB22EE5-28D9-40AA-B818-E65AE084E81D}" type="presOf" srcId="{3E9567A3-9BAF-443F-96DD-F16DF1F3C9DA}" destId="{9E5AD3C0-3100-4018-AF70-FAEA0033A23F}" srcOrd="0" destOrd="0" presId="urn:microsoft.com/office/officeart/2005/8/layout/radial3"/>
    <dgm:cxn modelId="{20CDDA18-4EBF-43FC-87F5-8EF7B35661C0}" type="presParOf" srcId="{FE606BEE-67C0-46FF-AC25-80932D9ED6C6}" destId="{CD74F4E5-D8BA-4349-9B3D-2A0E19C0CEDE}" srcOrd="0" destOrd="0" presId="urn:microsoft.com/office/officeart/2005/8/layout/radial3"/>
    <dgm:cxn modelId="{C5409A22-F43D-4698-8241-18218CE6B6B6}" type="presParOf" srcId="{CD74F4E5-D8BA-4349-9B3D-2A0E19C0CEDE}" destId="{3F060CA7-779C-4EC7-9FFE-DF9B8EF2BDDF}" srcOrd="0" destOrd="0" presId="urn:microsoft.com/office/officeart/2005/8/layout/radial3"/>
    <dgm:cxn modelId="{6E5D44E3-D375-4FB8-8016-247DE10F43B7}" type="presParOf" srcId="{CD74F4E5-D8BA-4349-9B3D-2A0E19C0CEDE}" destId="{B169EAD5-5CBE-40BD-937C-E1FE47222266}" srcOrd="1" destOrd="0" presId="urn:microsoft.com/office/officeart/2005/8/layout/radial3"/>
    <dgm:cxn modelId="{DEF32F2C-75D6-4648-BD64-72DB262EA0C1}" type="presParOf" srcId="{CD74F4E5-D8BA-4349-9B3D-2A0E19C0CEDE}" destId="{9E5AD3C0-3100-4018-AF70-FAEA0033A23F}" srcOrd="2" destOrd="0" presId="urn:microsoft.com/office/officeart/2005/8/layout/radial3"/>
    <dgm:cxn modelId="{A8FF91F2-7FB5-488C-80C2-18A429AD9DB3}" type="presParOf" srcId="{CD74F4E5-D8BA-4349-9B3D-2A0E19C0CEDE}" destId="{C133A265-43B8-4584-987F-6A7BC509038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60CA7-779C-4EC7-9FFE-DF9B8EF2BDDF}">
      <dsp:nvSpPr>
        <dsp:cNvPr id="0" name=""/>
        <dsp:cNvSpPr/>
      </dsp:nvSpPr>
      <dsp:spPr>
        <a:xfrm>
          <a:off x="2381337" y="1435850"/>
          <a:ext cx="3439535" cy="3428579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استراتيجيات </a:t>
          </a:r>
          <a:r>
            <a:rPr lang="ar-IQ" sz="4600" kern="1200" dirty="0" smtClean="0"/>
            <a:t>التوزيع</a:t>
          </a:r>
          <a:endParaRPr lang="ar-IQ" sz="4600" kern="1200" dirty="0"/>
        </a:p>
      </dsp:txBody>
      <dsp:txXfrm>
        <a:off x="2885045" y="1937954"/>
        <a:ext cx="2432119" cy="2424371"/>
      </dsp:txXfrm>
    </dsp:sp>
    <dsp:sp modelId="{B169EAD5-5CBE-40BD-937C-E1FE47222266}">
      <dsp:nvSpPr>
        <dsp:cNvPr id="0" name=""/>
        <dsp:cNvSpPr/>
      </dsp:nvSpPr>
      <dsp:spPr>
        <a:xfrm>
          <a:off x="3176644" y="240793"/>
          <a:ext cx="1848921" cy="1674847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التوزيع المكثف</a:t>
          </a:r>
          <a:endParaRPr lang="ar-IQ" sz="3300" kern="1200" dirty="0"/>
        </a:p>
      </dsp:txBody>
      <dsp:txXfrm>
        <a:off x="3447412" y="486069"/>
        <a:ext cx="1307385" cy="1184295"/>
      </dsp:txXfrm>
    </dsp:sp>
    <dsp:sp modelId="{9E5AD3C0-3100-4018-AF70-FAEA0033A23F}">
      <dsp:nvSpPr>
        <dsp:cNvPr id="0" name=""/>
        <dsp:cNvSpPr/>
      </dsp:nvSpPr>
      <dsp:spPr>
        <a:xfrm>
          <a:off x="4905083" y="3499989"/>
          <a:ext cx="1980719" cy="1372224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>
              <a:solidFill>
                <a:schemeClr val="tx1"/>
              </a:solidFill>
            </a:rPr>
            <a:t>التوزيع الانتقائي</a:t>
          </a:r>
          <a:endParaRPr lang="ar-IQ" sz="3300" kern="1200" dirty="0">
            <a:solidFill>
              <a:schemeClr val="tx1"/>
            </a:solidFill>
          </a:endParaRPr>
        </a:p>
      </dsp:txBody>
      <dsp:txXfrm>
        <a:off x="5195153" y="3700947"/>
        <a:ext cx="1400579" cy="970308"/>
      </dsp:txXfrm>
    </dsp:sp>
    <dsp:sp modelId="{C133A265-43B8-4584-987F-6A7BC5090384}">
      <dsp:nvSpPr>
        <dsp:cNvPr id="0" name=""/>
        <dsp:cNvSpPr/>
      </dsp:nvSpPr>
      <dsp:spPr>
        <a:xfrm>
          <a:off x="1395116" y="3428422"/>
          <a:ext cx="1823301" cy="1515359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>
              <a:solidFill>
                <a:schemeClr val="tx1"/>
              </a:solidFill>
            </a:rPr>
            <a:t>التوزيع المحدد</a:t>
          </a:r>
          <a:endParaRPr lang="ar-IQ" sz="3300" kern="1200" dirty="0">
            <a:solidFill>
              <a:schemeClr val="tx1"/>
            </a:solidFill>
          </a:endParaRPr>
        </a:p>
      </dsp:txBody>
      <dsp:txXfrm>
        <a:off x="1662132" y="3650341"/>
        <a:ext cx="1289269" cy="1071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3BF3E5-AEE3-437F-99CA-2C7568014159}" type="datetimeFigureOut">
              <a:rPr lang="ar-IQ" smtClean="0"/>
              <a:t>25/02/1441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823155" y="1700111"/>
            <a:ext cx="5648623" cy="1220366"/>
          </a:xfrm>
        </p:spPr>
        <p:txBody>
          <a:bodyPr/>
          <a:lstStyle/>
          <a:p>
            <a:pPr algn="ctr"/>
            <a:r>
              <a:rPr lang="ar-IQ" sz="7200" b="1" dirty="0" smtClean="0">
                <a:cs typeface="+mn-cs"/>
              </a:rPr>
              <a:t>التوزيع</a:t>
            </a:r>
            <a:endParaRPr lang="ar-IQ" sz="72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140000">
            <a:off x="2133730" y="2718997"/>
            <a:ext cx="7036777" cy="1124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5400" dirty="0" smtClean="0">
                <a:cs typeface="+mn-cs"/>
              </a:rPr>
              <a:t>الدكتورة ياسمين خضير</a:t>
            </a:r>
          </a:p>
          <a:p>
            <a:pPr algn="r"/>
            <a:endParaRPr lang="ar-IQ" sz="5400" dirty="0" smtClean="0">
              <a:cs typeface="+mn-cs"/>
            </a:endParaRPr>
          </a:p>
          <a:p>
            <a:pPr algn="just"/>
            <a:r>
              <a:rPr lang="ar-IQ" sz="3600" dirty="0" smtClean="0">
                <a:cs typeface="+mn-cs"/>
              </a:rPr>
              <a:t>   ادارة الاعمال – جامعة بغداد</a:t>
            </a:r>
          </a:p>
          <a:p>
            <a:pPr algn="r"/>
            <a:r>
              <a:rPr lang="ar-IQ" sz="5400" dirty="0" smtClean="0">
                <a:cs typeface="+mn-cs"/>
              </a:rPr>
              <a:t> </a:t>
            </a:r>
            <a:endParaRPr lang="ar-IQ" sz="5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6886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  </a:t>
            </a: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ماذا يقصد بمفهوم </a:t>
            </a:r>
            <a:r>
              <a:rPr lang="ar-IQ" sz="6600" dirty="0" smtClean="0">
                <a:solidFill>
                  <a:srgbClr val="FF0000"/>
                </a:solidFill>
              </a:rPr>
              <a:t>التوزيع </a:t>
            </a:r>
            <a:r>
              <a:rPr lang="ar-IQ" sz="6600" dirty="0" smtClean="0">
                <a:solidFill>
                  <a:srgbClr val="FF0000"/>
                </a:solidFill>
              </a:rPr>
              <a:t>؟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26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86409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مفهوم التوزيع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245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 </a:t>
            </a:r>
            <a:r>
              <a:rPr lang="ar-IQ" sz="4000" dirty="0" smtClean="0">
                <a:solidFill>
                  <a:schemeClr val="tx1"/>
                </a:solidFill>
              </a:rPr>
              <a:t>ويعد احد الوظائف الاساس في المزيج التسويقي وضم النشاطات جميعها والتي تتخذها الادارة والمتعلقة </a:t>
            </a:r>
            <a:r>
              <a:rPr lang="ar-IQ" sz="4000" dirty="0" err="1" smtClean="0">
                <a:solidFill>
                  <a:schemeClr val="tx1"/>
                </a:solidFill>
              </a:rPr>
              <a:t>بايصال</a:t>
            </a:r>
            <a:r>
              <a:rPr lang="ar-IQ" sz="4000" dirty="0" smtClean="0">
                <a:solidFill>
                  <a:schemeClr val="tx1"/>
                </a:solidFill>
              </a:rPr>
              <a:t> السلعة او الخدمة الى الزبون او المستعمل لغرض اشباع حاجاته ورغباته من خلال منفذ التوزيع التي تتمثل بسلسلة من الحلقات المتصلة. </a:t>
            </a:r>
            <a:endParaRPr lang="ar-IQ" sz="4000" dirty="0" smtClean="0">
              <a:solidFill>
                <a:schemeClr val="tx1"/>
              </a:solidFill>
            </a:endParaRP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749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86409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انواع المنفعة للمستهلكين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245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3600" dirty="0" smtClean="0">
                <a:solidFill>
                  <a:srgbClr val="FF0000"/>
                </a:solidFill>
              </a:rPr>
              <a:t>1- المنفعة الزمانية: </a:t>
            </a:r>
            <a:r>
              <a:rPr lang="ar-IQ" sz="3600" dirty="0" smtClean="0">
                <a:solidFill>
                  <a:schemeClr val="tx1"/>
                </a:solidFill>
              </a:rPr>
              <a:t>امتلاك المنتجات بالوقت الذي يرغبه المشتري.</a:t>
            </a:r>
          </a:p>
          <a:p>
            <a:pPr algn="justLow"/>
            <a:r>
              <a:rPr lang="ar-IQ" sz="3600" dirty="0" smtClean="0">
                <a:solidFill>
                  <a:srgbClr val="C00000"/>
                </a:solidFill>
              </a:rPr>
              <a:t>2- المنفعة المكانية: </a:t>
            </a:r>
            <a:r>
              <a:rPr lang="ar-IQ" sz="3600" dirty="0" smtClean="0">
                <a:solidFill>
                  <a:schemeClr val="tx1"/>
                </a:solidFill>
              </a:rPr>
              <a:t>عندما توفر القنوات المنتجات </a:t>
            </a:r>
            <a:r>
              <a:rPr lang="ar-IQ" sz="3600" dirty="0" err="1" smtClean="0">
                <a:solidFill>
                  <a:schemeClr val="tx1"/>
                </a:solidFill>
              </a:rPr>
              <a:t>باماكن</a:t>
            </a:r>
            <a:r>
              <a:rPr lang="ar-IQ" sz="3600" dirty="0" smtClean="0">
                <a:solidFill>
                  <a:schemeClr val="tx1"/>
                </a:solidFill>
              </a:rPr>
              <a:t> مناسبة وميسرة للمستهلكين .</a:t>
            </a:r>
          </a:p>
          <a:p>
            <a:pPr algn="justLow"/>
            <a:r>
              <a:rPr lang="ar-IQ" sz="3600" dirty="0" smtClean="0">
                <a:solidFill>
                  <a:srgbClr val="C00000"/>
                </a:solidFill>
              </a:rPr>
              <a:t>3- المنفعة </a:t>
            </a:r>
            <a:r>
              <a:rPr lang="ar-IQ" sz="3600" dirty="0" err="1" smtClean="0">
                <a:solidFill>
                  <a:srgbClr val="C00000"/>
                </a:solidFill>
              </a:rPr>
              <a:t>الحيازية</a:t>
            </a:r>
            <a:r>
              <a:rPr lang="ar-IQ" sz="3600" dirty="0" smtClean="0">
                <a:solidFill>
                  <a:srgbClr val="C00000"/>
                </a:solidFill>
              </a:rPr>
              <a:t> او التملك: </a:t>
            </a:r>
            <a:r>
              <a:rPr lang="ar-IQ" sz="3600" dirty="0" smtClean="0">
                <a:solidFill>
                  <a:schemeClr val="tx1"/>
                </a:solidFill>
              </a:rPr>
              <a:t>من خلال انتقال هذه المنتجات من المنتجين الى الوسطاء ومن ثم الى المشترين.</a:t>
            </a:r>
          </a:p>
          <a:p>
            <a:pPr algn="justLow"/>
            <a:r>
              <a:rPr lang="ar-IQ" sz="3600" dirty="0" smtClean="0">
                <a:solidFill>
                  <a:srgbClr val="C00000"/>
                </a:solidFill>
              </a:rPr>
              <a:t>4- المنفعة الشكلية: </a:t>
            </a:r>
            <a:r>
              <a:rPr lang="ar-IQ" sz="3600" dirty="0" smtClean="0">
                <a:solidFill>
                  <a:schemeClr val="tx1"/>
                </a:solidFill>
              </a:rPr>
              <a:t>يتم عن طريق تغير شكل السلعة المراد تقديمها.</a:t>
            </a:r>
            <a:endParaRPr lang="ar-IQ" sz="3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930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86409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اهداف التوزيع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245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3600" dirty="0">
                <a:solidFill>
                  <a:schemeClr val="tx1"/>
                </a:solidFill>
              </a:rPr>
              <a:t>1</a:t>
            </a:r>
            <a:r>
              <a:rPr lang="ar-IQ" sz="3600" dirty="0" smtClean="0">
                <a:solidFill>
                  <a:schemeClr val="tx1"/>
                </a:solidFill>
              </a:rPr>
              <a:t>- الوسع في تقديم المنتجات </a:t>
            </a:r>
            <a:r>
              <a:rPr lang="ar-IQ" sz="3600" dirty="0" err="1" smtClean="0">
                <a:solidFill>
                  <a:schemeClr val="tx1"/>
                </a:solidFill>
              </a:rPr>
              <a:t>بايصالها</a:t>
            </a:r>
            <a:r>
              <a:rPr lang="ar-IQ" sz="3600" dirty="0" smtClean="0">
                <a:solidFill>
                  <a:schemeClr val="tx1"/>
                </a:solidFill>
              </a:rPr>
              <a:t> الى سوق جديد.</a:t>
            </a:r>
          </a:p>
          <a:p>
            <a:pPr algn="justLow"/>
            <a:r>
              <a:rPr lang="ar-IQ" sz="3600" dirty="0" smtClean="0">
                <a:solidFill>
                  <a:schemeClr val="tx1"/>
                </a:solidFill>
              </a:rPr>
              <a:t>2- تحسين المنظمة لسوق </a:t>
            </a:r>
            <a:r>
              <a:rPr lang="ar-IQ" sz="3600" dirty="0" err="1" smtClean="0">
                <a:solidFill>
                  <a:schemeClr val="tx1"/>
                </a:solidFill>
              </a:rPr>
              <a:t>منتجاتهاعن</a:t>
            </a:r>
            <a:r>
              <a:rPr lang="ar-IQ" sz="3600" dirty="0" smtClean="0">
                <a:solidFill>
                  <a:schemeClr val="tx1"/>
                </a:solidFill>
              </a:rPr>
              <a:t> طريق زيادة عدد منافذ التوزيع.</a:t>
            </a:r>
          </a:p>
          <a:p>
            <a:pPr algn="justLow"/>
            <a:r>
              <a:rPr lang="ar-IQ" sz="3600" dirty="0" smtClean="0">
                <a:solidFill>
                  <a:schemeClr val="tx1"/>
                </a:solidFill>
              </a:rPr>
              <a:t>3-رفع كفاءة نظام التوزيع </a:t>
            </a:r>
            <a:r>
              <a:rPr lang="ar-IQ" sz="3600" dirty="0" err="1">
                <a:solidFill>
                  <a:srgbClr val="000000"/>
                </a:solidFill>
              </a:rPr>
              <a:t>بامداده</a:t>
            </a:r>
            <a:r>
              <a:rPr lang="ar-IQ" sz="3600" dirty="0">
                <a:solidFill>
                  <a:srgbClr val="000000"/>
                </a:solidFill>
              </a:rPr>
              <a:t> </a:t>
            </a:r>
            <a:r>
              <a:rPr lang="ar-IQ" sz="3600" dirty="0" err="1">
                <a:solidFill>
                  <a:srgbClr val="000000"/>
                </a:solidFill>
              </a:rPr>
              <a:t>بالافكار</a:t>
            </a:r>
            <a:r>
              <a:rPr lang="ar-IQ" sz="3600" dirty="0">
                <a:solidFill>
                  <a:srgbClr val="000000"/>
                </a:solidFill>
              </a:rPr>
              <a:t> والمعلومات الى الامام والى الخلف</a:t>
            </a:r>
            <a:r>
              <a:rPr lang="ar-IQ" sz="3600" dirty="0" smtClean="0">
                <a:solidFill>
                  <a:srgbClr val="000000"/>
                </a:solidFill>
              </a:rPr>
              <a:t>.</a:t>
            </a:r>
          </a:p>
          <a:p>
            <a:pPr algn="justLow"/>
            <a:r>
              <a:rPr lang="ar-IQ" sz="3600" dirty="0" smtClean="0">
                <a:solidFill>
                  <a:srgbClr val="000000"/>
                </a:solidFill>
              </a:rPr>
              <a:t>4- تحقيق الاتصال الكفء والفاعل بين المنظمة واعضاء القناة التوزيعية والمستهلكين.</a:t>
            </a:r>
            <a:endParaRPr lang="ar-IQ" sz="3600" dirty="0" smtClean="0">
              <a:solidFill>
                <a:schemeClr val="tx1"/>
              </a:solidFill>
            </a:endParaRP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77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86409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اهداف التوزيع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245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>
                <a:solidFill>
                  <a:schemeClr val="tx1"/>
                </a:solidFill>
              </a:rPr>
              <a:t>5- تنمية البحث والتطوير وزيادة فاعلية المفاوضة من خلال معرفة ما يريده المستهلك؟</a:t>
            </a:r>
          </a:p>
          <a:p>
            <a:pPr algn="justLow"/>
            <a:r>
              <a:rPr lang="ar-IQ" sz="4000" dirty="0" smtClean="0">
                <a:solidFill>
                  <a:schemeClr val="tx1"/>
                </a:solidFill>
              </a:rPr>
              <a:t>6- نقل وخزن المنتج والمشاركة في تحمل المخاطر.</a:t>
            </a:r>
          </a:p>
          <a:p>
            <a:pPr algn="justLow"/>
            <a:r>
              <a:rPr lang="ar-IQ" sz="4000" dirty="0" smtClean="0">
                <a:solidFill>
                  <a:schemeClr val="tx1"/>
                </a:solidFill>
              </a:rPr>
              <a:t>7- توفير المنتج في الزمان والمكان المناسبين للمستهلك.</a:t>
            </a:r>
          </a:p>
          <a:p>
            <a:pPr algn="justLow"/>
            <a:r>
              <a:rPr lang="ar-IQ" sz="4000" dirty="0" smtClean="0">
                <a:solidFill>
                  <a:schemeClr val="tx1"/>
                </a:solidFill>
              </a:rPr>
              <a:t>8- نقل الملكية من المنظمة المنتجة الى المستهلك او اعضاء قناة التوزيع.</a:t>
            </a:r>
            <a:endParaRPr lang="ar-IQ" sz="3200" dirty="0" smtClean="0">
              <a:solidFill>
                <a:schemeClr val="tx1"/>
              </a:solidFill>
            </a:endParaRP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740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dirty="0" smtClean="0"/>
              <a:t>      </a:t>
            </a:r>
          </a:p>
          <a:p>
            <a:pPr algn="justLow"/>
            <a:r>
              <a:rPr lang="ar-IQ" sz="3600" b="0" dirty="0" smtClean="0"/>
              <a:t>   </a:t>
            </a:r>
            <a:endParaRPr lang="ar-IQ" sz="4000" b="0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34834294"/>
              </p:ext>
            </p:extLst>
          </p:nvPr>
        </p:nvGraphicFramePr>
        <p:xfrm>
          <a:off x="611560" y="548680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8518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pPr algn="ctr"/>
            <a:r>
              <a:rPr lang="ar-IQ" sz="6000" dirty="0" smtClean="0"/>
              <a:t>   شكراً لحسن اصغائكم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998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846</TotalTime>
  <Words>230</Words>
  <Application>Microsoft Office PowerPoint</Application>
  <PresentationFormat>عرض على الشاشة (3:4)‏</PresentationFormat>
  <Paragraphs>46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زوايا</vt:lpstr>
      <vt:lpstr>التوزيع</vt:lpstr>
      <vt:lpstr>عرض تقديمي في PowerPoint</vt:lpstr>
      <vt:lpstr>مفهوم التوزيع</vt:lpstr>
      <vt:lpstr>انواع المنفعة للمستهلكين</vt:lpstr>
      <vt:lpstr>اهداف التوزيع</vt:lpstr>
      <vt:lpstr>اهداف التوزيع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الاستخبارات التسويقية</dc:title>
  <dc:creator>Maher</dc:creator>
  <cp:lastModifiedBy>Maher</cp:lastModifiedBy>
  <cp:revision>56</cp:revision>
  <dcterms:created xsi:type="dcterms:W3CDTF">2019-07-11T17:09:31Z</dcterms:created>
  <dcterms:modified xsi:type="dcterms:W3CDTF">2019-10-24T07:57:54Z</dcterms:modified>
</cp:coreProperties>
</file>