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76" r:id="rId4"/>
    <p:sldId id="271" r:id="rId5"/>
    <p:sldId id="263" r:id="rId6"/>
    <p:sldId id="274" r:id="rId7"/>
    <p:sldId id="275" r:id="rId8"/>
    <p:sldId id="258" r:id="rId9"/>
    <p:sldId id="267"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213BF3E5-AEE3-437F-99CA-2C7568014159}" type="datetimeFigureOut">
              <a:rPr lang="ar-IQ" smtClean="0"/>
              <a:t>27/02/1441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1447CD-3D8A-42D6-A1E0-CD5DC66D12DA}"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13BF3E5-AEE3-437F-99CA-2C7568014159}" type="datetimeFigureOut">
              <a:rPr lang="ar-IQ" smtClean="0"/>
              <a:t>27/02/1441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1447CD-3D8A-42D6-A1E0-CD5DC66D12DA}"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13BF3E5-AEE3-437F-99CA-2C7568014159}" type="datetimeFigureOut">
              <a:rPr lang="ar-IQ" smtClean="0"/>
              <a:t>27/02/1441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1447CD-3D8A-42D6-A1E0-CD5DC66D12DA}"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213BF3E5-AEE3-437F-99CA-2C7568014159}" type="datetimeFigureOut">
              <a:rPr lang="ar-IQ" smtClean="0"/>
              <a:t>27/02/1441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1447CD-3D8A-42D6-A1E0-CD5DC66D12DA}"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4" name="Date Placeholder 3"/>
          <p:cNvSpPr>
            <a:spLocks noGrp="1"/>
          </p:cNvSpPr>
          <p:nvPr>
            <p:ph type="dt" sz="half" idx="10"/>
          </p:nvPr>
        </p:nvSpPr>
        <p:spPr/>
        <p:txBody>
          <a:bodyPr/>
          <a:lstStyle/>
          <a:p>
            <a:fld id="{213BF3E5-AEE3-437F-99CA-2C7568014159}" type="datetimeFigureOut">
              <a:rPr lang="ar-IQ" smtClean="0"/>
              <a:t>27/02/1441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1447CD-3D8A-42D6-A1E0-CD5DC66D12DA}"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213BF3E5-AEE3-437F-99CA-2C7568014159}" type="datetimeFigureOut">
              <a:rPr lang="ar-IQ" smtClean="0"/>
              <a:t>27/02/1441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41447CD-3D8A-42D6-A1E0-CD5DC66D12DA}" type="slidenum">
              <a:rPr lang="ar-IQ" smtClean="0"/>
              <a:t>‹#›</a:t>
            </a:fld>
            <a:endParaRPr lang="ar-IQ"/>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213BF3E5-AEE3-437F-99CA-2C7568014159}" type="datetimeFigureOut">
              <a:rPr lang="ar-IQ" smtClean="0"/>
              <a:t>27/02/1441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41447CD-3D8A-42D6-A1E0-CD5DC66D12DA}"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213BF3E5-AEE3-437F-99CA-2C7568014159}" type="datetimeFigureOut">
              <a:rPr lang="ar-IQ" smtClean="0"/>
              <a:t>27/02/1441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41447CD-3D8A-42D6-A1E0-CD5DC66D12DA}"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3BF3E5-AEE3-437F-99CA-2C7568014159}" type="datetimeFigureOut">
              <a:rPr lang="ar-IQ" smtClean="0"/>
              <a:t>27/02/1441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41447CD-3D8A-42D6-A1E0-CD5DC66D12DA}"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5" name="Date Placeholder 4"/>
          <p:cNvSpPr>
            <a:spLocks noGrp="1"/>
          </p:cNvSpPr>
          <p:nvPr>
            <p:ph type="dt" sz="half" idx="10"/>
          </p:nvPr>
        </p:nvSpPr>
        <p:spPr/>
        <p:txBody>
          <a:bodyPr/>
          <a:lstStyle/>
          <a:p>
            <a:fld id="{213BF3E5-AEE3-437F-99CA-2C7568014159}" type="datetimeFigureOut">
              <a:rPr lang="ar-IQ" smtClean="0"/>
              <a:t>27/02/1441</a:t>
            </a:fld>
            <a:endParaRPr lang="ar-IQ"/>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ar-IQ"/>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41447CD-3D8A-42D6-A1E0-CD5DC66D12DA}"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ar-SA" smtClean="0"/>
              <a:t>انقر فوق الأيقونة لإضافة صورة</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213BF3E5-AEE3-437F-99CA-2C7568014159}" type="datetimeFigureOut">
              <a:rPr lang="ar-IQ" smtClean="0"/>
              <a:t>27/02/1441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41447CD-3D8A-42D6-A1E0-CD5DC66D12DA}"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213BF3E5-AEE3-437F-99CA-2C7568014159}" type="datetimeFigureOut">
              <a:rPr lang="ar-IQ" smtClean="0"/>
              <a:t>27/02/1441</a:t>
            </a:fld>
            <a:endParaRPr lang="ar-IQ"/>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ar-IQ"/>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841447CD-3D8A-42D6-A1E0-CD5DC66D12DA}"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rot="19140000">
            <a:off x="823155" y="1700111"/>
            <a:ext cx="5648623" cy="1220366"/>
          </a:xfrm>
        </p:spPr>
        <p:txBody>
          <a:bodyPr/>
          <a:lstStyle/>
          <a:p>
            <a:pPr algn="ctr"/>
            <a:r>
              <a:rPr lang="ar-IQ" sz="5400" b="1" dirty="0" smtClean="0">
                <a:cs typeface="+mn-cs"/>
              </a:rPr>
              <a:t>السعر</a:t>
            </a:r>
            <a:endParaRPr lang="ar-IQ" sz="5400" b="1" dirty="0">
              <a:cs typeface="+mn-cs"/>
            </a:endParaRPr>
          </a:p>
        </p:txBody>
      </p:sp>
      <p:sp>
        <p:nvSpPr>
          <p:cNvPr id="3" name="عنوان فرعي 2"/>
          <p:cNvSpPr>
            <a:spLocks noGrp="1"/>
          </p:cNvSpPr>
          <p:nvPr>
            <p:ph type="subTitle" idx="1"/>
          </p:nvPr>
        </p:nvSpPr>
        <p:spPr>
          <a:xfrm rot="19140000">
            <a:off x="2133730" y="2718997"/>
            <a:ext cx="7036777" cy="1124818"/>
          </a:xfrm>
        </p:spPr>
        <p:style>
          <a:lnRef idx="3">
            <a:schemeClr val="lt1"/>
          </a:lnRef>
          <a:fillRef idx="1">
            <a:schemeClr val="accent2"/>
          </a:fillRef>
          <a:effectRef idx="1">
            <a:schemeClr val="accent2"/>
          </a:effectRef>
          <a:fontRef idx="minor">
            <a:schemeClr val="lt1"/>
          </a:fontRef>
        </p:style>
        <p:txBody>
          <a:bodyPr>
            <a:noAutofit/>
          </a:bodyPr>
          <a:lstStyle/>
          <a:p>
            <a:pPr algn="r"/>
            <a:r>
              <a:rPr lang="ar-IQ" sz="5400" dirty="0" smtClean="0">
                <a:cs typeface="+mn-cs"/>
              </a:rPr>
              <a:t>الدكتورة ياسمين خضير</a:t>
            </a:r>
          </a:p>
          <a:p>
            <a:pPr algn="r"/>
            <a:endParaRPr lang="ar-IQ" sz="5400" dirty="0" smtClean="0">
              <a:cs typeface="+mn-cs"/>
            </a:endParaRPr>
          </a:p>
          <a:p>
            <a:pPr algn="just"/>
            <a:r>
              <a:rPr lang="ar-IQ" sz="3600" dirty="0" smtClean="0">
                <a:cs typeface="+mn-cs"/>
              </a:rPr>
              <a:t>   ادارة الاعمال – جامعة بغداد</a:t>
            </a:r>
          </a:p>
          <a:p>
            <a:pPr algn="r"/>
            <a:r>
              <a:rPr lang="ar-IQ" sz="5400" dirty="0" smtClean="0">
                <a:cs typeface="+mn-cs"/>
              </a:rPr>
              <a:t> </a:t>
            </a:r>
            <a:endParaRPr lang="ar-IQ" sz="5400" dirty="0">
              <a:cs typeface="+mn-cs"/>
            </a:endParaRPr>
          </a:p>
        </p:txBody>
      </p:sp>
    </p:spTree>
    <p:extLst>
      <p:ext uri="{BB962C8B-B14F-4D97-AF65-F5344CB8AC3E}">
        <p14:creationId xmlns:p14="http://schemas.microsoft.com/office/powerpoint/2010/main" val="32663804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8640"/>
            <a:ext cx="8496944" cy="725760"/>
          </a:xfrm>
        </p:spPr>
        <p:style>
          <a:lnRef idx="2">
            <a:schemeClr val="accent4">
              <a:shade val="50000"/>
            </a:schemeClr>
          </a:lnRef>
          <a:fillRef idx="1">
            <a:schemeClr val="accent4"/>
          </a:fillRef>
          <a:effectRef idx="0">
            <a:schemeClr val="accent4"/>
          </a:effectRef>
          <a:fontRef idx="minor">
            <a:schemeClr val="lt1"/>
          </a:fontRef>
        </p:style>
        <p:txBody>
          <a:bodyPr/>
          <a:lstStyle/>
          <a:p>
            <a:pPr algn="ctr"/>
            <a:r>
              <a:rPr lang="ar-IQ" sz="6600" dirty="0" smtClean="0"/>
              <a:t>مفهوم السعر</a:t>
            </a:r>
            <a:endParaRPr lang="ar-IQ" sz="6600" dirty="0"/>
          </a:p>
        </p:txBody>
      </p:sp>
      <p:sp>
        <p:nvSpPr>
          <p:cNvPr id="3" name="عنصر نائب للمحتوى 2"/>
          <p:cNvSpPr>
            <a:spLocks noGrp="1"/>
          </p:cNvSpPr>
          <p:nvPr>
            <p:ph idx="1"/>
          </p:nvPr>
        </p:nvSpPr>
        <p:spPr>
          <a:xfrm>
            <a:off x="0" y="1124744"/>
            <a:ext cx="9144000" cy="5040560"/>
          </a:xfrm>
        </p:spPr>
        <p:style>
          <a:lnRef idx="3">
            <a:schemeClr val="lt1"/>
          </a:lnRef>
          <a:fillRef idx="1">
            <a:schemeClr val="accent5"/>
          </a:fillRef>
          <a:effectRef idx="1">
            <a:schemeClr val="accent5"/>
          </a:effectRef>
          <a:fontRef idx="minor">
            <a:schemeClr val="lt1"/>
          </a:fontRef>
        </p:style>
        <p:txBody>
          <a:bodyPr>
            <a:noAutofit/>
          </a:bodyPr>
          <a:lstStyle/>
          <a:p>
            <a:pPr algn="justLow"/>
            <a:r>
              <a:rPr lang="ar-IQ" sz="4000" dirty="0" smtClean="0"/>
              <a:t>   </a:t>
            </a:r>
          </a:p>
          <a:p>
            <a:pPr algn="justLow"/>
            <a:r>
              <a:rPr lang="ar-IQ" sz="4000" dirty="0"/>
              <a:t> </a:t>
            </a:r>
            <a:r>
              <a:rPr lang="ar-IQ" sz="4000" dirty="0" smtClean="0"/>
              <a:t>  </a:t>
            </a:r>
            <a:endParaRPr lang="ar-IQ" sz="4000" dirty="0" smtClean="0"/>
          </a:p>
          <a:p>
            <a:pPr algn="justLow"/>
            <a:r>
              <a:rPr lang="ar-IQ" sz="4000"/>
              <a:t> </a:t>
            </a:r>
            <a:r>
              <a:rPr lang="ar-IQ" sz="4000" smtClean="0"/>
              <a:t>  </a:t>
            </a:r>
            <a:r>
              <a:rPr lang="ar-IQ" sz="6600" smtClean="0"/>
              <a:t>ما </a:t>
            </a:r>
            <a:r>
              <a:rPr lang="ar-IQ" sz="6600" dirty="0" smtClean="0"/>
              <a:t>المقصود بمفهوم السعر؟</a:t>
            </a:r>
            <a:endParaRPr lang="ar-IQ" sz="6600" dirty="0"/>
          </a:p>
        </p:txBody>
      </p:sp>
    </p:spTree>
    <p:extLst>
      <p:ext uri="{BB962C8B-B14F-4D97-AF65-F5344CB8AC3E}">
        <p14:creationId xmlns:p14="http://schemas.microsoft.com/office/powerpoint/2010/main" val="3124326432"/>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8640"/>
            <a:ext cx="8496944" cy="725760"/>
          </a:xfrm>
        </p:spPr>
        <p:style>
          <a:lnRef idx="2">
            <a:schemeClr val="accent4">
              <a:shade val="50000"/>
            </a:schemeClr>
          </a:lnRef>
          <a:fillRef idx="1">
            <a:schemeClr val="accent4"/>
          </a:fillRef>
          <a:effectRef idx="0">
            <a:schemeClr val="accent4"/>
          </a:effectRef>
          <a:fontRef idx="minor">
            <a:schemeClr val="lt1"/>
          </a:fontRef>
        </p:style>
        <p:txBody>
          <a:bodyPr/>
          <a:lstStyle/>
          <a:p>
            <a:pPr algn="ctr"/>
            <a:r>
              <a:rPr lang="ar-IQ" sz="6600" dirty="0" smtClean="0"/>
              <a:t>مفهوم السعر</a:t>
            </a:r>
            <a:endParaRPr lang="ar-IQ" sz="6600" dirty="0"/>
          </a:p>
        </p:txBody>
      </p:sp>
      <p:sp>
        <p:nvSpPr>
          <p:cNvPr id="3" name="عنصر نائب للمحتوى 2"/>
          <p:cNvSpPr>
            <a:spLocks noGrp="1"/>
          </p:cNvSpPr>
          <p:nvPr>
            <p:ph idx="1"/>
          </p:nvPr>
        </p:nvSpPr>
        <p:spPr>
          <a:xfrm>
            <a:off x="0" y="1124744"/>
            <a:ext cx="9144000" cy="5040560"/>
          </a:xfrm>
        </p:spPr>
        <p:style>
          <a:lnRef idx="3">
            <a:schemeClr val="lt1"/>
          </a:lnRef>
          <a:fillRef idx="1">
            <a:schemeClr val="accent5"/>
          </a:fillRef>
          <a:effectRef idx="1">
            <a:schemeClr val="accent5"/>
          </a:effectRef>
          <a:fontRef idx="minor">
            <a:schemeClr val="lt1"/>
          </a:fontRef>
        </p:style>
        <p:txBody>
          <a:bodyPr>
            <a:noAutofit/>
          </a:bodyPr>
          <a:lstStyle/>
          <a:p>
            <a:pPr algn="justLow"/>
            <a:r>
              <a:rPr lang="ar-IQ" sz="4000" dirty="0" smtClean="0"/>
              <a:t>   </a:t>
            </a:r>
          </a:p>
          <a:p>
            <a:pPr algn="justLow"/>
            <a:r>
              <a:rPr lang="ar-IQ" sz="4000" dirty="0"/>
              <a:t> </a:t>
            </a:r>
            <a:r>
              <a:rPr lang="ar-IQ" sz="4000" dirty="0" smtClean="0"/>
              <a:t>  يحتل السعر مرتبة مهمة في عناصر المزيج التسويقي فهو القيمة التبادلية عن المنتجات في التبادل السوقي، اي مجموع القيم كلها التي يستبدلها المستهلكون مقابل فوائد او امتلاك او استعمال السلعة او الخدمة.</a:t>
            </a:r>
            <a:endParaRPr lang="ar-IQ" sz="4000" dirty="0"/>
          </a:p>
        </p:txBody>
      </p:sp>
    </p:spTree>
    <p:extLst>
      <p:ext uri="{BB962C8B-B14F-4D97-AF65-F5344CB8AC3E}">
        <p14:creationId xmlns:p14="http://schemas.microsoft.com/office/powerpoint/2010/main" val="2897655170"/>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100628"/>
            <a:ext cx="8640960" cy="4560620"/>
          </a:xfrm>
        </p:spPr>
        <p:style>
          <a:lnRef idx="1">
            <a:schemeClr val="accent4"/>
          </a:lnRef>
          <a:fillRef idx="2">
            <a:schemeClr val="accent4"/>
          </a:fillRef>
          <a:effectRef idx="1">
            <a:schemeClr val="accent4"/>
          </a:effectRef>
          <a:fontRef idx="minor">
            <a:schemeClr val="dk1"/>
          </a:fontRef>
        </p:style>
        <p:txBody>
          <a:bodyPr>
            <a:normAutofit/>
          </a:bodyPr>
          <a:lstStyle/>
          <a:p>
            <a:r>
              <a:rPr lang="ar-IQ" sz="3200" b="0" dirty="0" smtClean="0"/>
              <a:t>1- </a:t>
            </a:r>
            <a:r>
              <a:rPr lang="ar-IQ" sz="4400" b="0" dirty="0" smtClean="0"/>
              <a:t>اهميته اقتصادية</a:t>
            </a:r>
            <a:r>
              <a:rPr lang="ar-IQ" sz="3200" b="0" dirty="0" smtClean="0"/>
              <a:t>: يؤثر في الاجور والايجارات والفائدة والارباح ويعد منظما رئيسا للنظام الاقتصادي.</a:t>
            </a:r>
          </a:p>
          <a:p>
            <a:r>
              <a:rPr lang="ar-IQ" sz="3200" b="0" dirty="0" smtClean="0"/>
              <a:t>2- </a:t>
            </a:r>
            <a:r>
              <a:rPr lang="ar-IQ" sz="4400" b="0" dirty="0" smtClean="0"/>
              <a:t>اهميته للمنظمة</a:t>
            </a:r>
            <a:r>
              <a:rPr lang="ar-IQ" sz="3200" b="0" dirty="0" smtClean="0"/>
              <a:t>: يعد من اهم مجالات التنافس بين المنظمة والمنظمات الاخرى .</a:t>
            </a:r>
          </a:p>
          <a:p>
            <a:r>
              <a:rPr lang="ar-IQ" sz="3200" b="0" dirty="0" smtClean="0"/>
              <a:t>3- </a:t>
            </a:r>
            <a:r>
              <a:rPr lang="ar-IQ" sz="4400" b="0" dirty="0" smtClean="0"/>
              <a:t>اهميته على مستوى المستهلك</a:t>
            </a:r>
            <a:r>
              <a:rPr lang="ar-IQ" sz="3200" b="0" dirty="0" smtClean="0"/>
              <a:t>: اسعار المنتجات هي مؤشرات اساس تعبر عن الدخل الحقيقي للمستهلك.</a:t>
            </a:r>
          </a:p>
        </p:txBody>
      </p:sp>
      <p:sp>
        <p:nvSpPr>
          <p:cNvPr id="4" name="عنوان 1"/>
          <p:cNvSpPr>
            <a:spLocks noGrp="1"/>
          </p:cNvSpPr>
          <p:nvPr>
            <p:ph type="title"/>
          </p:nvPr>
        </p:nvSpPr>
        <p:spPr>
          <a:xfrm>
            <a:off x="251520" y="116632"/>
            <a:ext cx="8712968" cy="797768"/>
          </a:xfrm>
        </p:spPr>
        <p:style>
          <a:lnRef idx="3">
            <a:schemeClr val="lt1"/>
          </a:lnRef>
          <a:fillRef idx="1">
            <a:schemeClr val="accent2"/>
          </a:fillRef>
          <a:effectRef idx="1">
            <a:schemeClr val="accent2"/>
          </a:effectRef>
          <a:fontRef idx="minor">
            <a:schemeClr val="lt1"/>
          </a:fontRef>
        </p:style>
        <p:txBody>
          <a:bodyPr/>
          <a:lstStyle/>
          <a:p>
            <a:pPr algn="ctr"/>
            <a:r>
              <a:rPr lang="ar-IQ" sz="4800" dirty="0" smtClean="0"/>
              <a:t>اهمية السعر:</a:t>
            </a:r>
            <a:endParaRPr lang="ar-IQ" sz="4800" dirty="0"/>
          </a:p>
        </p:txBody>
      </p:sp>
    </p:spTree>
    <p:extLst>
      <p:ext uri="{BB962C8B-B14F-4D97-AF65-F5344CB8AC3E}">
        <p14:creationId xmlns:p14="http://schemas.microsoft.com/office/powerpoint/2010/main" val="1728436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412776"/>
            <a:ext cx="8856984" cy="4104456"/>
          </a:xfrm>
        </p:spPr>
        <p:style>
          <a:lnRef idx="1">
            <a:schemeClr val="accent5"/>
          </a:lnRef>
          <a:fillRef idx="2">
            <a:schemeClr val="accent5"/>
          </a:fillRef>
          <a:effectRef idx="1">
            <a:schemeClr val="accent5"/>
          </a:effectRef>
          <a:fontRef idx="minor">
            <a:schemeClr val="dk1"/>
          </a:fontRef>
        </p:style>
        <p:txBody>
          <a:bodyPr>
            <a:normAutofit fontScale="25000" lnSpcReduction="20000"/>
          </a:bodyPr>
          <a:lstStyle/>
          <a:p>
            <a:pPr lvl="0" algn="justLow"/>
            <a:r>
              <a:rPr lang="ar-IQ" sz="14400" b="0" dirty="0" smtClean="0">
                <a:solidFill>
                  <a:srgbClr val="000000"/>
                </a:solidFill>
              </a:rPr>
              <a:t>1- يحقق المستهلك الاستفادة من نتائج التقدم التكنولوجي.</a:t>
            </a:r>
          </a:p>
          <a:p>
            <a:pPr lvl="0" algn="justLow"/>
            <a:r>
              <a:rPr lang="ar-IQ" sz="14400" b="0" dirty="0" smtClean="0">
                <a:solidFill>
                  <a:srgbClr val="000000"/>
                </a:solidFill>
              </a:rPr>
              <a:t>2- الاستعمال الكامل والفاعل للموارد المتاحة.</a:t>
            </a:r>
          </a:p>
          <a:p>
            <a:pPr lvl="0" algn="justLow"/>
            <a:r>
              <a:rPr lang="ar-IQ" sz="14400" b="0" dirty="0" smtClean="0">
                <a:solidFill>
                  <a:srgbClr val="000000"/>
                </a:solidFill>
              </a:rPr>
              <a:t>3- تحقيق عائد على الاستثمار من خلال زيادة المبيعات المعتمدة على الاسعار التنافسية.</a:t>
            </a:r>
          </a:p>
          <a:p>
            <a:pPr lvl="0" algn="justLow"/>
            <a:r>
              <a:rPr lang="ar-IQ" sz="14400" b="0" dirty="0" smtClean="0">
                <a:solidFill>
                  <a:srgbClr val="000000"/>
                </a:solidFill>
              </a:rPr>
              <a:t>4- استقرار الاسعار.</a:t>
            </a:r>
          </a:p>
          <a:p>
            <a:pPr lvl="0" algn="justLow"/>
            <a:r>
              <a:rPr lang="ar-IQ" sz="14400" b="0" dirty="0" smtClean="0">
                <a:solidFill>
                  <a:srgbClr val="000000"/>
                </a:solidFill>
              </a:rPr>
              <a:t>5- المحافظة على الحصة السوقية للمبيعات وتحسينها.</a:t>
            </a:r>
          </a:p>
          <a:p>
            <a:pPr lvl="0" algn="justLow"/>
            <a:r>
              <a:rPr lang="ar-IQ" sz="14400" b="0" dirty="0" smtClean="0">
                <a:solidFill>
                  <a:srgbClr val="000000"/>
                </a:solidFill>
              </a:rPr>
              <a:t>6- مقابلة المنافسة او تجنبها.</a:t>
            </a:r>
          </a:p>
          <a:p>
            <a:pPr lvl="0" algn="justLow"/>
            <a:endParaRPr lang="ar-IQ" sz="5800" b="0" dirty="0" smtClean="0">
              <a:solidFill>
                <a:srgbClr val="000000"/>
              </a:solidFill>
            </a:endParaRPr>
          </a:p>
          <a:p>
            <a:pPr lvl="0" algn="justLow"/>
            <a:endParaRPr lang="ar-IQ" sz="3600" b="0" dirty="0" smtClean="0">
              <a:solidFill>
                <a:srgbClr val="000000"/>
              </a:solidFill>
            </a:endParaRPr>
          </a:p>
          <a:p>
            <a:pPr lvl="0" algn="justLow"/>
            <a:r>
              <a:rPr lang="ar-IQ" sz="3600" b="0" dirty="0" smtClean="0">
                <a:solidFill>
                  <a:srgbClr val="000000"/>
                </a:solidFill>
              </a:rPr>
              <a:t> </a:t>
            </a:r>
            <a:endParaRPr lang="ar-IQ" sz="3600" b="0" dirty="0">
              <a:solidFill>
                <a:srgbClr val="000000"/>
              </a:solidFill>
            </a:endParaRPr>
          </a:p>
        </p:txBody>
      </p:sp>
      <p:sp>
        <p:nvSpPr>
          <p:cNvPr id="4" name="عنوان 1"/>
          <p:cNvSpPr>
            <a:spLocks noGrp="1"/>
          </p:cNvSpPr>
          <p:nvPr>
            <p:ph type="title"/>
          </p:nvPr>
        </p:nvSpPr>
        <p:spPr>
          <a:xfrm>
            <a:off x="179512" y="188640"/>
            <a:ext cx="8789600" cy="797768"/>
          </a:xfrm>
        </p:spPr>
        <p:style>
          <a:lnRef idx="3">
            <a:schemeClr val="lt1"/>
          </a:lnRef>
          <a:fillRef idx="1">
            <a:schemeClr val="accent3"/>
          </a:fillRef>
          <a:effectRef idx="1">
            <a:schemeClr val="accent3"/>
          </a:effectRef>
          <a:fontRef idx="minor">
            <a:schemeClr val="lt1"/>
          </a:fontRef>
        </p:style>
        <p:txBody>
          <a:bodyPr/>
          <a:lstStyle/>
          <a:p>
            <a:pPr algn="ctr"/>
            <a:r>
              <a:rPr lang="ar-IQ" sz="4800" dirty="0" smtClean="0"/>
              <a:t>اهداف السعر</a:t>
            </a:r>
            <a:endParaRPr lang="ar-IQ" sz="4800" dirty="0"/>
          </a:p>
        </p:txBody>
      </p:sp>
    </p:spTree>
    <p:extLst>
      <p:ext uri="{BB962C8B-B14F-4D97-AF65-F5344CB8AC3E}">
        <p14:creationId xmlns:p14="http://schemas.microsoft.com/office/powerpoint/2010/main" val="1324072556"/>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412776"/>
            <a:ext cx="8856984" cy="4104456"/>
          </a:xfrm>
        </p:spPr>
        <p:style>
          <a:lnRef idx="1">
            <a:schemeClr val="accent5"/>
          </a:lnRef>
          <a:fillRef idx="2">
            <a:schemeClr val="accent5"/>
          </a:fillRef>
          <a:effectRef idx="1">
            <a:schemeClr val="accent5"/>
          </a:effectRef>
          <a:fontRef idx="minor">
            <a:schemeClr val="dk1"/>
          </a:fontRef>
        </p:style>
        <p:txBody>
          <a:bodyPr>
            <a:normAutofit fontScale="25000" lnSpcReduction="20000"/>
          </a:bodyPr>
          <a:lstStyle/>
          <a:p>
            <a:pPr lvl="0" algn="justLow"/>
            <a:r>
              <a:rPr lang="ar-IQ" sz="14400" b="0" dirty="0" smtClean="0">
                <a:solidFill>
                  <a:srgbClr val="000000"/>
                </a:solidFill>
              </a:rPr>
              <a:t>7- اشباع حاجات المستهلك بمراعاة دخله.</a:t>
            </a:r>
          </a:p>
          <a:p>
            <a:pPr lvl="0" algn="justLow"/>
            <a:r>
              <a:rPr lang="ar-IQ" sz="14400" b="0" dirty="0" smtClean="0">
                <a:solidFill>
                  <a:srgbClr val="000000"/>
                </a:solidFill>
              </a:rPr>
              <a:t>8- تنشيط السوق.</a:t>
            </a:r>
          </a:p>
          <a:p>
            <a:pPr lvl="0" algn="justLow"/>
            <a:r>
              <a:rPr lang="ar-IQ" sz="14400" b="0" dirty="0" smtClean="0">
                <a:solidFill>
                  <a:srgbClr val="000000"/>
                </a:solidFill>
              </a:rPr>
              <a:t>9- الحد من المخالفات من خلال الرقابة الحكومية على الاسعار لحماية المستهلك.</a:t>
            </a:r>
          </a:p>
          <a:p>
            <a:pPr lvl="0" algn="justLow"/>
            <a:r>
              <a:rPr lang="ar-IQ" sz="14400" b="0" dirty="0" smtClean="0">
                <a:solidFill>
                  <a:srgbClr val="000000"/>
                </a:solidFill>
              </a:rPr>
              <a:t>10- قيادة الجودة .</a:t>
            </a:r>
          </a:p>
          <a:p>
            <a:pPr lvl="0" algn="justLow"/>
            <a:r>
              <a:rPr lang="ar-IQ" sz="14400" b="0" dirty="0" smtClean="0">
                <a:solidFill>
                  <a:srgbClr val="000000"/>
                </a:solidFill>
              </a:rPr>
              <a:t>11- اختراق اسواق جديدة.</a:t>
            </a:r>
          </a:p>
          <a:p>
            <a:pPr lvl="0" algn="justLow"/>
            <a:r>
              <a:rPr lang="ar-IQ" sz="14400" b="0" dirty="0" smtClean="0">
                <a:solidFill>
                  <a:srgbClr val="000000"/>
                </a:solidFill>
              </a:rPr>
              <a:t>12- اهداف ربحية (العائد المستهدف وتعظيم الارباح).</a:t>
            </a:r>
          </a:p>
          <a:p>
            <a:pPr lvl="0" algn="justLow"/>
            <a:endParaRPr lang="ar-IQ" sz="3900" b="0" dirty="0" smtClean="0">
              <a:solidFill>
                <a:srgbClr val="000000"/>
              </a:solidFill>
            </a:endParaRPr>
          </a:p>
          <a:p>
            <a:pPr lvl="0" algn="justLow"/>
            <a:endParaRPr lang="ar-IQ" sz="5800" b="0" dirty="0" smtClean="0">
              <a:solidFill>
                <a:srgbClr val="000000"/>
              </a:solidFill>
            </a:endParaRPr>
          </a:p>
          <a:p>
            <a:pPr lvl="0" algn="justLow"/>
            <a:endParaRPr lang="ar-IQ" sz="3600" b="0" dirty="0" smtClean="0">
              <a:solidFill>
                <a:srgbClr val="000000"/>
              </a:solidFill>
            </a:endParaRPr>
          </a:p>
          <a:p>
            <a:pPr lvl="0" algn="justLow"/>
            <a:r>
              <a:rPr lang="ar-IQ" sz="3600" b="0" dirty="0" smtClean="0">
                <a:solidFill>
                  <a:srgbClr val="000000"/>
                </a:solidFill>
              </a:rPr>
              <a:t> </a:t>
            </a:r>
            <a:endParaRPr lang="ar-IQ" sz="3600" b="0" dirty="0">
              <a:solidFill>
                <a:srgbClr val="000000"/>
              </a:solidFill>
            </a:endParaRPr>
          </a:p>
        </p:txBody>
      </p:sp>
      <p:sp>
        <p:nvSpPr>
          <p:cNvPr id="4" name="عنوان 1"/>
          <p:cNvSpPr>
            <a:spLocks noGrp="1"/>
          </p:cNvSpPr>
          <p:nvPr>
            <p:ph type="title"/>
          </p:nvPr>
        </p:nvSpPr>
        <p:spPr>
          <a:xfrm>
            <a:off x="179512" y="182960"/>
            <a:ext cx="8789600" cy="797768"/>
          </a:xfrm>
        </p:spPr>
        <p:style>
          <a:lnRef idx="3">
            <a:schemeClr val="lt1"/>
          </a:lnRef>
          <a:fillRef idx="1">
            <a:schemeClr val="accent3"/>
          </a:fillRef>
          <a:effectRef idx="1">
            <a:schemeClr val="accent3"/>
          </a:effectRef>
          <a:fontRef idx="minor">
            <a:schemeClr val="lt1"/>
          </a:fontRef>
        </p:style>
        <p:txBody>
          <a:bodyPr/>
          <a:lstStyle/>
          <a:p>
            <a:pPr algn="ctr"/>
            <a:r>
              <a:rPr lang="ar-IQ" sz="4800" dirty="0" smtClean="0"/>
              <a:t>اهداف السعر</a:t>
            </a:r>
            <a:endParaRPr lang="ar-IQ" sz="4800" dirty="0"/>
          </a:p>
        </p:txBody>
      </p:sp>
    </p:spTree>
    <p:extLst>
      <p:ext uri="{BB962C8B-B14F-4D97-AF65-F5344CB8AC3E}">
        <p14:creationId xmlns:p14="http://schemas.microsoft.com/office/powerpoint/2010/main" val="1611014361"/>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412776"/>
            <a:ext cx="8856984" cy="4104456"/>
          </a:xfrm>
        </p:spPr>
        <p:style>
          <a:lnRef idx="1">
            <a:schemeClr val="accent5"/>
          </a:lnRef>
          <a:fillRef idx="2">
            <a:schemeClr val="accent5"/>
          </a:fillRef>
          <a:effectRef idx="1">
            <a:schemeClr val="accent5"/>
          </a:effectRef>
          <a:fontRef idx="minor">
            <a:schemeClr val="dk1"/>
          </a:fontRef>
        </p:style>
        <p:txBody>
          <a:bodyPr>
            <a:normAutofit fontScale="25000" lnSpcReduction="20000"/>
          </a:bodyPr>
          <a:lstStyle/>
          <a:p>
            <a:pPr lvl="0" algn="justLow"/>
            <a:r>
              <a:rPr lang="ar-IQ" sz="14400" b="0" dirty="0" smtClean="0">
                <a:solidFill>
                  <a:srgbClr val="000000"/>
                </a:solidFill>
              </a:rPr>
              <a:t>13- اهداف </a:t>
            </a:r>
            <a:r>
              <a:rPr lang="ar-IQ" sz="14400" b="0" dirty="0" err="1" smtClean="0">
                <a:solidFill>
                  <a:srgbClr val="000000"/>
                </a:solidFill>
              </a:rPr>
              <a:t>بيعية</a:t>
            </a:r>
            <a:r>
              <a:rPr lang="ar-IQ" sz="14400" b="0" dirty="0" smtClean="0">
                <a:solidFill>
                  <a:srgbClr val="000000"/>
                </a:solidFill>
              </a:rPr>
              <a:t>.</a:t>
            </a:r>
          </a:p>
          <a:p>
            <a:pPr lvl="0" algn="justLow"/>
            <a:r>
              <a:rPr lang="ar-IQ" sz="14400" b="0" dirty="0" smtClean="0">
                <a:solidFill>
                  <a:srgbClr val="000000"/>
                </a:solidFill>
              </a:rPr>
              <a:t>14- اهداف راهنة.</a:t>
            </a:r>
          </a:p>
          <a:p>
            <a:pPr lvl="0" algn="justLow"/>
            <a:r>
              <a:rPr lang="ar-IQ" sz="14400" b="0" dirty="0" smtClean="0">
                <a:solidFill>
                  <a:srgbClr val="000000"/>
                </a:solidFill>
              </a:rPr>
              <a:t>15- اهداف غير ربحية.</a:t>
            </a:r>
          </a:p>
          <a:p>
            <a:pPr lvl="0" algn="justLow"/>
            <a:r>
              <a:rPr lang="ar-IQ" sz="14400" b="0" dirty="0" smtClean="0">
                <a:solidFill>
                  <a:srgbClr val="000000"/>
                </a:solidFill>
              </a:rPr>
              <a:t>16- اهداف البقاء .</a:t>
            </a:r>
          </a:p>
          <a:p>
            <a:pPr lvl="0" algn="justLow"/>
            <a:r>
              <a:rPr lang="ar-IQ" sz="14400" b="0" dirty="0" smtClean="0">
                <a:solidFill>
                  <a:srgbClr val="000000"/>
                </a:solidFill>
              </a:rPr>
              <a:t>17- زيادة قيمة المنتج.</a:t>
            </a:r>
          </a:p>
          <a:p>
            <a:pPr lvl="0" algn="justLow"/>
            <a:r>
              <a:rPr lang="ar-IQ" sz="14400" b="0" dirty="0" smtClean="0">
                <a:solidFill>
                  <a:srgbClr val="000000"/>
                </a:solidFill>
              </a:rPr>
              <a:t>18- التعبير عن جودة المنتج</a:t>
            </a:r>
            <a:r>
              <a:rPr lang="ar-IQ" sz="9000" b="0" dirty="0" smtClean="0">
                <a:solidFill>
                  <a:srgbClr val="000000"/>
                </a:solidFill>
              </a:rPr>
              <a:t>.</a:t>
            </a:r>
          </a:p>
          <a:p>
            <a:pPr lvl="0" algn="justLow"/>
            <a:endParaRPr lang="ar-IQ" sz="3900" b="0" dirty="0" smtClean="0">
              <a:solidFill>
                <a:srgbClr val="000000"/>
              </a:solidFill>
            </a:endParaRPr>
          </a:p>
          <a:p>
            <a:pPr lvl="0" algn="justLow"/>
            <a:endParaRPr lang="ar-IQ" sz="5800" b="0" dirty="0" smtClean="0">
              <a:solidFill>
                <a:srgbClr val="000000"/>
              </a:solidFill>
            </a:endParaRPr>
          </a:p>
          <a:p>
            <a:pPr lvl="0" algn="justLow"/>
            <a:endParaRPr lang="ar-IQ" sz="3600" b="0" dirty="0" smtClean="0">
              <a:solidFill>
                <a:srgbClr val="000000"/>
              </a:solidFill>
            </a:endParaRPr>
          </a:p>
          <a:p>
            <a:pPr lvl="0" algn="justLow"/>
            <a:r>
              <a:rPr lang="ar-IQ" sz="3600" b="0" dirty="0" smtClean="0">
                <a:solidFill>
                  <a:srgbClr val="000000"/>
                </a:solidFill>
              </a:rPr>
              <a:t> </a:t>
            </a:r>
            <a:endParaRPr lang="ar-IQ" sz="3600" b="0" dirty="0">
              <a:solidFill>
                <a:srgbClr val="000000"/>
              </a:solidFill>
            </a:endParaRPr>
          </a:p>
        </p:txBody>
      </p:sp>
      <p:sp>
        <p:nvSpPr>
          <p:cNvPr id="4" name="عنوان 1"/>
          <p:cNvSpPr>
            <a:spLocks noGrp="1"/>
          </p:cNvSpPr>
          <p:nvPr>
            <p:ph type="title"/>
          </p:nvPr>
        </p:nvSpPr>
        <p:spPr>
          <a:xfrm>
            <a:off x="179512" y="182960"/>
            <a:ext cx="8789600" cy="797768"/>
          </a:xfrm>
        </p:spPr>
        <p:style>
          <a:lnRef idx="3">
            <a:schemeClr val="lt1"/>
          </a:lnRef>
          <a:fillRef idx="1">
            <a:schemeClr val="accent3"/>
          </a:fillRef>
          <a:effectRef idx="1">
            <a:schemeClr val="accent3"/>
          </a:effectRef>
          <a:fontRef idx="minor">
            <a:schemeClr val="lt1"/>
          </a:fontRef>
        </p:style>
        <p:txBody>
          <a:bodyPr/>
          <a:lstStyle/>
          <a:p>
            <a:pPr algn="ctr"/>
            <a:r>
              <a:rPr lang="ar-IQ" sz="4800" dirty="0" smtClean="0"/>
              <a:t>اهداف السعر</a:t>
            </a:r>
            <a:endParaRPr lang="ar-IQ" sz="4800" dirty="0"/>
          </a:p>
        </p:txBody>
      </p:sp>
    </p:spTree>
    <p:extLst>
      <p:ext uri="{BB962C8B-B14F-4D97-AF65-F5344CB8AC3E}">
        <p14:creationId xmlns:p14="http://schemas.microsoft.com/office/powerpoint/2010/main" val="1775515619"/>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116632"/>
            <a:ext cx="8424936" cy="548640"/>
          </a:xfrm>
        </p:spPr>
        <p:style>
          <a:lnRef idx="3">
            <a:schemeClr val="lt1"/>
          </a:lnRef>
          <a:fillRef idx="1">
            <a:schemeClr val="accent3"/>
          </a:fillRef>
          <a:effectRef idx="1">
            <a:schemeClr val="accent3"/>
          </a:effectRef>
          <a:fontRef idx="minor">
            <a:schemeClr val="lt1"/>
          </a:fontRef>
        </p:style>
        <p:txBody>
          <a:bodyPr/>
          <a:lstStyle/>
          <a:p>
            <a:pPr algn="ctr"/>
            <a:r>
              <a:rPr lang="ar-IQ" sz="6600" dirty="0" smtClean="0"/>
              <a:t>استراتيجيات السعر</a:t>
            </a:r>
            <a:endParaRPr lang="ar-IQ" sz="6600" dirty="0"/>
          </a:p>
        </p:txBody>
      </p:sp>
      <p:sp>
        <p:nvSpPr>
          <p:cNvPr id="3" name="عنصر نائب للمحتوى 2"/>
          <p:cNvSpPr>
            <a:spLocks noGrp="1"/>
          </p:cNvSpPr>
          <p:nvPr>
            <p:ph idx="1"/>
          </p:nvPr>
        </p:nvSpPr>
        <p:spPr>
          <a:xfrm>
            <a:off x="0" y="1160748"/>
            <a:ext cx="9144000" cy="5697252"/>
          </a:xfrm>
        </p:spPr>
        <p:style>
          <a:lnRef idx="1">
            <a:schemeClr val="accent5"/>
          </a:lnRef>
          <a:fillRef idx="2">
            <a:schemeClr val="accent5"/>
          </a:fillRef>
          <a:effectRef idx="1">
            <a:schemeClr val="accent5"/>
          </a:effectRef>
          <a:fontRef idx="minor">
            <a:schemeClr val="dk1"/>
          </a:fontRef>
        </p:style>
        <p:txBody>
          <a:bodyPr>
            <a:normAutofit/>
          </a:bodyPr>
          <a:lstStyle/>
          <a:p>
            <a:pPr algn="justLow"/>
            <a:r>
              <a:rPr lang="ar-IQ" dirty="0" smtClean="0"/>
              <a:t>      </a:t>
            </a:r>
          </a:p>
          <a:p>
            <a:pPr algn="justLow"/>
            <a:r>
              <a:rPr lang="ar-IQ" sz="3600" b="0" dirty="0" smtClean="0"/>
              <a:t>   </a:t>
            </a:r>
            <a:endParaRPr lang="ar-IQ" sz="4000" b="0" dirty="0"/>
          </a:p>
        </p:txBody>
      </p:sp>
      <p:sp>
        <p:nvSpPr>
          <p:cNvPr id="5" name="مستطيل 4"/>
          <p:cNvSpPr/>
          <p:nvPr/>
        </p:nvSpPr>
        <p:spPr>
          <a:xfrm>
            <a:off x="5357890" y="836712"/>
            <a:ext cx="2592288" cy="64807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r>
              <a:rPr lang="ar-IQ" sz="2800" dirty="0" smtClean="0"/>
              <a:t>استراتيجية تسعير المنتجات الحالية</a:t>
            </a:r>
            <a:endParaRPr lang="ar-IQ" sz="2800" dirty="0"/>
          </a:p>
        </p:txBody>
      </p:sp>
      <p:sp>
        <p:nvSpPr>
          <p:cNvPr id="8" name="مستطيل 7"/>
          <p:cNvSpPr/>
          <p:nvPr/>
        </p:nvSpPr>
        <p:spPr>
          <a:xfrm>
            <a:off x="1475656" y="836712"/>
            <a:ext cx="2592288" cy="64807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r>
              <a:rPr lang="ar-IQ" sz="2400" dirty="0" smtClean="0"/>
              <a:t>استراتيجية تسعير المنتجات الحالية</a:t>
            </a:r>
            <a:endParaRPr lang="ar-IQ" sz="2400" dirty="0"/>
          </a:p>
        </p:txBody>
      </p:sp>
      <p:sp>
        <p:nvSpPr>
          <p:cNvPr id="9" name="مستطيل 8"/>
          <p:cNvSpPr/>
          <p:nvPr/>
        </p:nvSpPr>
        <p:spPr>
          <a:xfrm>
            <a:off x="5516488" y="3717032"/>
            <a:ext cx="2592288" cy="64807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ar-IQ" sz="2400" dirty="0" smtClean="0"/>
              <a:t>استراتيجية اختراق السوق</a:t>
            </a:r>
            <a:endParaRPr lang="ar-IQ" sz="2400" dirty="0"/>
          </a:p>
        </p:txBody>
      </p:sp>
      <p:sp>
        <p:nvSpPr>
          <p:cNvPr id="10" name="مستطيل 9"/>
          <p:cNvSpPr/>
          <p:nvPr/>
        </p:nvSpPr>
        <p:spPr>
          <a:xfrm>
            <a:off x="5516488" y="5013176"/>
            <a:ext cx="2592288" cy="64807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ar-IQ" sz="2400" dirty="0" smtClean="0"/>
              <a:t>استراتيجية قيادة السوق</a:t>
            </a:r>
            <a:endParaRPr lang="ar-IQ" sz="2400" dirty="0"/>
          </a:p>
        </p:txBody>
      </p:sp>
      <p:sp>
        <p:nvSpPr>
          <p:cNvPr id="11" name="مستطيل 10"/>
          <p:cNvSpPr/>
          <p:nvPr/>
        </p:nvSpPr>
        <p:spPr>
          <a:xfrm>
            <a:off x="5516488" y="2420888"/>
            <a:ext cx="2592288" cy="64807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ar-IQ" sz="2400" dirty="0" smtClean="0"/>
              <a:t>استراتيجية قشط السوق</a:t>
            </a:r>
            <a:endParaRPr lang="ar-IQ" sz="2400" dirty="0"/>
          </a:p>
        </p:txBody>
      </p:sp>
      <p:sp>
        <p:nvSpPr>
          <p:cNvPr id="12" name="مستطيل 11"/>
          <p:cNvSpPr/>
          <p:nvPr/>
        </p:nvSpPr>
        <p:spPr>
          <a:xfrm>
            <a:off x="1475656" y="2420888"/>
            <a:ext cx="2592288" cy="648072"/>
          </a:xfrm>
          <a:prstGeom prst="rect">
            <a:avLst/>
          </a:prstGeom>
        </p:spPr>
        <p:style>
          <a:lnRef idx="3">
            <a:schemeClr val="lt1"/>
          </a:lnRef>
          <a:fillRef idx="1">
            <a:schemeClr val="accent5"/>
          </a:fillRef>
          <a:effectRef idx="1">
            <a:schemeClr val="accent5"/>
          </a:effectRef>
          <a:fontRef idx="minor">
            <a:schemeClr val="lt1"/>
          </a:fontRef>
        </p:style>
        <p:txBody>
          <a:bodyPr rtlCol="1" anchor="ctr"/>
          <a:lstStyle/>
          <a:p>
            <a:pPr algn="ctr"/>
            <a:r>
              <a:rPr lang="ar-IQ" sz="2400" dirty="0" smtClean="0"/>
              <a:t>استراتيجية ثبات السعر</a:t>
            </a:r>
            <a:endParaRPr lang="ar-IQ" sz="2400" dirty="0"/>
          </a:p>
        </p:txBody>
      </p:sp>
      <p:sp>
        <p:nvSpPr>
          <p:cNvPr id="13" name="مستطيل 12"/>
          <p:cNvSpPr/>
          <p:nvPr/>
        </p:nvSpPr>
        <p:spPr>
          <a:xfrm>
            <a:off x="1450437" y="3717032"/>
            <a:ext cx="2592288" cy="648072"/>
          </a:xfrm>
          <a:prstGeom prst="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IQ" sz="2400" dirty="0" smtClean="0"/>
              <a:t>استراتيجية تخفيض السعر</a:t>
            </a:r>
            <a:endParaRPr lang="ar-IQ" sz="2400" dirty="0"/>
          </a:p>
        </p:txBody>
      </p:sp>
      <p:sp>
        <p:nvSpPr>
          <p:cNvPr id="14" name="مستطيل 13"/>
          <p:cNvSpPr/>
          <p:nvPr/>
        </p:nvSpPr>
        <p:spPr>
          <a:xfrm>
            <a:off x="1450437" y="4947467"/>
            <a:ext cx="2592288" cy="648072"/>
          </a:xfrm>
          <a:prstGeom prst="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IQ" sz="2400" dirty="0" smtClean="0"/>
              <a:t>استراتيجية زيادة السعر</a:t>
            </a:r>
            <a:endParaRPr lang="ar-IQ" sz="2400" dirty="0"/>
          </a:p>
        </p:txBody>
      </p:sp>
      <p:cxnSp>
        <p:nvCxnSpPr>
          <p:cNvPr id="15" name="رابط مستقيم 14"/>
          <p:cNvCxnSpPr/>
          <p:nvPr/>
        </p:nvCxnSpPr>
        <p:spPr>
          <a:xfrm flipH="1">
            <a:off x="4860032" y="1160748"/>
            <a:ext cx="49785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a:off x="4860032" y="1160748"/>
            <a:ext cx="0" cy="41764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flipH="1">
            <a:off x="4860032" y="2744924"/>
            <a:ext cx="6564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رابط مستقيم 21"/>
          <p:cNvCxnSpPr>
            <a:stCxn id="9" idx="1"/>
          </p:cNvCxnSpPr>
          <p:nvPr/>
        </p:nvCxnSpPr>
        <p:spPr>
          <a:xfrm flipH="1">
            <a:off x="4860032" y="4041068"/>
            <a:ext cx="6564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رابط مستقيم 24"/>
          <p:cNvCxnSpPr/>
          <p:nvPr/>
        </p:nvCxnSpPr>
        <p:spPr>
          <a:xfrm flipH="1">
            <a:off x="4860032" y="5337212"/>
            <a:ext cx="6564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رابط مستقيم 27"/>
          <p:cNvCxnSpPr>
            <a:stCxn id="8" idx="1"/>
          </p:cNvCxnSpPr>
          <p:nvPr/>
        </p:nvCxnSpPr>
        <p:spPr>
          <a:xfrm flipH="1">
            <a:off x="899592" y="1160748"/>
            <a:ext cx="5760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رابط مستقيم 29"/>
          <p:cNvCxnSpPr/>
          <p:nvPr/>
        </p:nvCxnSpPr>
        <p:spPr>
          <a:xfrm>
            <a:off x="899592" y="1160748"/>
            <a:ext cx="0" cy="417646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رابط مستقيم 31"/>
          <p:cNvCxnSpPr/>
          <p:nvPr/>
        </p:nvCxnSpPr>
        <p:spPr>
          <a:xfrm flipH="1">
            <a:off x="899592" y="2744924"/>
            <a:ext cx="55084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رابط مستقيم 34"/>
          <p:cNvCxnSpPr>
            <a:stCxn id="13" idx="1"/>
          </p:cNvCxnSpPr>
          <p:nvPr/>
        </p:nvCxnSpPr>
        <p:spPr>
          <a:xfrm flipH="1">
            <a:off x="899592" y="4041068"/>
            <a:ext cx="55084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رابط مستقيم 38"/>
          <p:cNvCxnSpPr/>
          <p:nvPr/>
        </p:nvCxnSpPr>
        <p:spPr>
          <a:xfrm flipH="1">
            <a:off x="899593" y="5337212"/>
            <a:ext cx="550844"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940310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0" y="0"/>
            <a:ext cx="9144000" cy="5085184"/>
          </a:xfrm>
        </p:spPr>
        <p:style>
          <a:lnRef idx="2">
            <a:schemeClr val="accent6">
              <a:shade val="50000"/>
            </a:schemeClr>
          </a:lnRef>
          <a:fillRef idx="1">
            <a:schemeClr val="accent6"/>
          </a:fillRef>
          <a:effectRef idx="0">
            <a:schemeClr val="accent6"/>
          </a:effectRef>
          <a:fontRef idx="minor">
            <a:schemeClr val="lt1"/>
          </a:fontRef>
        </p:style>
        <p:txBody>
          <a:bodyPr/>
          <a:lstStyle/>
          <a:p>
            <a:endParaRPr lang="ar-IQ" dirty="0" smtClean="0"/>
          </a:p>
          <a:p>
            <a:endParaRPr lang="ar-IQ" dirty="0"/>
          </a:p>
          <a:p>
            <a:endParaRPr lang="ar-IQ" dirty="0" smtClean="0"/>
          </a:p>
          <a:p>
            <a:endParaRPr lang="ar-IQ" dirty="0" smtClean="0"/>
          </a:p>
          <a:p>
            <a:endParaRPr lang="ar-IQ" dirty="0"/>
          </a:p>
          <a:p>
            <a:endParaRPr lang="ar-IQ" dirty="0" smtClean="0"/>
          </a:p>
          <a:p>
            <a:endParaRPr lang="ar-IQ" dirty="0" smtClean="0"/>
          </a:p>
          <a:p>
            <a:pPr algn="ctr"/>
            <a:r>
              <a:rPr lang="ar-IQ" sz="6000" dirty="0" smtClean="0"/>
              <a:t>   شكراً لحسن اصغائكم</a:t>
            </a:r>
            <a:endParaRPr lang="ar-IQ" sz="6000" dirty="0"/>
          </a:p>
        </p:txBody>
      </p:sp>
    </p:spTree>
    <p:extLst>
      <p:ext uri="{BB962C8B-B14F-4D97-AF65-F5344CB8AC3E}">
        <p14:creationId xmlns:p14="http://schemas.microsoft.com/office/powerpoint/2010/main" val="229982424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زوايا">
  <a:themeElements>
    <a:clrScheme name="زوايا">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زوايا">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زوايا">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910</TotalTime>
  <Words>270</Words>
  <Application>Microsoft Office PowerPoint</Application>
  <PresentationFormat>عرض على الشاشة (3:4)‏</PresentationFormat>
  <Paragraphs>67</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زوايا</vt:lpstr>
      <vt:lpstr>السعر</vt:lpstr>
      <vt:lpstr>مفهوم السعر</vt:lpstr>
      <vt:lpstr>مفهوم السعر</vt:lpstr>
      <vt:lpstr>اهمية السعر:</vt:lpstr>
      <vt:lpstr>اهداف السعر</vt:lpstr>
      <vt:lpstr>اهداف السعر</vt:lpstr>
      <vt:lpstr>اهداف السعر</vt:lpstr>
      <vt:lpstr>استراتيجيات السعر</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الاستخبارات التسويقية</dc:title>
  <dc:creator>Maher</dc:creator>
  <cp:lastModifiedBy>Maher</cp:lastModifiedBy>
  <cp:revision>63</cp:revision>
  <dcterms:created xsi:type="dcterms:W3CDTF">2019-07-11T17:09:31Z</dcterms:created>
  <dcterms:modified xsi:type="dcterms:W3CDTF">2019-10-26T20:52:52Z</dcterms:modified>
</cp:coreProperties>
</file>