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5" r:id="rId19"/>
    <p:sldId id="276" r:id="rId20"/>
    <p:sldId id="277" r:id="rId21"/>
    <p:sldId id="278" r:id="rId22"/>
    <p:sldId id="279" r:id="rId23"/>
    <p:sldId id="285" r:id="rId24"/>
    <p:sldId id="281" r:id="rId25"/>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3" d="100"/>
          <a:sy n="53" d="100"/>
        </p:scale>
        <p:origin x="-96" y="-63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9768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937D59-5EDB-4C39-B697-625748F703B6}" type="datetimeFigureOut">
              <a:rPr lang="en-US" smtClean="0"/>
              <a:t>10/28/2019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403535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4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076325"/>
            <a:ext cx="3008313" cy="35179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5018249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60375"/>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900"/>
            <a:ext cx="5486400" cy="6032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937D59-5EDB-4C39-B697-625748F703B6}"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7224409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2810871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5"/>
            <a:ext cx="2057400" cy="438785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6375"/>
            <a:ext cx="6019800" cy="43878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42400912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395536" y="1131590"/>
            <a:ext cx="8496944"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405880" y="1808261"/>
            <a:ext cx="8496944"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1146943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884466"/>
          </a:xfrm>
          <a:prstGeom prst="rect">
            <a:avLst/>
          </a:prstGeom>
        </p:spPr>
        <p:txBody>
          <a:bodyPr anchor="ctr"/>
          <a:lstStyle>
            <a:lvl1pPr algn="l">
              <a:defRPr>
                <a:solidFill>
                  <a:schemeClr val="tx1">
                    <a:lumMod val="75000"/>
                    <a:lumOff val="25000"/>
                  </a:schemeClr>
                </a:solidFill>
              </a:defRPr>
            </a:lvl1pPr>
          </a:lstStyle>
          <a:p>
            <a:r>
              <a:rPr lang="en-US" altLang="ko-KR" dirty="0" smtClean="0"/>
              <a:t> Click to edit title</a:t>
            </a:r>
            <a:endParaRPr lang="ko-KR" altLang="en-US" dirty="0"/>
          </a:p>
        </p:txBody>
      </p:sp>
      <p:sp>
        <p:nvSpPr>
          <p:cNvPr id="4" name="Content Placeholder 2"/>
          <p:cNvSpPr>
            <a:spLocks noGrp="1"/>
          </p:cNvSpPr>
          <p:nvPr>
            <p:ph idx="1"/>
          </p:nvPr>
        </p:nvSpPr>
        <p:spPr>
          <a:xfrm>
            <a:off x="1979712" y="987574"/>
            <a:ext cx="6912768"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1990056" y="1664245"/>
            <a:ext cx="6912768" cy="2995737"/>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9228082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8613"/>
            <a:ext cx="7772400" cy="11017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95959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937D59-5EDB-4C39-B697-625748F703B6}"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815133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5"/>
            <a:ext cx="7772400" cy="10223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79638"/>
            <a:ext cx="7772400" cy="11255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937D59-5EDB-4C39-B697-625748F703B6}" type="datetimeFigureOut">
              <a:rPr lang="en-US" smtClean="0"/>
              <a:t>10/28/2019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8604311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937D59-5EDB-4C39-B697-625748F703B6}" type="datetimeFigureOut">
              <a:rPr lang="en-US" smtClean="0"/>
              <a:t>10/28/2019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058029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0938"/>
            <a:ext cx="4040188"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950"/>
            <a:ext cx="4040188"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150938"/>
            <a:ext cx="4041775" cy="4810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1631950"/>
            <a:ext cx="4041775" cy="2962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937D59-5EDB-4C39-B697-625748F703B6}" type="datetimeFigureOut">
              <a:rPr lang="en-US" smtClean="0"/>
              <a:t>10/28/2019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3538794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937D59-5EDB-4C39-B697-625748F703B6}" type="datetimeFigureOut">
              <a:rPr lang="en-US" smtClean="0"/>
              <a:t>10/28/2019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31DC1F-5561-484E-AB46-68C682854F61}" type="slidenum">
              <a:rPr lang="en-US" smtClean="0"/>
              <a:t>‹#›</a:t>
            </a:fld>
            <a:endParaRPr lang="en-US"/>
          </a:p>
        </p:txBody>
      </p:sp>
    </p:spTree>
    <p:extLst>
      <p:ext uri="{BB962C8B-B14F-4D97-AF65-F5344CB8AC3E}">
        <p14:creationId xmlns:p14="http://schemas.microsoft.com/office/powerpoint/2010/main" val="115051099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523917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ctr" defTabSz="914400" rtl="0" eaLnBrk="1" latinLnBrk="1" hangingPunct="1">
        <a:spcBef>
          <a:spcPct val="0"/>
        </a:spcBef>
        <a:buNone/>
        <a:defRPr sz="36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6375"/>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07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63937D59-5EDB-4C39-B697-625748F703B6}" type="datetimeFigureOut">
              <a:rPr lang="en-US" smtClean="0"/>
              <a:t>10/28/2019</a:t>
            </a:fld>
            <a:endParaRPr lang="en-US"/>
          </a:p>
        </p:txBody>
      </p:sp>
      <p:sp>
        <p:nvSpPr>
          <p:cNvPr id="5" name="Footer Placeholder 4"/>
          <p:cNvSpPr>
            <a:spLocks noGrp="1"/>
          </p:cNvSpPr>
          <p:nvPr>
            <p:ph type="ftr" sz="quarter" idx="3"/>
          </p:nvPr>
        </p:nvSpPr>
        <p:spPr>
          <a:xfrm>
            <a:off x="3124200" y="4767263"/>
            <a:ext cx="28956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F31DC1F-5561-484E-AB46-68C682854F61}" type="slidenum">
              <a:rPr lang="en-US" smtClean="0"/>
              <a:t>‹#›</a:t>
            </a:fld>
            <a:endParaRPr lang="en-US"/>
          </a:p>
        </p:txBody>
      </p:sp>
    </p:spTree>
    <p:extLst>
      <p:ext uri="{BB962C8B-B14F-4D97-AF65-F5344CB8AC3E}">
        <p14:creationId xmlns:p14="http://schemas.microsoft.com/office/powerpoint/2010/main" val="262123990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25710" y="3219822"/>
            <a:ext cx="3060254" cy="923330"/>
          </a:xfrm>
          <a:prstGeom prst="rect">
            <a:avLst/>
          </a:prstGeom>
          <a:noFill/>
        </p:spPr>
        <p:txBody>
          <a:bodyPr wrap="square">
            <a:spAutoFit/>
          </a:bodyPr>
          <a:lstStyle/>
          <a:p>
            <a:pPr algn="ctr" rtl="1" fontAlgn="auto">
              <a:spcBef>
                <a:spcPts val="0"/>
              </a:spcBef>
              <a:spcAft>
                <a:spcPts val="0"/>
              </a:spcAft>
              <a:defRPr/>
            </a:pPr>
            <a:r>
              <a:rPr lang="ar-IQ" altLang="ko-KR" b="1" dirty="0" smtClean="0">
                <a:solidFill>
                  <a:schemeClr val="tx1">
                    <a:lumMod val="75000"/>
                    <a:lumOff val="25000"/>
                  </a:schemeClr>
                </a:solidFill>
                <a:latin typeface="Arial" pitchFamily="34" charset="0"/>
                <a:cs typeface="Arial" pitchFamily="34" charset="0"/>
              </a:rPr>
              <a:t>دكتوراه </a:t>
            </a:r>
            <a:r>
              <a:rPr lang="ar-IQ" altLang="ko-KR" b="1" dirty="0" smtClean="0">
                <a:solidFill>
                  <a:schemeClr val="tx1">
                    <a:lumMod val="75000"/>
                    <a:lumOff val="25000"/>
                  </a:schemeClr>
                </a:solidFill>
                <a:latin typeface="Arial" pitchFamily="34" charset="0"/>
                <a:cs typeface="Arial" pitchFamily="34" charset="0"/>
              </a:rPr>
              <a:t>ادارة اعمال/ الكورس الاول</a:t>
            </a:r>
          </a:p>
          <a:p>
            <a:pPr algn="r" rtl="1" fontAlgn="auto">
              <a:spcBef>
                <a:spcPts val="0"/>
              </a:spcBef>
              <a:spcAft>
                <a:spcPts val="0"/>
              </a:spcAft>
              <a:defRPr/>
            </a:pPr>
            <a:endParaRPr lang="ar-IQ" altLang="ko-KR" sz="1200" b="1" dirty="0" smtClean="0">
              <a:solidFill>
                <a:schemeClr val="tx1">
                  <a:lumMod val="75000"/>
                  <a:lumOff val="25000"/>
                </a:schemeClr>
              </a:solidFill>
              <a:latin typeface="Arial" pitchFamily="34" charset="0"/>
              <a:cs typeface="Arial" pitchFamily="34" charset="0"/>
            </a:endParaRPr>
          </a:p>
          <a:p>
            <a:pPr algn="ctr" rtl="1" fontAlgn="auto">
              <a:spcBef>
                <a:spcPts val="0"/>
              </a:spcBef>
              <a:spcAft>
                <a:spcPts val="0"/>
              </a:spcAft>
              <a:defRPr/>
            </a:pPr>
            <a:r>
              <a:rPr kumimoji="0" lang="ar-IQ" altLang="ko-KR" sz="1200" b="1" dirty="0" smtClean="0">
                <a:solidFill>
                  <a:schemeClr val="tx1">
                    <a:lumMod val="75000"/>
                    <a:lumOff val="25000"/>
                  </a:schemeClr>
                </a:solidFill>
                <a:latin typeface="Arial" pitchFamily="34" charset="0"/>
                <a:cs typeface="Arial" pitchFamily="34" charset="0"/>
              </a:rPr>
              <a:t>2020/2019</a:t>
            </a:r>
          </a:p>
          <a:p>
            <a:pPr fontAlgn="auto">
              <a:spcBef>
                <a:spcPts val="0"/>
              </a:spcBef>
              <a:spcAft>
                <a:spcPts val="0"/>
              </a:spcAft>
              <a:defRPr/>
            </a:pPr>
            <a:endParaRPr kumimoji="0" lang="en-US" altLang="ko-KR" sz="1200" b="1" dirty="0">
              <a:solidFill>
                <a:schemeClr val="tx1">
                  <a:lumMod val="75000"/>
                  <a:lumOff val="25000"/>
                </a:schemeClr>
              </a:solidFill>
              <a:latin typeface="Arial" pitchFamily="34" charset="0"/>
              <a:cs typeface="Arial" pitchFamily="34" charset="0"/>
            </a:endParaRPr>
          </a:p>
        </p:txBody>
      </p:sp>
      <p:sp>
        <p:nvSpPr>
          <p:cNvPr id="5" name="TextBox 1"/>
          <p:cNvSpPr txBox="1">
            <a:spLocks noChangeArrowheads="1"/>
          </p:cNvSpPr>
          <p:nvPr/>
        </p:nvSpPr>
        <p:spPr bwMode="auto">
          <a:xfrm>
            <a:off x="31601" y="483518"/>
            <a:ext cx="4248472" cy="2554545"/>
          </a:xfrm>
          <a:prstGeom prst="rect">
            <a:avLst/>
          </a:prstGeom>
          <a:noFill/>
          <a:ln w="9525">
            <a:noFill/>
            <a:miter lim="800000"/>
            <a:headEnd/>
            <a:tailEnd/>
          </a:ln>
        </p:spPr>
        <p:txBody>
          <a:bodyPr wrap="square">
            <a:spAutoFit/>
          </a:bodyPr>
          <a:lstStyle/>
          <a:p>
            <a:pPr algn="ctr"/>
            <a:r>
              <a:rPr lang="ar-IQ" altLang="ko-KR" sz="3200" b="1" dirty="0">
                <a:solidFill>
                  <a:schemeClr val="tx1">
                    <a:lumMod val="75000"/>
                    <a:lumOff val="25000"/>
                  </a:schemeClr>
                </a:solidFill>
                <a:latin typeface="Arial" pitchFamily="34" charset="0"/>
                <a:ea typeface="맑은 고딕" pitchFamily="50" charset="-127"/>
              </a:rPr>
              <a:t>الشراء المنظماتي  والحكومي والمؤسساتي</a:t>
            </a:r>
          </a:p>
          <a:p>
            <a:pPr algn="ctr"/>
            <a:r>
              <a:rPr lang="en-US" altLang="ko-KR" sz="3200" b="1" dirty="0">
                <a:solidFill>
                  <a:schemeClr val="tx1">
                    <a:lumMod val="75000"/>
                    <a:lumOff val="25000"/>
                  </a:schemeClr>
                </a:solidFill>
                <a:latin typeface="Arial" pitchFamily="34" charset="0"/>
                <a:ea typeface="맑은 고딕" pitchFamily="50" charset="-127"/>
                <a:cs typeface="Arial" pitchFamily="34" charset="0"/>
              </a:rPr>
              <a:t>Business , government and institutional buying</a:t>
            </a:r>
          </a:p>
        </p:txBody>
      </p:sp>
      <p:sp>
        <p:nvSpPr>
          <p:cNvPr id="6" name="TextBox 5"/>
          <p:cNvSpPr txBox="1"/>
          <p:nvPr/>
        </p:nvSpPr>
        <p:spPr>
          <a:xfrm>
            <a:off x="6049019" y="0"/>
            <a:ext cx="3060254" cy="1815882"/>
          </a:xfrm>
          <a:prstGeom prst="rect">
            <a:avLst/>
          </a:prstGeom>
          <a:noFill/>
        </p:spPr>
        <p:txBody>
          <a:bodyPr wrap="square">
            <a:spAutoFit/>
          </a:bodyPr>
          <a:lstStyle/>
          <a:p>
            <a:pPr algn="just" rtl="1" fontAlgn="auto">
              <a:spcBef>
                <a:spcPts val="0"/>
              </a:spcBef>
              <a:spcAft>
                <a:spcPts val="0"/>
              </a:spcAft>
              <a:defRPr/>
            </a:pPr>
            <a:r>
              <a:rPr kumimoji="0" lang="ar-IQ" altLang="ko-KR" sz="1400" b="1" dirty="0" smtClean="0">
                <a:solidFill>
                  <a:schemeClr val="tx1">
                    <a:lumMod val="75000"/>
                    <a:lumOff val="25000"/>
                  </a:schemeClr>
                </a:solidFill>
                <a:latin typeface="Arial" pitchFamily="34" charset="0"/>
                <a:cs typeface="Arial" pitchFamily="34" charset="0"/>
              </a:rPr>
              <a:t>جامعة بغداد</a:t>
            </a:r>
          </a:p>
          <a:p>
            <a:pPr algn="just" rtl="1" fontAlgn="auto">
              <a:spcBef>
                <a:spcPts val="0"/>
              </a:spcBef>
              <a:spcAft>
                <a:spcPts val="0"/>
              </a:spcAft>
              <a:defRPr/>
            </a:pPr>
            <a:r>
              <a:rPr lang="ar-IQ" altLang="ko-KR" sz="1400" b="1" dirty="0" smtClean="0">
                <a:solidFill>
                  <a:schemeClr val="tx1">
                    <a:lumMod val="75000"/>
                    <a:lumOff val="25000"/>
                  </a:schemeClr>
                </a:solidFill>
                <a:latin typeface="Arial" pitchFamily="34" charset="0"/>
                <a:cs typeface="Arial" pitchFamily="34" charset="0"/>
              </a:rPr>
              <a:t>كلية الادارة والاقتصاد</a:t>
            </a:r>
          </a:p>
          <a:p>
            <a:pPr algn="just" rtl="1" fontAlgn="auto">
              <a:spcBef>
                <a:spcPts val="0"/>
              </a:spcBef>
              <a:spcAft>
                <a:spcPts val="0"/>
              </a:spcAft>
              <a:defRPr/>
            </a:pPr>
            <a:r>
              <a:rPr kumimoji="0" lang="ar-IQ" altLang="ko-KR" sz="1400" b="1" dirty="0" smtClean="0">
                <a:solidFill>
                  <a:schemeClr val="tx1">
                    <a:lumMod val="75000"/>
                    <a:lumOff val="25000"/>
                  </a:schemeClr>
                </a:solidFill>
                <a:latin typeface="Arial" pitchFamily="34" charset="0"/>
                <a:cs typeface="Arial" pitchFamily="34" charset="0"/>
              </a:rPr>
              <a:t>قسم ادارة </a:t>
            </a:r>
            <a:r>
              <a:rPr kumimoji="0" lang="ar-IQ" altLang="ko-KR" sz="1400" b="1" dirty="0" smtClean="0">
                <a:solidFill>
                  <a:schemeClr val="tx1">
                    <a:lumMod val="75000"/>
                    <a:lumOff val="25000"/>
                  </a:schemeClr>
                </a:solidFill>
                <a:latin typeface="Arial" pitchFamily="34" charset="0"/>
                <a:cs typeface="Arial" pitchFamily="34" charset="0"/>
              </a:rPr>
              <a:t>الاعمال</a:t>
            </a:r>
            <a:endParaRPr kumimoji="0" lang="ar-IQ" altLang="ko-KR" sz="1400" b="1" dirty="0">
              <a:solidFill>
                <a:schemeClr val="tx1">
                  <a:lumMod val="75000"/>
                  <a:lumOff val="25000"/>
                </a:schemeClr>
              </a:solidFill>
              <a:latin typeface="Arial" pitchFamily="34" charset="0"/>
              <a:cs typeface="Arial" pitchFamily="34" charset="0"/>
            </a:endParaRPr>
          </a:p>
          <a:p>
            <a:pPr algn="r" rtl="1" fontAlgn="auto">
              <a:spcBef>
                <a:spcPts val="0"/>
              </a:spcBef>
              <a:spcAft>
                <a:spcPts val="0"/>
              </a:spcAft>
              <a:defRPr/>
            </a:pPr>
            <a:endParaRPr lang="ar-IQ" altLang="ko-KR" sz="1400" b="1" dirty="0" smtClean="0">
              <a:solidFill>
                <a:schemeClr val="tx1">
                  <a:lumMod val="75000"/>
                  <a:lumOff val="25000"/>
                </a:schemeClr>
              </a:solidFill>
              <a:latin typeface="Arial" pitchFamily="34" charset="0"/>
              <a:cs typeface="Arial" pitchFamily="34" charset="0"/>
            </a:endParaRPr>
          </a:p>
          <a:p>
            <a:pPr algn="r" rtl="1" fontAlgn="auto">
              <a:spcBef>
                <a:spcPts val="0"/>
              </a:spcBef>
              <a:spcAft>
                <a:spcPts val="0"/>
              </a:spcAft>
              <a:defRPr/>
            </a:pPr>
            <a:endParaRPr kumimoji="0" lang="ar-IQ" altLang="ko-KR" sz="1400" b="1" dirty="0">
              <a:solidFill>
                <a:schemeClr val="tx1">
                  <a:lumMod val="75000"/>
                  <a:lumOff val="25000"/>
                </a:schemeClr>
              </a:solidFill>
              <a:latin typeface="Arial" pitchFamily="34" charset="0"/>
              <a:cs typeface="Arial" pitchFamily="34" charset="0"/>
            </a:endParaRPr>
          </a:p>
          <a:p>
            <a:pPr algn="r" rtl="1" fontAlgn="auto">
              <a:spcBef>
                <a:spcPts val="0"/>
              </a:spcBef>
              <a:spcAft>
                <a:spcPts val="0"/>
              </a:spcAft>
              <a:defRPr/>
            </a:pPr>
            <a:endParaRPr lang="ar-IQ" altLang="ko-KR" sz="1400" b="1" dirty="0" smtClean="0">
              <a:solidFill>
                <a:schemeClr val="tx1">
                  <a:lumMod val="75000"/>
                  <a:lumOff val="25000"/>
                </a:schemeClr>
              </a:solidFill>
              <a:latin typeface="Arial" pitchFamily="34" charset="0"/>
              <a:cs typeface="Arial" pitchFamily="34" charset="0"/>
            </a:endParaRPr>
          </a:p>
          <a:p>
            <a:pPr algn="ctr" rtl="1" fontAlgn="auto">
              <a:spcBef>
                <a:spcPts val="0"/>
              </a:spcBef>
              <a:spcAft>
                <a:spcPts val="0"/>
              </a:spcAft>
              <a:defRPr/>
            </a:pPr>
            <a:endParaRPr kumimoji="0" lang="ar-IQ" altLang="ko-KR" sz="1400" b="1" dirty="0" smtClean="0">
              <a:solidFill>
                <a:schemeClr val="tx1">
                  <a:lumMod val="75000"/>
                  <a:lumOff val="25000"/>
                </a:schemeClr>
              </a:solidFill>
              <a:latin typeface="Arial" pitchFamily="34" charset="0"/>
              <a:cs typeface="Arial" pitchFamily="34" charset="0"/>
            </a:endParaRPr>
          </a:p>
          <a:p>
            <a:pPr fontAlgn="auto">
              <a:spcBef>
                <a:spcPts val="0"/>
              </a:spcBef>
              <a:spcAft>
                <a:spcPts val="0"/>
              </a:spcAft>
              <a:defRPr/>
            </a:pPr>
            <a:endParaRPr kumimoji="0" lang="en-US" altLang="ko-KR" sz="1400" b="1" dirty="0">
              <a:solidFill>
                <a:schemeClr val="tx1">
                  <a:lumMod val="75000"/>
                  <a:lumOff val="25000"/>
                </a:schemeClr>
              </a:solidFill>
              <a:latin typeface="Arial" pitchFamily="34" charset="0"/>
              <a:cs typeface="Arial" pitchFamily="34" charset="0"/>
            </a:endParaRPr>
          </a:p>
        </p:txBody>
      </p:sp>
    </p:spTree>
    <p:extLst>
      <p:ext uri="{BB962C8B-B14F-4D97-AF65-F5344CB8AC3E}">
        <p14:creationId xmlns:p14="http://schemas.microsoft.com/office/powerpoint/2010/main" val="303447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0"/>
            <a:ext cx="7596336" cy="5143499"/>
          </a:xfrm>
        </p:spPr>
        <p:txBody>
          <a:bodyPr/>
          <a:lstStyle/>
          <a:p>
            <a:pPr algn="just" rtl="1"/>
            <a:r>
              <a:rPr lang="ar-IQ" sz="1500" dirty="0" smtClean="0"/>
              <a:t>6- حراس البوابة</a:t>
            </a:r>
            <a:r>
              <a:rPr lang="en-US" sz="1500" dirty="0" smtClean="0"/>
              <a:t> gatekeepers </a:t>
            </a:r>
            <a:r>
              <a:rPr lang="ar-IQ" sz="1500" dirty="0" smtClean="0"/>
              <a:t>وهم </a:t>
            </a:r>
            <a:r>
              <a:rPr lang="ar-IQ" sz="1500" dirty="0"/>
              <a:t>من  يسيطر على تدفق المعلومات في مركز الشراء حيث نجد مثلا  ان الأفراد العاملين في المشتريات والخبراء الفنيين والمساعدين بامكانهم ان يسيطروا على مقدار وصول </a:t>
            </a:r>
            <a:r>
              <a:rPr lang="ar-IQ" sz="1500" dirty="0" smtClean="0"/>
              <a:t>المسوق  </a:t>
            </a:r>
            <a:r>
              <a:rPr lang="ar-IQ" sz="1500" dirty="0"/>
              <a:t>ومعلوماته </a:t>
            </a:r>
            <a:r>
              <a:rPr lang="ar-IQ" sz="1500" dirty="0" smtClean="0"/>
              <a:t>إلى  </a:t>
            </a:r>
            <a:r>
              <a:rPr lang="ar-IQ" sz="1500" dirty="0"/>
              <a:t>الأفراد الذين يعملون في الأدوار الأربعة. عندما يشارك عدد من الأشخاص في عملية </a:t>
            </a:r>
            <a:r>
              <a:rPr lang="ar-IQ" sz="1500" dirty="0" smtClean="0"/>
              <a:t>الشراء ألمنظمي </a:t>
            </a:r>
            <a:r>
              <a:rPr lang="ar-IQ" sz="1500" dirty="0"/>
              <a:t>يحتاج </a:t>
            </a:r>
            <a:r>
              <a:rPr lang="ar-IQ" sz="1500" dirty="0" smtClean="0"/>
              <a:t>المسوقين  </a:t>
            </a:r>
            <a:r>
              <a:rPr lang="ar-IQ" sz="1500" dirty="0"/>
              <a:t>إلى استخدام وسائل مختلفة للوصول إلى هؤلاء الأفراد أو المجموعات ولحسن الحظ </a:t>
            </a:r>
            <a:r>
              <a:rPr lang="ar-IQ" sz="1500" dirty="0" smtClean="0"/>
              <a:t>  من </a:t>
            </a:r>
            <a:r>
              <a:rPr lang="ar-IQ" sz="1500" dirty="0"/>
              <a:t>السهل عادة اكتشاف أي أفراد في المنظمة يشاركون في عملية الشراء لان هذه المعلومات متوفرة للمجهز</a:t>
            </a:r>
            <a:r>
              <a:rPr lang="ar-IQ" sz="1500" dirty="0" smtClean="0"/>
              <a:t>. ان </a:t>
            </a:r>
            <a:r>
              <a:rPr lang="ar-IQ" sz="1500" dirty="0"/>
              <a:t>المنظمات التي تقوم بذلك </a:t>
            </a:r>
            <a:r>
              <a:rPr lang="ar-IQ" sz="1500" dirty="0" smtClean="0"/>
              <a:t>تجعل          </a:t>
            </a:r>
            <a:r>
              <a:rPr lang="ar-IQ" sz="1500" dirty="0"/>
              <a:t>المجهز أكثر معرفة حول ممارسات الشراء مما يجعل عملية الشراء أكثر </a:t>
            </a:r>
            <a:r>
              <a:rPr lang="ar-IQ" sz="1500" dirty="0" smtClean="0"/>
              <a:t>  كفاءة</a:t>
            </a:r>
            <a:r>
              <a:rPr lang="ar-IQ" sz="1500" dirty="0"/>
              <a:t>. </a:t>
            </a:r>
          </a:p>
          <a:p>
            <a:pPr algn="just" rtl="1"/>
            <a:r>
              <a:rPr lang="ar-IQ" sz="1500" dirty="0"/>
              <a:t>لقد طورت عدد من الشركات علاقات قنوات وثيقة تسهل هذه المعاملات.</a:t>
            </a:r>
          </a:p>
          <a:p>
            <a:pPr algn="just" rtl="1"/>
            <a:endParaRPr lang="ar-IQ" sz="1500" dirty="0" smtClean="0"/>
          </a:p>
        </p:txBody>
      </p:sp>
      <p:graphicFrame>
        <p:nvGraphicFramePr>
          <p:cNvPr id="2" name="Table 1"/>
          <p:cNvGraphicFramePr>
            <a:graphicFrameLocks noGrp="1"/>
          </p:cNvGraphicFramePr>
          <p:nvPr>
            <p:extLst>
              <p:ext uri="{D42A27DB-BD31-4B8C-83A1-F6EECF244321}">
                <p14:modId xmlns:p14="http://schemas.microsoft.com/office/powerpoint/2010/main" val="366674795"/>
              </p:ext>
            </p:extLst>
          </p:nvPr>
        </p:nvGraphicFramePr>
        <p:xfrm>
          <a:off x="2483768" y="1851670"/>
          <a:ext cx="5411470" cy="3200400"/>
        </p:xfrm>
        <a:graphic>
          <a:graphicData uri="http://schemas.openxmlformats.org/drawingml/2006/table">
            <a:tbl>
              <a:tblPr rtl="1" firstRow="1" firstCol="1" lastRow="1" lastCol="1" bandRow="1" bandCol="1">
                <a:tableStyleId>{F2DE63D5-997A-4646-A377-4702673A728D}</a:tableStyleId>
              </a:tblPr>
              <a:tblGrid>
                <a:gridCol w="1456690">
                  <a:extLst>
                    <a:ext uri="{9D8B030D-6E8A-4147-A177-3AD203B41FA5}">
                      <a16:colId xmlns:a16="http://schemas.microsoft.com/office/drawing/2014/main" xmlns="" val="4168269402"/>
                    </a:ext>
                  </a:extLst>
                </a:gridCol>
                <a:gridCol w="3954780">
                  <a:extLst>
                    <a:ext uri="{9D8B030D-6E8A-4147-A177-3AD203B41FA5}">
                      <a16:colId xmlns:a16="http://schemas.microsoft.com/office/drawing/2014/main" xmlns="" val="2543624467"/>
                    </a:ext>
                  </a:extLst>
                </a:gridCol>
              </a:tblGrid>
              <a:tr h="0">
                <a:tc gridSpan="2">
                  <a:txBody>
                    <a:bodyPr/>
                    <a:lstStyle/>
                    <a:p>
                      <a:pPr algn="justLow" rtl="1">
                        <a:spcAft>
                          <a:spcPts val="0"/>
                        </a:spcAft>
                      </a:pPr>
                      <a:r>
                        <a:rPr lang="ar-IQ" sz="1400">
                          <a:effectLst/>
                        </a:rPr>
                        <a:t>مثال تسويقي: الاختلافات الأساسية عند التسويق إلى المشتري ألمنظمي </a:t>
                      </a:r>
                      <a:endParaRPr lang="en-US"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rtl="1"/>
                      <a:endParaRPr lang="ar-IQ"/>
                    </a:p>
                  </a:txBody>
                  <a:tcPr/>
                </a:tc>
                <a:extLst>
                  <a:ext uri="{0D108BD9-81ED-4DB2-BD59-A6C34878D82A}">
                    <a16:rowId xmlns:a16="http://schemas.microsoft.com/office/drawing/2014/main" xmlns="" val="3975561637"/>
                  </a:ext>
                </a:extLst>
              </a:tr>
              <a:tr h="0">
                <a:tc>
                  <a:txBody>
                    <a:bodyPr/>
                    <a:lstStyle/>
                    <a:p>
                      <a:pPr algn="justLow" rtl="1">
                        <a:spcAft>
                          <a:spcPts val="0"/>
                        </a:spcAft>
                      </a:pPr>
                      <a:r>
                        <a:rPr lang="ar-IQ" sz="1400" b="0" dirty="0">
                          <a:effectLst/>
                        </a:rPr>
                        <a:t>كيف يختلف التسويق </a:t>
                      </a:r>
                      <a:r>
                        <a:rPr lang="ar-IQ" sz="1400" b="0" dirty="0" smtClean="0">
                          <a:effectLst/>
                        </a:rPr>
                        <a:t>    إلى </a:t>
                      </a:r>
                      <a:r>
                        <a:rPr lang="ar-IQ" sz="1400" b="0" dirty="0">
                          <a:effectLst/>
                        </a:rPr>
                        <a:t>المشتري ألمنظمي </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400" b="0">
                          <a:effectLst/>
                        </a:rPr>
                        <a:t>مثال </a:t>
                      </a:r>
                      <a:endParaRPr lang="en-US" sz="1200" b="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070379153"/>
                  </a:ext>
                </a:extLst>
              </a:tr>
              <a:tr h="0">
                <a:tc>
                  <a:txBody>
                    <a:bodyPr/>
                    <a:lstStyle/>
                    <a:p>
                      <a:pPr algn="justLow" rtl="1">
                        <a:spcAft>
                          <a:spcPts val="0"/>
                        </a:spcAft>
                      </a:pPr>
                      <a:r>
                        <a:rPr lang="ar-IQ" sz="1400" b="0">
                          <a:effectLst/>
                        </a:rPr>
                        <a:t>تغير أكثر في العلاقة ما بين المشتري والبائع </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400" b="0" dirty="0">
                          <a:effectLst/>
                        </a:rPr>
                        <a:t>قد تكون العلاقات عميقة وتشمل عدة طبقات في الصناعة مثال عليها شراكة شركة </a:t>
                      </a:r>
                      <a:r>
                        <a:rPr lang="en-US" sz="1400" b="0" dirty="0">
                          <a:effectLst/>
                        </a:rPr>
                        <a:t>BASF</a:t>
                      </a:r>
                      <a:r>
                        <a:rPr lang="ar-IQ" sz="1400" b="0" dirty="0">
                          <a:effectLst/>
                        </a:rPr>
                        <a:t> مع غاسكل و</a:t>
                      </a:r>
                      <a:r>
                        <a:rPr lang="en-US" sz="1400" b="0" dirty="0">
                          <a:effectLst/>
                        </a:rPr>
                        <a:t>GM</a:t>
                      </a:r>
                      <a:r>
                        <a:rPr lang="ar-IQ" sz="1400" b="0" dirty="0">
                          <a:effectLst/>
                        </a:rPr>
                        <a:t>  </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962485505"/>
                  </a:ext>
                </a:extLst>
              </a:tr>
              <a:tr h="0">
                <a:tc>
                  <a:txBody>
                    <a:bodyPr/>
                    <a:lstStyle/>
                    <a:p>
                      <a:pPr algn="justLow" rtl="1">
                        <a:spcAft>
                          <a:spcPts val="0"/>
                        </a:spcAft>
                      </a:pPr>
                      <a:r>
                        <a:rPr lang="ar-IQ" sz="1400" b="0">
                          <a:effectLst/>
                        </a:rPr>
                        <a:t>قنوات توزيع اقصر </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400" b="0" dirty="0">
                          <a:effectLst/>
                        </a:rPr>
                        <a:t>تبيع </a:t>
                      </a:r>
                      <a:r>
                        <a:rPr lang="en-US" sz="1400" b="0" dirty="0">
                          <a:effectLst/>
                        </a:rPr>
                        <a:t>BASF</a:t>
                      </a:r>
                      <a:r>
                        <a:rPr lang="ar-IQ" sz="1400" b="0" dirty="0">
                          <a:effectLst/>
                        </a:rPr>
                        <a:t> مواد الألياف مباشرة إلى شركة دوبونت لتصنيع السجاد من خلال الموزعين إلى شركات صغيرة وتبيع سلع المستهلك من </a:t>
                      </a:r>
                      <a:r>
                        <a:rPr lang="ar-IQ" sz="1400" b="0" dirty="0" smtClean="0">
                          <a:effectLst/>
                        </a:rPr>
                        <a:t>   خلال </a:t>
                      </a:r>
                      <a:r>
                        <a:rPr lang="ar-IQ" sz="1400" b="0" dirty="0">
                          <a:effectLst/>
                        </a:rPr>
                        <a:t>توزيعها عبر بائعي الجملة وبائعي التجزئة.  </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371134993"/>
                  </a:ext>
                </a:extLst>
              </a:tr>
              <a:tr h="0">
                <a:tc>
                  <a:txBody>
                    <a:bodyPr/>
                    <a:lstStyle/>
                    <a:p>
                      <a:pPr algn="justLow" rtl="1">
                        <a:spcAft>
                          <a:spcPts val="0"/>
                        </a:spcAft>
                      </a:pPr>
                      <a:r>
                        <a:rPr lang="ar-IQ" sz="1400" b="0" dirty="0">
                          <a:effectLst/>
                        </a:rPr>
                        <a:t>تركيز اكبر على البيع </a:t>
                      </a:r>
                      <a:r>
                        <a:rPr lang="ar-IQ" sz="1400" b="0" dirty="0" smtClean="0">
                          <a:effectLst/>
                        </a:rPr>
                        <a:t> الشخصي </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400" b="0" dirty="0">
                          <a:effectLst/>
                        </a:rPr>
                        <a:t>العاملين في المبيعات في </a:t>
                      </a:r>
                      <a:r>
                        <a:rPr lang="en-US" sz="1400" b="0" dirty="0">
                          <a:effectLst/>
                        </a:rPr>
                        <a:t>BASF</a:t>
                      </a:r>
                      <a:r>
                        <a:rPr lang="ar-IQ" sz="1400" b="0" dirty="0">
                          <a:effectLst/>
                        </a:rPr>
                        <a:t> يعملون بشكل مباشر مع </a:t>
                      </a:r>
                      <a:r>
                        <a:rPr lang="ar-IQ" sz="1400" b="0" dirty="0" smtClean="0">
                          <a:effectLst/>
                        </a:rPr>
                        <a:t>أقسام      </a:t>
                      </a:r>
                      <a:r>
                        <a:rPr lang="ar-IQ" sz="1400" b="0" dirty="0">
                          <a:effectLst/>
                        </a:rPr>
                        <a:t>الدفاع المدني لبيع أحدث مواد كيميائية لمكافحة الحرائق </a:t>
                      </a:r>
                      <a:r>
                        <a:rPr lang="ar-IQ" sz="1400" b="0" dirty="0" smtClean="0">
                          <a:effectLst/>
                        </a:rPr>
                        <a:t>وضمان     </a:t>
                      </a:r>
                      <a:r>
                        <a:rPr lang="ar-IQ" sz="1400" b="0" dirty="0">
                          <a:effectLst/>
                        </a:rPr>
                        <a:t>استخدامها بشكل صحيح. </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65589086"/>
                  </a:ext>
                </a:extLst>
              </a:tr>
              <a:tr h="0">
                <a:tc>
                  <a:txBody>
                    <a:bodyPr/>
                    <a:lstStyle/>
                    <a:p>
                      <a:pPr algn="justLow" rtl="1">
                        <a:spcAft>
                          <a:spcPts val="0"/>
                        </a:spcAft>
                      </a:pPr>
                      <a:r>
                        <a:rPr lang="ar-IQ" sz="1400" b="0">
                          <a:effectLst/>
                        </a:rPr>
                        <a:t>تكامل اكبر في شبكة الويب </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400" b="0" dirty="0">
                          <a:effectLst/>
                        </a:rPr>
                        <a:t>تستخدم </a:t>
                      </a:r>
                      <a:r>
                        <a:rPr lang="en-US" sz="1400" b="0" dirty="0">
                          <a:effectLst/>
                        </a:rPr>
                        <a:t>BASF</a:t>
                      </a:r>
                      <a:r>
                        <a:rPr lang="ar-IQ" sz="1400" b="0" dirty="0">
                          <a:effectLst/>
                        </a:rPr>
                        <a:t> موقع شبكة الويب مثل موقع </a:t>
                      </a:r>
                      <a:r>
                        <a:rPr lang="en-US" sz="1400" b="0" dirty="0">
                          <a:effectLst/>
                        </a:rPr>
                        <a:t>CC-MARKETS</a:t>
                      </a:r>
                      <a:r>
                        <a:rPr lang="ar-IQ" sz="1400" b="0" dirty="0">
                          <a:effectLst/>
                        </a:rPr>
                        <a:t> </a:t>
                      </a:r>
                      <a:r>
                        <a:rPr lang="ar-IQ" sz="1400" b="0" dirty="0" smtClean="0">
                          <a:effectLst/>
                        </a:rPr>
                        <a:t>   لصنع </a:t>
                      </a:r>
                      <a:r>
                        <a:rPr lang="ar-IQ" sz="1400" b="0" dirty="0">
                          <a:effectLst/>
                        </a:rPr>
                        <a:t>مساحة اتصال مع الزبون الخاص</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911460176"/>
                  </a:ext>
                </a:extLst>
              </a:tr>
              <a:tr h="0">
                <a:tc>
                  <a:txBody>
                    <a:bodyPr/>
                    <a:lstStyle/>
                    <a:p>
                      <a:pPr algn="justLow" rtl="1">
                        <a:spcAft>
                          <a:spcPts val="0"/>
                        </a:spcAft>
                      </a:pPr>
                      <a:r>
                        <a:rPr lang="ar-IQ" sz="1400" b="0">
                          <a:effectLst/>
                        </a:rPr>
                        <a:t>استراتيجيات ترويجية فريدة </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400" b="0" dirty="0">
                          <a:effectLst/>
                        </a:rPr>
                        <a:t>معرض </a:t>
                      </a:r>
                      <a:r>
                        <a:rPr lang="en-US" sz="1400" b="0" dirty="0">
                          <a:effectLst/>
                        </a:rPr>
                        <a:t>BASF</a:t>
                      </a:r>
                      <a:r>
                        <a:rPr lang="ar-IQ" sz="1400" b="0" dirty="0">
                          <a:effectLst/>
                        </a:rPr>
                        <a:t> في المعارض التجارية مثل معرض </a:t>
                      </a:r>
                      <a:r>
                        <a:rPr lang="en-US" sz="1400" b="0" dirty="0">
                          <a:effectLst/>
                        </a:rPr>
                        <a:t>powder </a:t>
                      </a:r>
                      <a:r>
                        <a:rPr lang="ar-IQ" sz="1400" b="0" dirty="0" smtClean="0">
                          <a:effectLst/>
                        </a:rPr>
                        <a:t>   </a:t>
                      </a:r>
                      <a:r>
                        <a:rPr lang="en-US" sz="1400" b="0" dirty="0" smtClean="0">
                          <a:effectLst/>
                        </a:rPr>
                        <a:t>coatings </a:t>
                      </a:r>
                      <a:r>
                        <a:rPr lang="en-US" sz="1400" b="0" dirty="0">
                          <a:effectLst/>
                        </a:rPr>
                        <a:t>Europe</a:t>
                      </a:r>
                      <a:r>
                        <a:rPr lang="ar-IQ" sz="1400" b="0" dirty="0">
                          <a:effectLst/>
                        </a:rPr>
                        <a:t> لمواد مساحيق كل بداية سنة في أمستردام  </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309431747"/>
                  </a:ext>
                </a:extLst>
              </a:tr>
            </a:tbl>
          </a:graphicData>
        </a:graphic>
      </p:graphicFrame>
    </p:spTree>
    <p:extLst>
      <p:ext uri="{BB962C8B-B14F-4D97-AF65-F5344CB8AC3E}">
        <p14:creationId xmlns:p14="http://schemas.microsoft.com/office/powerpoint/2010/main" val="17068009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0"/>
            <a:ext cx="7596336" cy="5143499"/>
          </a:xfrm>
        </p:spPr>
        <p:txBody>
          <a:bodyPr/>
          <a:lstStyle/>
          <a:p>
            <a:pPr algn="just" rtl="1"/>
            <a:r>
              <a:rPr lang="ar-IQ" sz="1600" b="1" dirty="0"/>
              <a:t>العوامل الخاصة بالمنظمة </a:t>
            </a:r>
            <a:r>
              <a:rPr lang="en-US" sz="1600" b="1" dirty="0"/>
              <a:t>organization specific factors </a:t>
            </a:r>
          </a:p>
          <a:p>
            <a:pPr algn="just" rtl="1"/>
            <a:r>
              <a:rPr lang="ar-IQ" sz="1600" dirty="0"/>
              <a:t>هناك ثلاثة عوامل خاصة بالمنظمة تؤثر في عملية الشراء وهي التوجه والحجم ودرجة المركزية. أولا: وفي ضوء التوجه</a:t>
            </a:r>
            <a:r>
              <a:rPr lang="en-US" sz="1600" dirty="0"/>
              <a:t>orientation </a:t>
            </a:r>
            <a:r>
              <a:rPr lang="ar-IQ" sz="1600" dirty="0" smtClean="0"/>
              <a:t> نجد </a:t>
            </a:r>
            <a:r>
              <a:rPr lang="ar-IQ" sz="1600" dirty="0"/>
              <a:t>ان الوظيفة السائدة في المنظمة هي التي تسيطر على قرارات الشراء </a:t>
            </a:r>
            <a:r>
              <a:rPr lang="ar-IQ" sz="1600" dirty="0" smtClean="0"/>
              <a:t>فإذا     </a:t>
            </a:r>
            <a:r>
              <a:rPr lang="ar-IQ" sz="1600" dirty="0"/>
              <a:t>كانت المنظمة منظمة تقنية يسودها أفراد عاملين في الهندسة وهم الذين يصنعون قرار الشراء وعلى نحو </a:t>
            </a:r>
            <a:r>
              <a:rPr lang="ar-IQ" sz="1600" dirty="0" smtClean="0"/>
              <a:t>مشابه   </a:t>
            </a:r>
            <a:r>
              <a:rPr lang="ar-IQ" sz="1600" dirty="0"/>
              <a:t>إذا كانت المنظمة موجهة الإنتاج فيكون الأفراد العاملين في الإنتاج هم الذين يسيطرون على قرارات الشراء. </a:t>
            </a:r>
          </a:p>
          <a:p>
            <a:pPr algn="just" rtl="1"/>
            <a:r>
              <a:rPr lang="ar-IQ" sz="1600" dirty="0"/>
              <a:t>ثانيا: حجم المنظمة </a:t>
            </a:r>
            <a:r>
              <a:rPr lang="en-US" sz="1600" dirty="0"/>
              <a:t>size </a:t>
            </a:r>
            <a:r>
              <a:rPr lang="ar-IQ" sz="1600" dirty="0"/>
              <a:t>قد يؤثر في عملية الشراء فإذا كانت المنظمة كبيرة فسوف تمتلك درجة أعلى </a:t>
            </a:r>
            <a:r>
              <a:rPr lang="ar-IQ" sz="1600" dirty="0" smtClean="0"/>
              <a:t>من      </a:t>
            </a:r>
            <a:r>
              <a:rPr lang="ar-IQ" sz="1600" dirty="0"/>
              <a:t>عملية صنع القرار ما عدا في حالات إعادة الشراء المباشر، أما المنظمات الصغيرة فسوف يكون صنع قرار </a:t>
            </a:r>
            <a:r>
              <a:rPr lang="ar-IQ" sz="1600" dirty="0" smtClean="0"/>
              <a:t>     الشراء </a:t>
            </a:r>
            <a:r>
              <a:rPr lang="ar-IQ" sz="1600" dirty="0"/>
              <a:t>فيها مستقل أكثر. </a:t>
            </a:r>
          </a:p>
          <a:p>
            <a:pPr algn="just" rtl="1"/>
            <a:r>
              <a:rPr lang="ar-IQ" sz="1600" dirty="0"/>
              <a:t>أخيرا: درجة مركزية المنظمة </a:t>
            </a:r>
            <a:r>
              <a:rPr lang="en-US" sz="1600" dirty="0"/>
              <a:t>degree of centralization  </a:t>
            </a:r>
            <a:r>
              <a:rPr lang="ar-IQ" sz="1600" dirty="0" smtClean="0"/>
              <a:t> تؤثر </a:t>
            </a:r>
            <a:r>
              <a:rPr lang="ar-IQ" sz="1600" dirty="0"/>
              <a:t>فيما إذا كان القرار يصنع انفراديا أو على نحو مشترك مع الآخرين. المنظمات العالمية المركزية اقل احتمالا في ان يمتلكوا صنع قرار مشترك وعليه الشركات الصغيرة الخاصة والتي لها توجهات تقنية أو إنتاجية تميل تجاه صنع القرار المستقل بينما الشركات </a:t>
            </a:r>
            <a:r>
              <a:rPr lang="ar-IQ" sz="1600" dirty="0" smtClean="0"/>
              <a:t>     العامة </a:t>
            </a:r>
            <a:r>
              <a:rPr lang="ar-IQ" sz="1600" dirty="0"/>
              <a:t>كبيرة الحجم وبلا مركزية كبيرة تميل إلى ان تمتلك عملية صنع قرار اكبر</a:t>
            </a:r>
            <a:r>
              <a:rPr lang="ar-IQ" sz="1600" dirty="0" smtClean="0"/>
              <a:t>.</a:t>
            </a:r>
          </a:p>
          <a:p>
            <a:pPr algn="just" rtl="1"/>
            <a:r>
              <a:rPr lang="ar-IQ" sz="1600" b="1" dirty="0"/>
              <a:t>سياسات وإجراءات الشراء </a:t>
            </a:r>
            <a:r>
              <a:rPr lang="en-US" sz="1600" b="1" dirty="0"/>
              <a:t>Purchasing Policies and Procedures </a:t>
            </a:r>
          </a:p>
          <a:p>
            <a:pPr algn="just" rtl="1"/>
            <a:r>
              <a:rPr lang="ar-IQ" sz="1600" dirty="0"/>
              <a:t>تطور المنظمات عادة عدد من السياسات والإجراءات لعدد من أنواع المشتريات وتصمم السياسات والإجراءات لضمان شراء المنتجات والخدمات المناسبة وبشكل كفوء وتعين مسؤولية الشراء بناءا على ذلك. عادة ما </a:t>
            </a:r>
            <a:r>
              <a:rPr lang="ar-IQ" sz="1600" dirty="0" smtClean="0"/>
              <a:t>يوكل  </a:t>
            </a:r>
            <a:r>
              <a:rPr lang="ar-IQ" sz="1600" dirty="0"/>
              <a:t>قسم المشتريات بمهمة الشراء المركزي للمنظمة بالكامل وان الأفراد الذين يعملون في هذا القسم يمتلكون صلاحية شراء أنواع معينة من المنتجات والخدمات في مديات سعريه معينة. </a:t>
            </a:r>
            <a:r>
              <a:rPr lang="ar-IQ" sz="1600" b="1" dirty="0"/>
              <a:t>ص رقم59</a:t>
            </a:r>
          </a:p>
          <a:p>
            <a:pPr algn="just" rtl="1"/>
            <a:endParaRPr lang="ar-IQ" sz="1600" dirty="0"/>
          </a:p>
        </p:txBody>
      </p:sp>
    </p:spTree>
    <p:extLst>
      <p:ext uri="{BB962C8B-B14F-4D97-AF65-F5344CB8AC3E}">
        <p14:creationId xmlns:p14="http://schemas.microsoft.com/office/powerpoint/2010/main" val="2221365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52575" y="1"/>
            <a:ext cx="7591425" cy="5153024"/>
          </a:xfrm>
        </p:spPr>
        <p:txBody>
          <a:bodyPr/>
          <a:lstStyle/>
          <a:p>
            <a:pPr algn="just" rtl="1"/>
            <a:r>
              <a:rPr lang="ar-IQ" sz="1800" b="1" dirty="0" smtClean="0"/>
              <a:t>الاستقطاب </a:t>
            </a:r>
            <a:r>
              <a:rPr lang="en-US" sz="1800" b="1" dirty="0" smtClean="0"/>
              <a:t>Recruiters</a:t>
            </a:r>
            <a:r>
              <a:rPr lang="ar-IQ" sz="1800" b="1" dirty="0" smtClean="0"/>
              <a:t>:</a:t>
            </a:r>
          </a:p>
          <a:p>
            <a:pPr algn="just" rtl="1"/>
            <a:r>
              <a:rPr lang="ar-IQ" sz="1600" dirty="0" smtClean="0"/>
              <a:t>سنناقش الجزء الاخير من الشكل (1) في الاستقطاب. العديد من المتقدمين عند الاستقطاب يمرون بحالة من      الشك، ولكن هذه الحالة تنتهي عندما يتم سماع بعض العبارات من قبل مصادر مثل (الاصدقاء، المجلات،       والاساتذة). يبدو ان الخصائص والسلوكيات يكون لها تاثير اقل على المتقدمين للوظيفة.</a:t>
            </a:r>
          </a:p>
          <a:p>
            <a:pPr algn="just" rtl="1"/>
            <a:r>
              <a:rPr lang="ar-IQ" sz="1600" b="1" i="1" dirty="0" smtClean="0"/>
              <a:t>المجال الوظيفي للمتقدم </a:t>
            </a:r>
            <a:r>
              <a:rPr lang="en-US" sz="1600" b="1" i="1" dirty="0" smtClean="0"/>
              <a:t>Recruiter’s Functional Area</a:t>
            </a:r>
            <a:r>
              <a:rPr lang="ar-SA" sz="1600" b="1" i="1" dirty="0" smtClean="0"/>
              <a:t>:</a:t>
            </a:r>
            <a:r>
              <a:rPr lang="ar-SA" sz="1600" dirty="0" smtClean="0"/>
              <a:t> يجب على معظم المنظمات في عملية اختيار   المتقدمين ان يكونو اختصاصيين في مجال الموارد البشرية او خبراء في وظائف خاصة. وتشير بعض           الدراسات الى ان المتقدمين للحصول على الوظيفة يجدونها اقل جاذبية وبإستقطاب اقل مصداقية، بالرغم من انه متخصص وظيفيا. </a:t>
            </a:r>
          </a:p>
          <a:p>
            <a:pPr algn="just" rtl="1"/>
            <a:r>
              <a:rPr lang="ar-SA" sz="1600" b="1" i="1" dirty="0" smtClean="0"/>
              <a:t>صفات المتقدم </a:t>
            </a:r>
            <a:r>
              <a:rPr lang="en-US" sz="1600" b="1" i="1" dirty="0" smtClean="0"/>
              <a:t>Recruiter’s Traits</a:t>
            </a:r>
            <a:r>
              <a:rPr lang="ar-IQ" sz="1600" b="1" i="1" dirty="0" smtClean="0"/>
              <a:t>: </a:t>
            </a:r>
            <a:r>
              <a:rPr lang="ar-IQ" sz="1600" dirty="0" smtClean="0"/>
              <a:t>ص</a:t>
            </a:r>
            <a:r>
              <a:rPr lang="ar-SA" sz="1600" dirty="0" smtClean="0"/>
              <a:t>فتين تبرز عندما يتم فحص ردود افعال المتقدم للوظيفة.</a:t>
            </a:r>
          </a:p>
          <a:p>
            <a:pPr algn="just" rtl="1"/>
            <a:r>
              <a:rPr lang="ar-SA" sz="1600" dirty="0" smtClean="0"/>
              <a:t> </a:t>
            </a:r>
            <a:r>
              <a:rPr lang="ar-SA" sz="1600" b="1" dirty="0" smtClean="0"/>
              <a:t>الاولى:</a:t>
            </a:r>
            <a:r>
              <a:rPr lang="ar-SA" sz="1600" b="1" i="1" dirty="0" smtClean="0"/>
              <a:t> </a:t>
            </a:r>
            <a:r>
              <a:rPr lang="ar-SA" sz="1600" dirty="0" smtClean="0"/>
              <a:t>يمكن ان تسمى الحماس وهي الدرجة التي يبدو المتقدم فيها بأنه مهتم حول شغل الوظيفة ومتحمسا     للمساهمة في اعمال الشركة. ويمكن ان يطلق على السمة </a:t>
            </a:r>
            <a:r>
              <a:rPr lang="ar-SA" sz="1600" b="1" dirty="0" smtClean="0"/>
              <a:t>الثانية </a:t>
            </a:r>
            <a:r>
              <a:rPr lang="ar-SA" sz="1600" dirty="0" smtClean="0"/>
              <a:t>(ثقافي) بشكل عام المتقدمين يستجيبون بشكل   ايجابي للأفراد الذين ينظرون اليهم نظرة متحمسة ويمتلكون معلومات غنية ويبدو ان هذه الخصائص اكثر اهمية  من الخصائص الديموغرافية مثل الجنس او العرق او العمر. بالاضافة الى ذلك يبدو ان الوقت يلعب دورا بمعنى ان المتقدمين للعمل في وقت مبكر يجدون فرصا اوفر للعمل.</a:t>
            </a:r>
          </a:p>
          <a:p>
            <a:pPr algn="just" rtl="1"/>
            <a:r>
              <a:rPr lang="ar-SA" sz="1600" b="1" i="1" dirty="0" smtClean="0"/>
              <a:t>واقعية المتقدم </a:t>
            </a:r>
            <a:r>
              <a:rPr lang="en-US" sz="1600" b="1" i="1" dirty="0" smtClean="0"/>
              <a:t>Recruiter’s Realism</a:t>
            </a:r>
            <a:r>
              <a:rPr lang="ar-IQ" sz="1600" b="1" i="1" dirty="0" smtClean="0"/>
              <a:t>: </a:t>
            </a:r>
            <a:r>
              <a:rPr lang="ar-IQ" sz="1600" dirty="0" smtClean="0"/>
              <a:t>لعل الجانب الاكثر اهمية في صفقات الاستقطاب واقعية المتقدم،  لأن وظيفة الاستقطاب هي لغرض جذب المرشحين، هنالك بعض الضغوط المبالغ فيها من حيث السمات         الايجابية للوظيفة الشاغرة في حين التقليل من السمات السلبية. حساسية المتقدمين للغاية على المعلومات السلبية من ناحية اخرى اذا كان المتقدم يذهب بعيدا بإتجاه ايجابي يمكن تظليل الصورة عليه وجذبه الى الوظيفة بحجج غير منطقية.</a:t>
            </a:r>
            <a:endParaRPr lang="ar-IQ" b="1" i="1" dirty="0"/>
          </a:p>
        </p:txBody>
      </p:sp>
    </p:spTree>
    <p:extLst>
      <p:ext uri="{BB962C8B-B14F-4D97-AF65-F5344CB8AC3E}">
        <p14:creationId xmlns:p14="http://schemas.microsoft.com/office/powerpoint/2010/main" val="20087160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51470"/>
            <a:ext cx="7560840" cy="5040560"/>
          </a:xfrm>
        </p:spPr>
        <p:txBody>
          <a:bodyPr/>
          <a:lstStyle/>
          <a:p>
            <a:pPr algn="just" rtl="1"/>
            <a:r>
              <a:rPr lang="ar-IQ" sz="1600" dirty="0"/>
              <a:t>من التوجهات الحالية في العديد من المنظمات هي استخدام المصدر المنفرد </a:t>
            </a:r>
            <a:r>
              <a:rPr lang="en-US" sz="1600" dirty="0" smtClean="0"/>
              <a:t> sole </a:t>
            </a:r>
            <a:r>
              <a:rPr lang="en-US" sz="1600" dirty="0"/>
              <a:t>sourcing </a:t>
            </a:r>
            <a:r>
              <a:rPr lang="ar-IQ" sz="1600" dirty="0"/>
              <a:t>حيث يتم شراء جميع المنتجات من نوع معين من مجهز واحد. استخدام </a:t>
            </a:r>
            <a:r>
              <a:rPr lang="ar-IQ" sz="1600" dirty="0" smtClean="0"/>
              <a:t>أو </a:t>
            </a:r>
            <a:r>
              <a:rPr lang="ar-IQ" sz="1600" dirty="0"/>
              <a:t>البحث عن المصدر المنفرد أصبح أكثر شيوعا </a:t>
            </a:r>
            <a:r>
              <a:rPr lang="ar-IQ" sz="1600" dirty="0" smtClean="0"/>
              <a:t>لان  </a:t>
            </a:r>
            <a:r>
              <a:rPr lang="ar-IQ" sz="1600" dirty="0"/>
              <a:t>المشتري ألمنظمي يهتم أكثر بالجودة والتسليم في التوقيت المناسب ولا يعتمد الشراء فقط على أساس السعر</a:t>
            </a:r>
            <a:r>
              <a:rPr lang="ar-IQ" sz="1600" dirty="0" smtClean="0"/>
              <a:t>،     </a:t>
            </a:r>
            <a:r>
              <a:rPr lang="ar-IQ" sz="1600" dirty="0"/>
              <a:t>لذا فان اعتماد المصدر المنفرد مفيد للمجهز لأنه يعطيه طلب يمكن التنبؤ به وهو طلب مربح يسمح له ببناء </a:t>
            </a:r>
            <a:r>
              <a:rPr lang="ar-IQ" sz="1600" dirty="0" smtClean="0"/>
              <a:t>     علاقة </a:t>
            </a:r>
            <a:r>
              <a:rPr lang="ar-IQ" sz="1600" dirty="0"/>
              <a:t>طويلة مع المشتري ألمنظمي. هذا الأمر له ميزة للمنظمة نفسها كمشتري منظمي لأنها تزيد توقيت </a:t>
            </a:r>
            <a:r>
              <a:rPr lang="ar-IQ" sz="1600" dirty="0" smtClean="0"/>
              <a:t>تسليم  </a:t>
            </a:r>
            <a:r>
              <a:rPr lang="ar-IQ" sz="1600" dirty="0"/>
              <a:t>المواد المجهزة وجودتها كما تسمح للمشتري ان يعمل عن قرب مع المجهز من اجل تطوير منتجات متفوقة </a:t>
            </a:r>
            <a:r>
              <a:rPr lang="ar-IQ" sz="1600" dirty="0" smtClean="0"/>
              <a:t>تلبي </a:t>
            </a:r>
            <a:r>
              <a:rPr lang="ar-IQ" sz="1600" dirty="0"/>
              <a:t>حاجة المنظمة وحاجة زبائنها. ان استخدام المصدر المنفرد يبسط عملية الشراء ويجعل ما كان سابقا إعادة شراء معدل عملية إعادة شراء مباشر. </a:t>
            </a:r>
          </a:p>
          <a:p>
            <a:pPr algn="just" rtl="1"/>
            <a:r>
              <a:rPr lang="ar-IQ" sz="1600" dirty="0"/>
              <a:t>ان الكثير من المشتريات ألمنظميه أكثر تعقيدا وتتطلب سياسات وإجراءات لتوجيه عملية الشراء. في العديد </a:t>
            </a:r>
            <a:r>
              <a:rPr lang="ar-IQ" sz="1600" dirty="0" smtClean="0"/>
              <a:t>من  </a:t>
            </a:r>
            <a:r>
              <a:rPr lang="ar-IQ" sz="1600" dirty="0"/>
              <a:t>الحالات تطور المنظمات قائمة مجهزين يتم الموافقة عليهم ومنهم مشترين مخولين بشراء منتجات معينة. </a:t>
            </a:r>
            <a:r>
              <a:rPr lang="ar-IQ" sz="1600" dirty="0" smtClean="0"/>
              <a:t>       مسؤولية </a:t>
            </a:r>
            <a:r>
              <a:rPr lang="ar-IQ" sz="1600" dirty="0"/>
              <a:t>المشتري هي اختيار مجهز يوفر المستوى الملائم من الجودة والخدمة وباوطأ كلفة وهذه </a:t>
            </a:r>
            <a:r>
              <a:rPr lang="ar-IQ" sz="1600" dirty="0" smtClean="0"/>
              <a:t>السياسات      </a:t>
            </a:r>
            <a:r>
              <a:rPr lang="ar-IQ" sz="1600" dirty="0"/>
              <a:t>والإجراءات تحدد من هم أصحاب المناصب في أقسام المشتريات أو مراكز الشراء ممن لديهم الصلاحية في صنع المشتريات لأنواع مختلفة من المواد ومبالغ مختلفة. </a:t>
            </a:r>
          </a:p>
          <a:p>
            <a:pPr algn="just" rtl="1"/>
            <a:r>
              <a:rPr lang="ar-IQ" sz="1600" dirty="0"/>
              <a:t>في مشاريع كبيرة مرة واحدة مثل إنشاء الأبنية قد تسعى المنظمات إلى الحصول على عروض تنافسية لجزء من المشاريع أو جميعها. ان تطوير وسياسات وإجراءات التعامل مع هذه المشتريات عادة معقدة وتشمل عدد </a:t>
            </a:r>
            <a:r>
              <a:rPr lang="ar-IQ" sz="1600" dirty="0" smtClean="0"/>
              <a:t>من     </a:t>
            </a:r>
            <a:r>
              <a:rPr lang="ar-IQ" sz="1600" dirty="0"/>
              <a:t>المعايير واللجان. </a:t>
            </a:r>
          </a:p>
        </p:txBody>
      </p:sp>
    </p:spTree>
    <p:extLst>
      <p:ext uri="{BB962C8B-B14F-4D97-AF65-F5344CB8AC3E}">
        <p14:creationId xmlns:p14="http://schemas.microsoft.com/office/powerpoint/2010/main" val="16523095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5" y="123478"/>
            <a:ext cx="7548710" cy="5020021"/>
          </a:xfrm>
        </p:spPr>
        <p:txBody>
          <a:bodyPr/>
          <a:lstStyle/>
          <a:p>
            <a:pPr algn="ctr" rtl="1"/>
            <a:endParaRPr lang="ar-IQ" sz="1800" b="1" dirty="0" smtClean="0"/>
          </a:p>
          <a:p>
            <a:pPr algn="just" rtl="1"/>
            <a:r>
              <a:rPr lang="ar-IQ" sz="1600" b="1" dirty="0"/>
              <a:t>تأثيرات سلوكية على الشراء ألمنظمي </a:t>
            </a:r>
            <a:r>
              <a:rPr lang="en-US" sz="1600" b="1" dirty="0"/>
              <a:t>behavioral influence on organizational buying </a:t>
            </a:r>
          </a:p>
          <a:p>
            <a:pPr algn="just" rtl="1"/>
            <a:r>
              <a:rPr lang="ar-IQ" sz="1600" dirty="0"/>
              <a:t>يتأثر المشتري ألمنظمي بأنواع مختلفة من العوامل النفسية والاجتماعية وسوف نأخذ الدوافع الشخصية وإدراك الدور باعتبارها اثنين من هذه العوامل. </a:t>
            </a:r>
          </a:p>
          <a:p>
            <a:pPr algn="just" rtl="1"/>
            <a:r>
              <a:rPr lang="ar-IQ" sz="1600" b="1" dirty="0"/>
              <a:t>الدوافع الشخصية </a:t>
            </a:r>
            <a:r>
              <a:rPr lang="en-US" sz="1600" b="1" dirty="0"/>
              <a:t>personal motivation </a:t>
            </a:r>
          </a:p>
          <a:p>
            <a:pPr algn="just" rtl="1"/>
            <a:r>
              <a:rPr lang="ar-IQ" sz="1600" dirty="0"/>
              <a:t>ان المشترين كمنظمات معرضين إلى نفس الدوافع الشخصية أو القوى الدافعة حالهم حال الأفراد رغم ان هؤلاء المشترين قد يركزوا على دوافع غير شخصية في نشاطات الشراء ولكن وجد ان المشترين من ألمنظمات </a:t>
            </a:r>
            <a:r>
              <a:rPr lang="ar-IQ" sz="1600" dirty="0" smtClean="0"/>
              <a:t>        يتأثرون </a:t>
            </a:r>
            <a:r>
              <a:rPr lang="ar-IQ" sz="1600" dirty="0"/>
              <a:t>بعوامل شخصية أيضا مثل الصداقة والتفاخر المهني والخشية وعدم التأكد (المخاطر) والثقة والطموح </a:t>
            </a:r>
            <a:r>
              <a:rPr lang="ar-IQ" sz="1600" dirty="0" smtClean="0"/>
              <a:t> الشخصي </a:t>
            </a:r>
            <a:r>
              <a:rPr lang="ar-IQ" sz="1600" dirty="0"/>
              <a:t>في نشاطات الشراء فالفخر المهني يظهر معبرا عن نفسه من خلال جهود تحقيق مكانة في الشركة </a:t>
            </a:r>
            <a:r>
              <a:rPr lang="ar-IQ" sz="1600" dirty="0" smtClean="0"/>
              <a:t>   وإحدى </a:t>
            </a:r>
            <a:r>
              <a:rPr lang="ar-IQ" sz="1600" dirty="0"/>
              <a:t>طرق تحقيق ذلك هو البدء (أو التأثير) في شراء السلع والتي تظهر قيمة المشتري للمنظمة، فإذا كانت </a:t>
            </a:r>
            <a:r>
              <a:rPr lang="ar-IQ" sz="1600" dirty="0" smtClean="0"/>
              <a:t>  المواد </a:t>
            </a:r>
            <a:r>
              <a:rPr lang="ar-IQ" sz="1600" dirty="0"/>
              <a:t>أو المعدات أو الأجزاء الجديدة تنتج في توفير التكاليف أو زيادة الأرباح فان الفرد الذي يبدأ عملية التغيير قد اظهر قيمته في نفس الوقت. </a:t>
            </a:r>
          </a:p>
          <a:p>
            <a:pPr algn="just" rtl="1"/>
            <a:r>
              <a:rPr lang="ar-IQ" sz="1600" dirty="0"/>
              <a:t>ان الخشية (الخوف) وعدم التأكد من القوى الدافعة القوية في المشترين المنظميين وان تقليل المخاطر عادة مهم لهم وهذا له تأثير كبير على سلوك الشراء وعلى المسوق ان يفهم القوة النسبية لدوافع المكاسب الشخصية مقابل دوافع تقليل المخاطر وان يركز على الدوافع المهمة عند التعامل مع المشتري، لذا وفي دراسة دوافع الشراء من الضروري الأخذ في الحسبان قوى دوافع شخصية وغير شخصية ولكن الأهمية النسبية لكل منها ليست </a:t>
            </a:r>
            <a:r>
              <a:rPr lang="ar-IQ" sz="1600" dirty="0" smtClean="0"/>
              <a:t>كمية     </a:t>
            </a:r>
            <a:r>
              <a:rPr lang="ar-IQ" sz="1600" dirty="0"/>
              <a:t>ثابتة بل تختلف مع طبيعة المنتج والمناخ في المنظمة والقوة النسبية لأي من هذه القوتين في شراء معين. </a:t>
            </a:r>
          </a:p>
        </p:txBody>
      </p:sp>
    </p:spTree>
    <p:extLst>
      <p:ext uri="{BB962C8B-B14F-4D97-AF65-F5344CB8AC3E}">
        <p14:creationId xmlns:p14="http://schemas.microsoft.com/office/powerpoint/2010/main" val="27072833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0"/>
            <a:ext cx="7596336" cy="5143499"/>
          </a:xfrm>
        </p:spPr>
        <p:txBody>
          <a:bodyPr/>
          <a:lstStyle/>
          <a:p>
            <a:pPr algn="just" rtl="1"/>
            <a:r>
              <a:rPr lang="ar-IQ" sz="1600" b="1" dirty="0"/>
              <a:t>إدراك الدور </a:t>
            </a:r>
            <a:r>
              <a:rPr lang="en-US" sz="1600" b="1" dirty="0"/>
              <a:t>role perceptions </a:t>
            </a:r>
          </a:p>
          <a:p>
            <a:pPr algn="just" rtl="1"/>
            <a:r>
              <a:rPr lang="ar-IQ" sz="1600" dirty="0"/>
              <a:t>ان العامل الأخير التي تؤثر في المشتري ألمنظمي هو إدراكه لدوره والتزامه بما يرى انه متوقع من دوره ونضج نوع الدور ومدى التزام المؤسسة إلى نوع الدور. يظهر للمشترين المختلفين درجات مختلفة من الالتزام </a:t>
            </a:r>
            <a:r>
              <a:rPr lang="ar-IQ" sz="1600" dirty="0" smtClean="0"/>
              <a:t>إلى  </a:t>
            </a:r>
            <a:r>
              <a:rPr lang="ar-IQ" sz="1600" dirty="0"/>
              <a:t>دور الشراء وهذا يسبب تغير في سلوك الدور من مشتري إلى آخر. نحن نقصد بالالتزام الرغبة في أداء </a:t>
            </a:r>
            <a:r>
              <a:rPr lang="ar-IQ" sz="1600" dirty="0" smtClean="0"/>
              <a:t>العمل  </a:t>
            </a:r>
            <a:r>
              <a:rPr lang="ar-IQ" sz="1600" dirty="0"/>
              <a:t>بالأسلوب المتوقع الذي تتوقعه المنظمة فبعض المشترين مثلا يسعون إلى تولي زمام المسؤولية في </a:t>
            </a:r>
            <a:r>
              <a:rPr lang="ar-IQ" sz="1600" dirty="0" smtClean="0"/>
              <a:t>أدوارهم     </a:t>
            </a:r>
            <a:r>
              <a:rPr lang="ar-IQ" sz="1600" dirty="0"/>
              <a:t>كمشترين ولا يلتزمون كثيرا بتوقعات الشركة وأهمية ذلك للمسوق هو ان هذا المشتري يتوقع بل يطالب </a:t>
            </a:r>
            <a:r>
              <a:rPr lang="ar-IQ" sz="1600" dirty="0" smtClean="0"/>
              <a:t>بان      </a:t>
            </a:r>
            <a:r>
              <a:rPr lang="ar-IQ" sz="1600" dirty="0"/>
              <a:t>يكون مطلع باستمرار على جميع التطورات التي تساعده على ان يكون قادر على ان يشكل بفاعلية دوره هذا، </a:t>
            </a:r>
            <a:r>
              <a:rPr lang="ar-IQ" sz="1600" dirty="0" smtClean="0"/>
              <a:t>    ومن </a:t>
            </a:r>
            <a:r>
              <a:rPr lang="ar-IQ" sz="1600" dirty="0"/>
              <a:t>جانب آخر قد لا يهتم مشترين آخرين بوصف نشاطات أدوارهم ويقبلون دورهم كما هو. هكذا مشتري يتهم فقط بتطبيق النشاطات الموصوفة من قبل الشركة وسياسات شرائها تجاه المنتجات  وتلك التي تحظر </a:t>
            </a:r>
            <a:r>
              <a:rPr lang="ar-IQ" sz="1600" dirty="0" smtClean="0"/>
              <a:t>شرائها،   </a:t>
            </a:r>
            <a:r>
              <a:rPr lang="ar-IQ" sz="1600" dirty="0"/>
              <a:t>وعليه يلتزم بعض المشترين بلعب دور تمليه الشركة (الإدراك الرسمي لدورهم في المنظمة) وآخرين قد </a:t>
            </a:r>
            <a:r>
              <a:rPr lang="ar-IQ" sz="1600" dirty="0" smtClean="0"/>
              <a:t>          يصبحون </a:t>
            </a:r>
            <a:r>
              <a:rPr lang="ar-IQ" sz="1600" dirty="0"/>
              <a:t>مبدعين جدا وغير ملتزمين في أداء الدور المتوقع. من الواضح بان الأدوار قد تتأثر كثيرا بالمناخ </a:t>
            </a:r>
            <a:r>
              <a:rPr lang="ar-IQ" sz="1600" dirty="0" smtClean="0"/>
              <a:t>     ألمنظمي </a:t>
            </a:r>
            <a:r>
              <a:rPr lang="ar-IQ" sz="1600" dirty="0"/>
              <a:t>الموجود في منظمة معينة. </a:t>
            </a:r>
            <a:endParaRPr lang="ar-IQ" sz="1600" dirty="0" smtClean="0"/>
          </a:p>
          <a:p>
            <a:pPr algn="just" rtl="1"/>
            <a:r>
              <a:rPr lang="ar-IQ" sz="1600" dirty="0"/>
              <a:t>يمكن ان نقسم المنظمات إلى ثلاثة مجموعات بالاعتماد على درجات مختلفة من التزامات الموظفين وهذه المجموعات تشمل المنظمات الإبداعية والمتكيفة والمتكاسلة ففي الشركات الإبداعية يتعامل الأفراد في أدوارهم </a:t>
            </a:r>
            <a:r>
              <a:rPr lang="ar-IQ" sz="1600" dirty="0" smtClean="0"/>
              <a:t>        الوظيفية </a:t>
            </a:r>
            <a:r>
              <a:rPr lang="ar-IQ" sz="1600" dirty="0"/>
              <a:t>بالتزام ضعيف إلى المعايير المتوقعة من السلوك. في المنظمات المتكيفة هناك التزام معتدل أما </a:t>
            </a:r>
            <a:r>
              <a:rPr lang="ar-IQ" sz="1600" dirty="0" smtClean="0"/>
              <a:t>في       </a:t>
            </a:r>
            <a:r>
              <a:rPr lang="ar-IQ" sz="1600" dirty="0"/>
              <a:t>المنظمات المتكاسلة فيعبر الأفراد عن التزام قوي للسلوك التقليدي ويتصرفون على ضوئه، لذا فان المشتري في شركة متكاسلة ربما يكون اقل إبداعا لغرض استدامة القبول والمكانة في المنظمة ويقلل الصراع داخل </a:t>
            </a:r>
            <a:r>
              <a:rPr lang="ar-IQ" sz="1600" dirty="0" smtClean="0"/>
              <a:t>الشركة     </a:t>
            </a:r>
            <a:r>
              <a:rPr lang="ar-IQ" sz="1600" dirty="0"/>
              <a:t>إلى حده الأدنى. </a:t>
            </a:r>
          </a:p>
          <a:p>
            <a:pPr algn="just" rtl="1"/>
            <a:endParaRPr lang="ar-IQ" sz="1600" dirty="0"/>
          </a:p>
        </p:txBody>
      </p:sp>
    </p:spTree>
    <p:extLst>
      <p:ext uri="{BB962C8B-B14F-4D97-AF65-F5344CB8AC3E}">
        <p14:creationId xmlns:p14="http://schemas.microsoft.com/office/powerpoint/2010/main" val="15993832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907704" y="195486"/>
            <a:ext cx="6948264" cy="4832092"/>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Low" rtl="1">
              <a:spcAft>
                <a:spcPts val="0"/>
              </a:spcAft>
            </a:pPr>
            <a:r>
              <a:rPr lang="ar-IQ" sz="1400" b="1" dirty="0">
                <a:latin typeface="Times New Roman" panose="02020603050405020304" pitchFamily="18" charset="0"/>
                <a:ea typeface="Times New Roman" panose="02020603050405020304" pitchFamily="18" charset="0"/>
                <a:cs typeface="Simplified Arabic" panose="02020603050405020304" pitchFamily="18" charset="-78"/>
              </a:rPr>
              <a:t>جدول 4-2: القرارات المحتملة العشرين التي تواجه المشتري </a:t>
            </a:r>
            <a:r>
              <a:rPr lang="ar-IQ" sz="1400" b="1" dirty="0" smtClean="0">
                <a:latin typeface="Times New Roman" panose="02020603050405020304" pitchFamily="18" charset="0"/>
                <a:ea typeface="Times New Roman" panose="02020603050405020304" pitchFamily="18" charset="0"/>
                <a:cs typeface="Simplified Arabic" panose="02020603050405020304" pitchFamily="18" charset="-78"/>
              </a:rPr>
              <a:t>ألمنظمي</a:t>
            </a:r>
          </a:p>
          <a:p>
            <a:pPr algn="justLow" rtl="1">
              <a:spcAft>
                <a:spcPts val="0"/>
              </a:spcAft>
            </a:pPr>
            <a:r>
              <a:rPr lang="ar-IQ" sz="1400" b="1" dirty="0" smtClean="0">
                <a:latin typeface="Times New Roman" panose="02020603050405020304" pitchFamily="18" charset="0"/>
                <a:ea typeface="Times New Roman" panose="02020603050405020304" pitchFamily="18" charset="0"/>
                <a:cs typeface="Simplified Arabic" panose="02020603050405020304" pitchFamily="18" charset="-78"/>
              </a:rPr>
              <a:t>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هل الحاجة أو المشكلة ملحة بحيث يجب العمل على ضوئها الآن؟ وإذا لم يكن ذلك فإلى متى يمكن تأجيلها؟</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ما هي أنواع المنتجات أو الخدمات التي يمكن استخدامها لحل حاجة أو مشكلة؟</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هل نصنع المنتجات بنفسها؟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هل يجب تصميم المنتج الجديد أم ان البائع قد طور منتج مقبول؟</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هل يجب القيام بتحليل القيمة؟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ما هو أعلى سعر يمكن ان ندفعه؟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ما هي المبادلات التي نستعد لصنعها بين الأسعار والمنتجات أو خصائص البائع الأخرى؟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أي مصادر معلومات نعتمد عليها؟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كم عدد البائعين الذين يجب ان نأخذهم في الحسبان؟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أي الخصائص نشدد عليها في تقييم البائع؟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هل يجب التماس العروض؟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هل يجب تأجير الفقرات أو شراؤها مباشرة؟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إلى أي حد يمكن ان نضغط على البائع في المفاوضات؟ ما هي المسائل التي سوف يتنازل فيها البائع أكثر؟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ما مقدار المخزون الذي يرغب البائع في المحافظة عليه تحت اليد؟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هل يمكن ان نقسم طلبنا بين عدة بائعين؟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هل العقود طويلة الأجل من مصلحتنا؟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ما هي الضمانات التعاقدية التي نحتاجها؟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كيف نضع روتين طلبنا؟</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بعد الشراء كيف نقيم أداء المجهز؟ </a:t>
            </a:r>
            <a:endParaRPr lang="en-US" sz="12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47650" algn="l"/>
              </a:tabLst>
            </a:pPr>
            <a:r>
              <a:rPr lang="ar-IQ" sz="1400" dirty="0">
                <a:latin typeface="Times New Roman" panose="02020603050405020304" pitchFamily="18" charset="0"/>
                <a:ea typeface="Times New Roman" panose="02020603050405020304" pitchFamily="18" charset="0"/>
                <a:cs typeface="Simplified Arabic" panose="02020603050405020304" pitchFamily="18" charset="-78"/>
              </a:rPr>
              <a:t>كيف نتعامل مع أداء منتج أو بائع غير مناسب؟ </a:t>
            </a:r>
            <a:endParaRPr lang="en-US" sz="1200" dirty="0">
              <a:effectLst/>
              <a:latin typeface="Times New Roman" panose="02020603050405020304" pitchFamily="18" charset="0"/>
              <a:ea typeface="Times New Roman" panose="02020603050405020304" pitchFamily="18" charset="0"/>
            </a:endParaRPr>
          </a:p>
        </p:txBody>
      </p:sp>
      <p:cxnSp>
        <p:nvCxnSpPr>
          <p:cNvPr id="6" name="Straight Connector 5"/>
          <p:cNvCxnSpPr/>
          <p:nvPr/>
        </p:nvCxnSpPr>
        <p:spPr>
          <a:xfrm flipH="1">
            <a:off x="1907704" y="483518"/>
            <a:ext cx="6948264" cy="0"/>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22930272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0"/>
            <a:ext cx="7596336" cy="5143499"/>
          </a:xfrm>
        </p:spPr>
        <p:txBody>
          <a:bodyPr/>
          <a:lstStyle/>
          <a:p>
            <a:pPr algn="just" rtl="1"/>
            <a:r>
              <a:rPr lang="ar-IQ" sz="1600" dirty="0"/>
              <a:t>في المنظمات المتكيفة هناك التزام معتدل أما في المنظمات المتكاسلة فيعبر الأفراد عن التزام قوي للسلوك التقليدي ويتصرفون على ضوئه، لذا فان المشتري في شركة متكاسلة ربما يكون اقل إبداعا لغرض استدامة </a:t>
            </a:r>
            <a:r>
              <a:rPr lang="ar-IQ" sz="1600" dirty="0" smtClean="0"/>
              <a:t>القبول     </a:t>
            </a:r>
            <a:r>
              <a:rPr lang="ar-IQ" sz="1600" dirty="0"/>
              <a:t>والمكانة في المنظمة ويقلل الصراع داخل الشركة إلى حده الأدنى. ان إدراك المشترين لأدوارهم قد يختلف </a:t>
            </a:r>
            <a:r>
              <a:rPr lang="ar-IQ" sz="1600" dirty="0" smtClean="0"/>
              <a:t>عن    </a:t>
            </a:r>
            <a:r>
              <a:rPr lang="ar-IQ" sz="1600" dirty="0"/>
              <a:t>إدراك أدوارهم من قبل الآخرين في المنظمة، هذا الاختلاف قد ينتج في اختلاف في إدراك مسؤولية الشراء </a:t>
            </a:r>
            <a:r>
              <a:rPr lang="ar-IQ" sz="1600" dirty="0" smtClean="0"/>
              <a:t>        الفعلي </a:t>
            </a:r>
            <a:r>
              <a:rPr lang="ar-IQ" sz="1600" dirty="0"/>
              <a:t>لدى المشتري. إحدى الدراسات التي شملت وكلاء شراء كشفت بأنه في كل شركة في الدراسة يعتقد وكيل المشتريات بان لديه مسؤولية وسيطرة اكبر على قرارات معينة بالمقارنة مع صناع القرار الأكثر تأثيرا </a:t>
            </a:r>
            <a:r>
              <a:rPr lang="ar-IQ" sz="1600" dirty="0" smtClean="0"/>
              <a:t>في        </a:t>
            </a:r>
            <a:r>
              <a:rPr lang="ar-IQ" sz="1600" dirty="0"/>
              <a:t>الشراء من وجهة نظر الشركة وكانت القرارات هي: </a:t>
            </a:r>
          </a:p>
          <a:p>
            <a:pPr algn="just" rtl="1"/>
            <a:r>
              <a:rPr lang="ar-IQ" sz="1600" dirty="0" smtClean="0"/>
              <a:t>1- تصميم </a:t>
            </a:r>
            <a:r>
              <a:rPr lang="ar-IQ" sz="1600" dirty="0"/>
              <a:t>المنتج. </a:t>
            </a:r>
          </a:p>
          <a:p>
            <a:pPr algn="just" rtl="1"/>
            <a:r>
              <a:rPr lang="ar-IQ" sz="1600" dirty="0" smtClean="0"/>
              <a:t>2- كلفة </a:t>
            </a:r>
            <a:r>
              <a:rPr lang="ar-IQ" sz="1600" dirty="0"/>
              <a:t>المنتج. </a:t>
            </a:r>
          </a:p>
          <a:p>
            <a:pPr algn="just" rtl="1"/>
            <a:r>
              <a:rPr lang="ar-IQ" sz="1600" dirty="0" smtClean="0"/>
              <a:t>3- الأداء </a:t>
            </a:r>
            <a:r>
              <a:rPr lang="ar-IQ" sz="1600" dirty="0"/>
              <a:t>ألعمري.</a:t>
            </a:r>
          </a:p>
          <a:p>
            <a:pPr algn="just" rtl="1"/>
            <a:r>
              <a:rPr lang="ar-IQ" sz="1600" dirty="0" smtClean="0"/>
              <a:t>4- تسمية </a:t>
            </a:r>
            <a:r>
              <a:rPr lang="ar-IQ" sz="1600" dirty="0"/>
              <a:t>المجهز.</a:t>
            </a:r>
          </a:p>
          <a:p>
            <a:pPr algn="just" rtl="1"/>
            <a:r>
              <a:rPr lang="ar-IQ" sz="1600" dirty="0" smtClean="0"/>
              <a:t>5- تقييم </a:t>
            </a:r>
            <a:r>
              <a:rPr lang="ar-IQ" sz="1600" dirty="0"/>
              <a:t>مقدار المساعدة الهندسية المتوفرة من المجهز. </a:t>
            </a:r>
          </a:p>
          <a:p>
            <a:pPr algn="just" rtl="1"/>
            <a:r>
              <a:rPr lang="ar-IQ" sz="1600" dirty="0" smtClean="0"/>
              <a:t>6- تقليل </a:t>
            </a:r>
            <a:r>
              <a:rPr lang="ar-IQ" sz="1600" dirty="0"/>
              <a:t>المرفوضات. </a:t>
            </a:r>
          </a:p>
          <a:p>
            <a:pPr algn="just" rtl="1"/>
            <a:r>
              <a:rPr lang="ar-IQ" sz="1600" dirty="0"/>
              <a:t>هذا التباين في إدراك الدور انطبق بغض النظر عن حجم الشركة أو أهمية فقرات الشراء والنجاح الكلي للشركة، لذا من المهم ان يعي المسوق بان هذه الاختلافات الادراكية قد تكون موجودة وتحدد بشكل دقيق قدر </a:t>
            </a:r>
            <a:r>
              <a:rPr lang="ar-IQ" sz="1600" dirty="0" smtClean="0"/>
              <a:t>الامكان       </a:t>
            </a:r>
            <a:r>
              <a:rPr lang="ar-IQ" sz="1600" dirty="0"/>
              <a:t>مقدار السيطرة والمسؤولية على قرارات الشراء لكي مؤثر في قرار شراء في الشركة. </a:t>
            </a:r>
          </a:p>
          <a:p>
            <a:pPr algn="just" rtl="1"/>
            <a:endParaRPr lang="ar-IQ" sz="1600" dirty="0" smtClean="0"/>
          </a:p>
        </p:txBody>
      </p:sp>
    </p:spTree>
    <p:extLst>
      <p:ext uri="{BB962C8B-B14F-4D97-AF65-F5344CB8AC3E}">
        <p14:creationId xmlns:p14="http://schemas.microsoft.com/office/powerpoint/2010/main" val="4042124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91680" y="411510"/>
            <a:ext cx="7308304" cy="3893374"/>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gn="justLow" rtl="1">
              <a:spcAft>
                <a:spcPts val="0"/>
              </a:spcAft>
            </a:pPr>
            <a:r>
              <a:rPr lang="ar-IQ" sz="1300" b="1" dirty="0">
                <a:latin typeface="Times New Roman" panose="02020603050405020304" pitchFamily="18" charset="0"/>
                <a:ea typeface="Times New Roman" panose="02020603050405020304" pitchFamily="18" charset="0"/>
                <a:cs typeface="Simplified Arabic" panose="02020603050405020304" pitchFamily="18" charset="-78"/>
              </a:rPr>
              <a:t>جدول 4-3: القوانين الأخلاقية للمشتري ألمنظمي </a:t>
            </a:r>
            <a:endParaRPr lang="ar-IQ" sz="1300" b="1" dirty="0" smtClean="0">
              <a:latin typeface="Times New Roman" panose="02020603050405020304" pitchFamily="18" charset="0"/>
              <a:ea typeface="Times New Roman" panose="02020603050405020304" pitchFamily="18" charset="0"/>
              <a:cs typeface="Simplified Arabic" panose="02020603050405020304" pitchFamily="18" charset="-78"/>
            </a:endParaRPr>
          </a:p>
          <a:p>
            <a:pPr algn="justLow" rtl="1">
              <a:spcAft>
                <a:spcPts val="0"/>
              </a:spcAft>
            </a:pP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تجنب النية والمظهر غير الأخلاقي أو ممارسات فيها مخاطر في العلاقات والأفعال والاتصالات.</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إظهار الولاء إلى صاحب العمل من خلال الاجتهاد في إتباع الإرشادات القانونية لصاحب العمل واستخدام الحذر وعدم تجاوز </a:t>
            </a:r>
            <a:r>
              <a:rPr lang="ar-IQ" sz="1300" dirty="0" smtClean="0">
                <a:latin typeface="Times New Roman" panose="02020603050405020304" pitchFamily="18" charset="0"/>
                <a:ea typeface="Times New Roman" panose="02020603050405020304" pitchFamily="18" charset="0"/>
                <a:cs typeface="Simplified Arabic" panose="02020603050405020304" pitchFamily="18" charset="-78"/>
              </a:rPr>
              <a:t>      المسؤولية </a:t>
            </a: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الممنوحة.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الابتعاد عن أي نشاطات أعمال خاصة أو مهنية تصنع صراع ما بين المصلحة الشخصية ومصلحة صاحب العمل.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الابتعاد عن التماس الأموال أو القروض أو الائتمان أو الخصومات المنحازة أو قبول الهدايا والترفيه والمحسوبيات والخدمات من </a:t>
            </a:r>
            <a:r>
              <a:rPr lang="ar-IQ" sz="1300" dirty="0" smtClean="0">
                <a:latin typeface="Times New Roman" panose="02020603050405020304" pitchFamily="18" charset="0"/>
                <a:ea typeface="Times New Roman" panose="02020603050405020304" pitchFamily="18" charset="0"/>
                <a:cs typeface="Simplified Arabic" panose="02020603050405020304" pitchFamily="18" charset="-78"/>
              </a:rPr>
              <a:t>     مجهز </a:t>
            </a: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سابق أو حالي قد يؤثر أو يبدو انه يؤثر في قرار الشراء.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التعامل بسرية مع المعلومات التي تخضع إلى حقوق ملكية لصاحب العمل أو المجهز بعناية واعتبارات مناسبة للتداعيات </a:t>
            </a:r>
            <a:r>
              <a:rPr lang="ar-IQ" sz="1300" dirty="0" smtClean="0">
                <a:latin typeface="Times New Roman" panose="02020603050405020304" pitchFamily="18" charset="0"/>
                <a:ea typeface="Times New Roman" panose="02020603050405020304" pitchFamily="18" charset="0"/>
                <a:cs typeface="Simplified Arabic" panose="02020603050405020304" pitchFamily="18" charset="-78"/>
              </a:rPr>
              <a:t>الأخلاقية    </a:t>
            </a: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والقانونية والتنظيمات الحكومية.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تروي علاقة مجهز ايجابية من خلال التعامل بكياسة وبلا انحيازية في جميع مراحل دورة الشراء.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الابتعاد عن اتفاقيات متبادلة تقيد التنافس.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معرفة والانصياع بنص وروح القانون الذي يحكم وظائف الشراء والبقاء منتبها إلى التداعيات القانونية في قرارات الشراء.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تشجيع جميع شرائح المجتمع على المشاركة في إظهار دعمهم للأعمال الصغيرة والغير حاصلة على فرصة والأعمال التي تعود إلى أقليات.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عدم تشجيع مشاركة أقسام المشتريات في برامج مدعومة من صاحب العمل لمشتريات شخصية غير مرتبطة بالعمل. </a:t>
            </a:r>
            <a:endParaRPr lang="en-US" sz="1300" dirty="0">
              <a:latin typeface="Times New Roman" panose="02020603050405020304" pitchFamily="18" charset="0"/>
              <a:ea typeface="Times New Roman" panose="02020603050405020304" pitchFamily="18" charset="0"/>
            </a:endParaRPr>
          </a:p>
          <a:p>
            <a:pPr marL="342900" lvl="0" indent="-342900" algn="justLow" rtl="1">
              <a:spcAft>
                <a:spcPts val="0"/>
              </a:spcAft>
              <a:buFont typeface="+mj-lt"/>
              <a:buAutoNum type="arabicPeriod"/>
              <a:tabLst>
                <a:tab pos="266700" algn="l"/>
              </a:tabLst>
            </a:pP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تعزيز مهنية ومكانة مهنة المشتريات بالحصول على المعرفة التقنية الحالية واستدامتها فضلا عن أعلى معايير السلوك الأخلاقي. </a:t>
            </a:r>
            <a:endParaRPr lang="en-US" sz="1300" dirty="0">
              <a:latin typeface="Times New Roman" panose="02020603050405020304" pitchFamily="18" charset="0"/>
              <a:ea typeface="Times New Roman" panose="02020603050405020304" pitchFamily="18" charset="0"/>
            </a:endParaRPr>
          </a:p>
          <a:p>
            <a:pPr algn="r" rtl="1"/>
            <a:r>
              <a:rPr lang="ar-IQ" sz="1300" dirty="0" smtClean="0">
                <a:latin typeface="Times New Roman" panose="02020603050405020304" pitchFamily="18" charset="0"/>
                <a:ea typeface="Times New Roman" panose="02020603050405020304" pitchFamily="18" charset="0"/>
                <a:cs typeface="Simplified Arabic" panose="02020603050405020304" pitchFamily="18" charset="-78"/>
              </a:rPr>
              <a:t>12.   القيام </a:t>
            </a:r>
            <a:r>
              <a:rPr lang="ar-IQ" sz="1300" dirty="0">
                <a:latin typeface="Times New Roman" panose="02020603050405020304" pitchFamily="18" charset="0"/>
                <a:ea typeface="Times New Roman" panose="02020603050405020304" pitchFamily="18" charset="0"/>
                <a:cs typeface="Simplified Arabic" panose="02020603050405020304" pitchFamily="18" charset="-78"/>
              </a:rPr>
              <a:t>بالشراء الدولي وفق القوانين والتقاليد والممارسات في البلدان الأجنبية التي تتفق مع قوانين الولايات المتحدة وسياسات المنظمة والمعايير الأخلاقية وتعليماتها. </a:t>
            </a:r>
            <a:endParaRPr lang="ar-IQ" sz="1300" dirty="0"/>
          </a:p>
        </p:txBody>
      </p:sp>
      <p:cxnSp>
        <p:nvCxnSpPr>
          <p:cNvPr id="6" name="Straight Connector 5"/>
          <p:cNvCxnSpPr/>
          <p:nvPr/>
        </p:nvCxnSpPr>
        <p:spPr>
          <a:xfrm flipH="1">
            <a:off x="1691680" y="699542"/>
            <a:ext cx="7308304" cy="0"/>
          </a:xfrm>
          <a:prstGeom prst="line">
            <a:avLst/>
          </a:prstGeom>
        </p:spPr>
        <p:style>
          <a:lnRef idx="2">
            <a:schemeClr val="accent3"/>
          </a:lnRef>
          <a:fillRef idx="0">
            <a:schemeClr val="accent3"/>
          </a:fillRef>
          <a:effectRef idx="1">
            <a:schemeClr val="accent3"/>
          </a:effectRef>
          <a:fontRef idx="minor">
            <a:schemeClr val="tx1"/>
          </a:fontRef>
        </p:style>
      </p:cxnSp>
    </p:spTree>
    <p:extLst>
      <p:ext uri="{BB962C8B-B14F-4D97-AF65-F5344CB8AC3E}">
        <p14:creationId xmlns:p14="http://schemas.microsoft.com/office/powerpoint/2010/main" val="9628983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475656" y="0"/>
            <a:ext cx="7668344" cy="5143499"/>
          </a:xfrm>
        </p:spPr>
        <p:txBody>
          <a:bodyPr/>
          <a:lstStyle/>
          <a:p>
            <a:pPr algn="just" rtl="1"/>
            <a:r>
              <a:rPr lang="ar-IQ" sz="1550" b="1" dirty="0"/>
              <a:t>مراحل عملية الشراء ألمنظمي. ص </a:t>
            </a:r>
            <a:r>
              <a:rPr lang="ar-IQ" sz="1550" b="1" dirty="0" smtClean="0"/>
              <a:t>رقم62</a:t>
            </a:r>
            <a:endParaRPr lang="ar-IQ" sz="1550" b="1" dirty="0"/>
          </a:p>
          <a:p>
            <a:pPr algn="just" rtl="1"/>
            <a:r>
              <a:rPr lang="en-US" sz="1550" b="1" dirty="0"/>
              <a:t>Stages in the organizational buying </a:t>
            </a:r>
            <a:r>
              <a:rPr lang="en-US" sz="1550" b="1" dirty="0" smtClean="0"/>
              <a:t>process </a:t>
            </a:r>
            <a:endParaRPr lang="en-US" sz="1550" b="1" dirty="0"/>
          </a:p>
          <a:p>
            <a:pPr algn="just" rtl="1"/>
            <a:r>
              <a:rPr lang="ar-IQ" sz="1550" dirty="0"/>
              <a:t>كما هو الحال مع شراء المستهلك اغلب المشتريات ألمنظميه تتم استجابة إلى حاجة أو مسألة معينة والمنتجات </a:t>
            </a:r>
            <a:r>
              <a:rPr lang="ar-IQ" sz="1550" dirty="0" smtClean="0"/>
              <a:t>أو       </a:t>
            </a:r>
            <a:r>
              <a:rPr lang="ar-IQ" sz="1550" dirty="0"/>
              <a:t>الخدمات عند شرائها يجب ان تلبي حاجة المنظمة وتحسن من كفاءتها وفاعليتها وأرباحها. يمكن ان نحلل </a:t>
            </a:r>
            <a:r>
              <a:rPr lang="ar-IQ" sz="1550" dirty="0" smtClean="0"/>
              <a:t>عملية        </a:t>
            </a:r>
            <a:r>
              <a:rPr lang="ar-IQ" sz="1550" dirty="0"/>
              <a:t>الشراء ألمنظمي في سلسلة من أربعة مراح وهي الحاجة ألمنظميه وتحليل البائع ونشاطات الشراء والتقييم ما </a:t>
            </a:r>
            <a:r>
              <a:rPr lang="ar-IQ" sz="1550" dirty="0" smtClean="0"/>
              <a:t>بعد        </a:t>
            </a:r>
            <a:r>
              <a:rPr lang="ar-IQ" sz="1550" dirty="0"/>
              <a:t>الشراء. </a:t>
            </a:r>
          </a:p>
          <a:p>
            <a:pPr algn="just" rtl="1"/>
            <a:r>
              <a:rPr lang="ar-IQ" sz="1550" b="1" dirty="0"/>
              <a:t>الحاجة ألمنظميه </a:t>
            </a:r>
            <a:r>
              <a:rPr lang="en-US" sz="1550" b="1" dirty="0"/>
              <a:t>organizational need </a:t>
            </a:r>
          </a:p>
          <a:p>
            <a:pPr algn="just" rtl="1"/>
            <a:r>
              <a:rPr lang="ar-IQ" sz="1550" dirty="0"/>
              <a:t>للمنظمات حاجات عديدة لمنتجات وخدمات تساعدها على البقاء وتلبية أهدافها فشركة التصنيع قد تحتاج إلى </a:t>
            </a:r>
            <a:r>
              <a:rPr lang="ar-IQ" sz="1550" dirty="0" smtClean="0"/>
              <a:t>شراء       </a:t>
            </a:r>
            <a:r>
              <a:rPr lang="ar-IQ" sz="1550" dirty="0"/>
              <a:t>مكائن جديدة وزيادة طاقتها الإنتاجية وتلبية الطلب، أما بائع التجزئة فقد يحتاج إلى ان يشتري الخدمات من </a:t>
            </a:r>
            <a:r>
              <a:rPr lang="ar-IQ" sz="1550" dirty="0" smtClean="0"/>
              <a:t>شركة       </a:t>
            </a:r>
            <a:r>
              <a:rPr lang="ar-IQ" sz="1550" dirty="0"/>
              <a:t>بحوث تسويق ليفهم السوق، أما الوكالة الحكومية فقد تحتاج ان تشتري حواسيب سريعة تجاري فيها </a:t>
            </a:r>
            <a:r>
              <a:rPr lang="ar-IQ" sz="1550" dirty="0" smtClean="0"/>
              <a:t>الطلب المتنامي </a:t>
            </a:r>
            <a:r>
              <a:rPr lang="ar-IQ" sz="1550" dirty="0"/>
              <a:t>على خدماتها وتحتاج المستشفيات إلى شراء أسرة أكثر راحة لمرضاها. ان التعرف على هذه الحاجات </a:t>
            </a:r>
            <a:r>
              <a:rPr lang="ar-IQ" sz="1550" dirty="0" smtClean="0"/>
              <a:t> والرغبة       والقدرة </a:t>
            </a:r>
            <a:r>
              <a:rPr lang="ar-IQ" sz="1550" dirty="0"/>
              <a:t>على تلبيتها ينتج عادة في المشتريات ألمنظميه. في إعادة الشراء المباشر قد تشمل عملية الشراء ما لا يزيد </a:t>
            </a:r>
            <a:r>
              <a:rPr lang="ar-IQ" sz="1550" dirty="0" smtClean="0"/>
              <a:t>  عن </a:t>
            </a:r>
            <a:r>
              <a:rPr lang="ar-IQ" sz="1550" dirty="0"/>
              <a:t>مكالمة هاتفية أو لحظات من نقر المشيرة في الحاسوب لطلب المنتجات وترتيب المدفوعات وتسليمها أما لإعادة </a:t>
            </a:r>
            <a:r>
              <a:rPr lang="ar-IQ" sz="1550" dirty="0" smtClean="0"/>
              <a:t>   الشراء </a:t>
            </a:r>
            <a:r>
              <a:rPr lang="ar-IQ" sz="1550" dirty="0"/>
              <a:t>المعدل أو مهام شراء جديدة فالعملية قد تكون أكثر تعقيدا. </a:t>
            </a:r>
          </a:p>
          <a:p>
            <a:pPr algn="just" rtl="1"/>
            <a:r>
              <a:rPr lang="ar-IQ" sz="1550" b="1" dirty="0"/>
              <a:t>تحليل البائع </a:t>
            </a:r>
            <a:r>
              <a:rPr lang="en-US" sz="1550" b="1" dirty="0"/>
              <a:t>vendor analysis </a:t>
            </a:r>
          </a:p>
          <a:p>
            <a:pPr algn="just" rtl="1"/>
            <a:r>
              <a:rPr lang="ar-IQ" sz="1550" dirty="0"/>
              <a:t>على المشتري ألمنظمي ان يبحث ويجد ويقيم بائع المنتجات والخدمات التي تلبي حاجته. البحث عن البائع وإيجاد موقعه سهل عادة لان البائع كثيرا ما يمر على المنظمات أو يتصل بها على اعتبار أنها تحتاج منتجاته. بقوم البائعون </a:t>
            </a:r>
            <a:r>
              <a:rPr lang="ar-IQ" sz="1550" dirty="0" smtClean="0"/>
              <a:t>       بالإعلان </a:t>
            </a:r>
            <a:r>
              <a:rPr lang="ar-IQ" sz="1550" dirty="0"/>
              <a:t>في مجلات التجارة وعبر الانترنت ويشاركون في المعارض التجارية ليزداد ظهورهم أمام المشتري </a:t>
            </a:r>
            <a:r>
              <a:rPr lang="ar-IQ" sz="1550" dirty="0" smtClean="0"/>
              <a:t>        ألمنظمي</a:t>
            </a:r>
            <a:r>
              <a:rPr lang="ar-IQ" sz="1550" dirty="0"/>
              <a:t>. أما بالنسبة إلى المنتجات والخدمات التي كانت المنظمة قد اشترتها من قبل ربما تكون في الشركة قائمة </a:t>
            </a:r>
            <a:r>
              <a:rPr lang="ar-IQ" sz="1550" dirty="0" smtClean="0"/>
              <a:t>      مجهزين </a:t>
            </a:r>
            <a:r>
              <a:rPr lang="ar-IQ" sz="1550" dirty="0"/>
              <a:t>تم تطويرهم من قبل المنظمة. </a:t>
            </a:r>
            <a:endParaRPr lang="ar-IQ" sz="1550" dirty="0" smtClean="0"/>
          </a:p>
        </p:txBody>
      </p:sp>
    </p:spTree>
    <p:extLst>
      <p:ext uri="{BB962C8B-B14F-4D97-AF65-F5344CB8AC3E}">
        <p14:creationId xmlns:p14="http://schemas.microsoft.com/office/powerpoint/2010/main" val="670318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0"/>
          </p:nvPr>
        </p:nvSpPr>
        <p:spPr>
          <a:xfrm>
            <a:off x="0" y="915566"/>
            <a:ext cx="9144000" cy="4227933"/>
          </a:xfrm>
        </p:spPr>
        <p:txBody>
          <a:bodyPr/>
          <a:lstStyle/>
          <a:p>
            <a:pPr algn="just" rtl="1"/>
            <a:endParaRPr lang="ar-IQ" altLang="ko-KR" sz="1600" dirty="0" smtClean="0">
              <a:latin typeface="Arial" pitchFamily="34" charset="0"/>
            </a:endParaRPr>
          </a:p>
          <a:p>
            <a:pPr algn="just" rtl="1"/>
            <a:endParaRPr lang="ar-IQ" altLang="ko-KR" sz="1600" dirty="0">
              <a:latin typeface="Arial" pitchFamily="34" charset="0"/>
            </a:endParaRPr>
          </a:p>
          <a:p>
            <a:pPr algn="just" rtl="1"/>
            <a:endParaRPr lang="ar-IQ" altLang="ko-KR" sz="1600" dirty="0" smtClean="0">
              <a:latin typeface="Arial" pitchFamily="34" charset="0"/>
            </a:endParaRPr>
          </a:p>
          <a:p>
            <a:pPr algn="just" rtl="1"/>
            <a:endParaRPr lang="ar-IQ" altLang="ko-KR" sz="1600" dirty="0">
              <a:latin typeface="Arial" pitchFamily="34" charset="0"/>
            </a:endParaRPr>
          </a:p>
          <a:p>
            <a:pPr algn="just" rtl="1"/>
            <a:r>
              <a:rPr lang="ar-IQ" altLang="ko-KR" sz="1600" dirty="0" smtClean="0">
                <a:latin typeface="Arial" pitchFamily="34" charset="0"/>
              </a:rPr>
              <a:t>تناولنا </a:t>
            </a:r>
            <a:r>
              <a:rPr lang="ar-IQ" altLang="ko-KR" sz="1600" dirty="0">
                <a:latin typeface="Arial" pitchFamily="34" charset="0"/>
              </a:rPr>
              <a:t>في الفصل السابق سلوك المستهلك وعملية صنع القرار المستخدمة في شراء المنتجات والخدمات ولكن المستخدم النهائي هو ليس المشتري الوحيد للمنتجات والخدمات بل هنالك منظمات اعمال ووكالات حكومية ومؤسسات أخرى تشتري المنتجات والخدمات لتستديم المنظمات وتحقق أهدافها المنظمية، هذه المنظمات هي زبائن رئيسية للكثير من المسوقين وسوف نناقش في هذا الفصل طبيعة هذه المنظمات ونوفر نموذج عام لعملية الشراء لهم ونبدأ في هذا الفصل بمناقشة اربع اضاف من المشترين التنظيميين ونقدم استعراض لعملية الشراء التنظيمي</a:t>
            </a:r>
            <a:endParaRPr lang="ko-KR" altLang="en-US" sz="1600" dirty="0">
              <a:latin typeface="Arial" pitchFamily="34" charset="0"/>
              <a:cs typeface="Arial" pitchFamily="34" charset="0"/>
            </a:endParaRPr>
          </a:p>
        </p:txBody>
      </p:sp>
      <p:sp>
        <p:nvSpPr>
          <p:cNvPr id="3" name="Title 2"/>
          <p:cNvSpPr>
            <a:spLocks noGrp="1"/>
          </p:cNvSpPr>
          <p:nvPr>
            <p:ph type="title"/>
          </p:nvPr>
        </p:nvSpPr>
        <p:spPr/>
        <p:txBody>
          <a:bodyPr/>
          <a:lstStyle/>
          <a:p>
            <a:pPr algn="ctr"/>
            <a:r>
              <a:rPr lang="ar-IQ" sz="2800" dirty="0" smtClean="0"/>
              <a:t>المقدمة</a:t>
            </a:r>
            <a:endParaRPr lang="en-US" sz="2800" dirty="0"/>
          </a:p>
        </p:txBody>
      </p:sp>
    </p:spTree>
    <p:extLst>
      <p:ext uri="{BB962C8B-B14F-4D97-AF65-F5344CB8AC3E}">
        <p14:creationId xmlns:p14="http://schemas.microsoft.com/office/powerpoint/2010/main" val="20905944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51470"/>
            <a:ext cx="7596336" cy="5092030"/>
          </a:xfrm>
        </p:spPr>
        <p:txBody>
          <a:bodyPr/>
          <a:lstStyle/>
          <a:p>
            <a:pPr algn="just" rtl="1"/>
            <a:r>
              <a:rPr lang="ar-IQ" sz="1600" dirty="0"/>
              <a:t>يستخدم المشتري ألمنظمي عادة تحليل البائع لتقييم المجهز المحتمل وان تحليل البائع هي عملية يقوم </a:t>
            </a:r>
            <a:r>
              <a:rPr lang="ar-IQ" sz="1600" dirty="0" smtClean="0"/>
              <a:t>فيها         </a:t>
            </a:r>
            <a:r>
              <a:rPr lang="ar-IQ" sz="1600" dirty="0"/>
              <a:t>المشتري بتقييم كل مجهز محتمل في مقاييس أداء مختلفة مثل جودة المنتج والتسليم في الوقت المطلوب والسعر وشروط الدفع واستخدام التقنيات الحديثة. الشكل 4-3 يمثل عينة من استمارة تحليل بائع بشكل استمارة </a:t>
            </a:r>
            <a:r>
              <a:rPr lang="ar-IQ" sz="1600" dirty="0" smtClean="0"/>
              <a:t>تحليل     </a:t>
            </a:r>
            <a:r>
              <a:rPr lang="ar-IQ" sz="1600" dirty="0"/>
              <a:t>فيها قائمة معايير شراء وأوزان تستخدمها المنظمة لمقارنة المجهزين المحتملين. يمكن استخدام تحليل البائع </a:t>
            </a:r>
            <a:r>
              <a:rPr lang="ar-IQ" sz="1600" dirty="0" smtClean="0"/>
              <a:t>   بوصفه </a:t>
            </a:r>
            <a:r>
              <a:rPr lang="ar-IQ" sz="1600" dirty="0"/>
              <a:t>تحليل رسمي لثلاثة أغراض: </a:t>
            </a:r>
          </a:p>
          <a:p>
            <a:pPr algn="just" rtl="1"/>
            <a:r>
              <a:rPr lang="ar-IQ" sz="1600" dirty="0"/>
              <a:t>أولا: يمكن استخدامه لتطوير قائمة بائعين مستحبين أي تتم الموافقة عليهم من الذين يقدمون مستويات مقبولة من المنتجات والخدمات. قد يختار المشتري ألمنظمي أي شركة في القائمة ويبسط عملية الشراء.  ثانيا: يستخدم </a:t>
            </a:r>
            <a:r>
              <a:rPr lang="ar-IQ" sz="1600" dirty="0" smtClean="0"/>
              <a:t>     تحليل </a:t>
            </a:r>
            <a:r>
              <a:rPr lang="ar-IQ" sz="1600" dirty="0"/>
              <a:t>البائع لمقارنة البائعين المتنافسين ثم يختار البائعين الأفضل على أساس التقييم وهذا يساعد المنظمة </a:t>
            </a:r>
            <a:r>
              <a:rPr lang="ar-IQ" sz="1600" dirty="0" smtClean="0"/>
              <a:t>على     </a:t>
            </a:r>
            <a:r>
              <a:rPr lang="ar-IQ" sz="1600" dirty="0"/>
              <a:t>تقليص عدد البائعين إلى مجهز واحد طويل الأجل ويمكن تطوير علاقة المصدر المنفرد معه.  ثالثا: يمكن تنفيذ تحليل البائع قبل وبعد الشراء لمقارنة الأداء وفق معايير التقييم وتقييم عمليات اختيار البائع. </a:t>
            </a:r>
          </a:p>
          <a:p>
            <a:pPr algn="just" rtl="1"/>
            <a:r>
              <a:rPr lang="ar-IQ" sz="1600" b="1" dirty="0"/>
              <a:t>نشاطات الشراء </a:t>
            </a:r>
            <a:r>
              <a:rPr lang="en-US" sz="1600" b="1" dirty="0" smtClean="0"/>
              <a:t>purchase </a:t>
            </a:r>
            <a:r>
              <a:rPr lang="en-US" sz="1600" b="1" dirty="0"/>
              <a:t>activities </a:t>
            </a:r>
          </a:p>
          <a:p>
            <a:pPr algn="just" rtl="1"/>
            <a:r>
              <a:rPr lang="ar-IQ" sz="1600" dirty="0"/>
              <a:t>قد يشمل إعادة الشراء المباشر طلب سريع لبائع مقبول أو مجهز باعتباره مصدر منفرد ولكن أنواع المشتريات </a:t>
            </a:r>
            <a:r>
              <a:rPr lang="ar-IQ" sz="1600" dirty="0" smtClean="0"/>
              <a:t> ألمنظميه </a:t>
            </a:r>
            <a:r>
              <a:rPr lang="ar-IQ" sz="1600" dirty="0"/>
              <a:t>هذه قد تشمل فترات طويلة من المفاوضات المكثفة حول السعر والشروط والعقود الرسمية التي </a:t>
            </a:r>
            <a:r>
              <a:rPr lang="ar-IQ" sz="1600" dirty="0" smtClean="0"/>
              <a:t>تذكر  </a:t>
            </a:r>
            <a:r>
              <a:rPr lang="ar-IQ" sz="1600" dirty="0"/>
              <a:t>معايير الجودة والتسليم والخدمة. ان تعقيد المنتج أو الخدمة وعدد المجهزين المتوفرين وأهمية المنتج في المنظمة المشترية وعمليات التسعير جميعها تؤثر في عدد نشاطات الشراء التي يتم أداؤها ومدى صعوبتها، فعلى </a:t>
            </a:r>
            <a:r>
              <a:rPr lang="ar-IQ" sz="1600" dirty="0" smtClean="0"/>
              <a:t>سبيل   </a:t>
            </a:r>
            <a:r>
              <a:rPr lang="ar-IQ" sz="1600" dirty="0"/>
              <a:t>المثال شركة خطوط جوية تشتري أسطول من الطائرات أو وكالة تأجير سيارات تشتري أسطول من السيارات قد يستغرق الأمر اشهر أو سنوات من المفاوضات في عملية الشراء. رغم ان هؤلاء البائعين قد يمتلكون سطوة كبيرة في التفاوض ولكن يجب ان نذكر بان هذه المنظمات تحتاج إلى المنتجات بقدر ما يحتاج البائع إلى بيعها، لذا يحدث عادة تعاون بين المنظمات المشترية والبائع أكثر مما يحدث في سوق المستهلك. </a:t>
            </a:r>
            <a:r>
              <a:rPr lang="ar-IQ" sz="1600" b="1" dirty="0"/>
              <a:t>ص رقم63 </a:t>
            </a:r>
          </a:p>
          <a:p>
            <a:pPr algn="just" rtl="1"/>
            <a:endParaRPr lang="ar-IQ" dirty="0"/>
          </a:p>
        </p:txBody>
      </p:sp>
    </p:spTree>
    <p:extLst>
      <p:ext uri="{BB962C8B-B14F-4D97-AF65-F5344CB8AC3E}">
        <p14:creationId xmlns:p14="http://schemas.microsoft.com/office/powerpoint/2010/main" val="13592339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2404089938"/>
              </p:ext>
            </p:extLst>
          </p:nvPr>
        </p:nvGraphicFramePr>
        <p:xfrm>
          <a:off x="2771800" y="30116"/>
          <a:ext cx="4778751" cy="5027061"/>
        </p:xfrm>
        <a:graphic>
          <a:graphicData uri="http://schemas.openxmlformats.org/drawingml/2006/table">
            <a:tbl>
              <a:tblPr rtl="1" firstRow="1" firstCol="1" lastRow="1" lastCol="1" bandRow="1" bandCol="1">
                <a:tableStyleId>{F2DE63D5-997A-4646-A377-4702673A728D}</a:tableStyleId>
              </a:tblPr>
              <a:tblGrid>
                <a:gridCol w="2093857">
                  <a:extLst>
                    <a:ext uri="{9D8B030D-6E8A-4147-A177-3AD203B41FA5}">
                      <a16:colId xmlns:a16="http://schemas.microsoft.com/office/drawing/2014/main" xmlns="" val="1540786052"/>
                    </a:ext>
                  </a:extLst>
                </a:gridCol>
                <a:gridCol w="403743">
                  <a:extLst>
                    <a:ext uri="{9D8B030D-6E8A-4147-A177-3AD203B41FA5}">
                      <a16:colId xmlns:a16="http://schemas.microsoft.com/office/drawing/2014/main" xmlns="" val="3536873836"/>
                    </a:ext>
                  </a:extLst>
                </a:gridCol>
                <a:gridCol w="302808">
                  <a:extLst>
                    <a:ext uri="{9D8B030D-6E8A-4147-A177-3AD203B41FA5}">
                      <a16:colId xmlns:a16="http://schemas.microsoft.com/office/drawing/2014/main" xmlns="" val="4140008414"/>
                    </a:ext>
                  </a:extLst>
                </a:gridCol>
                <a:gridCol w="492343">
                  <a:extLst>
                    <a:ext uri="{9D8B030D-6E8A-4147-A177-3AD203B41FA5}">
                      <a16:colId xmlns:a16="http://schemas.microsoft.com/office/drawing/2014/main" xmlns="" val="687839622"/>
                    </a:ext>
                  </a:extLst>
                </a:gridCol>
                <a:gridCol w="416080">
                  <a:extLst>
                    <a:ext uri="{9D8B030D-6E8A-4147-A177-3AD203B41FA5}">
                      <a16:colId xmlns:a16="http://schemas.microsoft.com/office/drawing/2014/main" xmlns="" val="1506994943"/>
                    </a:ext>
                  </a:extLst>
                </a:gridCol>
                <a:gridCol w="504680">
                  <a:extLst>
                    <a:ext uri="{9D8B030D-6E8A-4147-A177-3AD203B41FA5}">
                      <a16:colId xmlns:a16="http://schemas.microsoft.com/office/drawing/2014/main" xmlns="" val="4191045261"/>
                    </a:ext>
                  </a:extLst>
                </a:gridCol>
                <a:gridCol w="565240">
                  <a:extLst>
                    <a:ext uri="{9D8B030D-6E8A-4147-A177-3AD203B41FA5}">
                      <a16:colId xmlns:a16="http://schemas.microsoft.com/office/drawing/2014/main" xmlns="" val="3895036535"/>
                    </a:ext>
                  </a:extLst>
                </a:gridCol>
              </a:tblGrid>
              <a:tr h="131367">
                <a:tc gridSpan="7">
                  <a:txBody>
                    <a:bodyPr/>
                    <a:lstStyle/>
                    <a:p>
                      <a:pPr algn="justLow" rtl="1">
                        <a:spcAft>
                          <a:spcPts val="0"/>
                        </a:spcAft>
                      </a:pPr>
                      <a:r>
                        <a:rPr lang="ar-IQ" sz="950">
                          <a:effectLst/>
                        </a:rPr>
                        <a:t>الشكل 4-3: عينة لاستمارة تحليل بائع </a:t>
                      </a:r>
                      <a:endParaRPr lang="en-US" sz="950">
                        <a:effectLst/>
                        <a:latin typeface="Times New Roman" panose="02020603050405020304" pitchFamily="18" charset="0"/>
                        <a:ea typeface="Times New Roman" panose="02020603050405020304" pitchFamily="18" charset="0"/>
                      </a:endParaRPr>
                    </a:p>
                  </a:txBody>
                  <a:tcPr marL="33517" marR="33517"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extLst>
                  <a:ext uri="{0D108BD9-81ED-4DB2-BD59-A6C34878D82A}">
                    <a16:rowId xmlns:a16="http://schemas.microsoft.com/office/drawing/2014/main" xmlns="" val="3774816301"/>
                  </a:ext>
                </a:extLst>
              </a:tr>
              <a:tr h="262734">
                <a:tc gridSpan="7">
                  <a:txBody>
                    <a:bodyPr/>
                    <a:lstStyle/>
                    <a:p>
                      <a:pPr algn="justLow" rtl="1">
                        <a:spcAft>
                          <a:spcPts val="0"/>
                        </a:spcAft>
                      </a:pPr>
                      <a:r>
                        <a:rPr lang="ar-IQ" sz="950">
                          <a:effectLst/>
                        </a:rPr>
                        <a:t>اسم البائع ــــــــــــــــــــــــــــــــــــــــــــــــــــــــــ نوع المنتج ــــــــــــــــــــــــــــــــــــــــــــــــــــــــــ</a:t>
                      </a:r>
                      <a:endParaRPr lang="en-US" sz="950">
                        <a:effectLst/>
                      </a:endParaRPr>
                    </a:p>
                    <a:p>
                      <a:pPr algn="justLow" rtl="1">
                        <a:spcAft>
                          <a:spcPts val="0"/>
                        </a:spcAft>
                      </a:pPr>
                      <a:r>
                        <a:rPr lang="ar-IQ" sz="950">
                          <a:effectLst/>
                        </a:rPr>
                        <a:t>موقع الشحن ــــــــــــــــــــــــــــــــــــــــــــــــــــــــــ  البيع السنوي بالدولار ــــــــــــــــــــــــــــــــــــــــــــــــــــــــــ</a:t>
                      </a:r>
                      <a:endParaRPr lang="en-US" sz="950">
                        <a:effectLst/>
                        <a:latin typeface="Times New Roman" panose="02020603050405020304" pitchFamily="18" charset="0"/>
                        <a:ea typeface="Times New Roman" panose="02020603050405020304" pitchFamily="18" charset="0"/>
                      </a:endParaRPr>
                    </a:p>
                  </a:txBody>
                  <a:tcPr marL="33517" marR="33517"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extLst>
                  <a:ext uri="{0D108BD9-81ED-4DB2-BD59-A6C34878D82A}">
                    <a16:rowId xmlns:a16="http://schemas.microsoft.com/office/drawing/2014/main" xmlns="" val="1907519858"/>
                  </a:ext>
                </a:extLst>
              </a:tr>
              <a:tr h="394101">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5</a:t>
                      </a:r>
                      <a:endParaRPr lang="en-US" sz="950">
                        <a:effectLst/>
                      </a:endParaRPr>
                    </a:p>
                    <a:p>
                      <a:pPr algn="justLow" rtl="1">
                        <a:spcAft>
                          <a:spcPts val="0"/>
                        </a:spcAft>
                      </a:pPr>
                      <a:r>
                        <a:rPr lang="ar-IQ" sz="950">
                          <a:effectLst/>
                        </a:rPr>
                        <a:t>ممتاز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4</a:t>
                      </a:r>
                      <a:endParaRPr lang="en-US" sz="950">
                        <a:effectLst/>
                      </a:endParaRPr>
                    </a:p>
                    <a:p>
                      <a:pPr algn="justLow" rtl="1">
                        <a:spcAft>
                          <a:spcPts val="0"/>
                        </a:spcAft>
                      </a:pPr>
                      <a:r>
                        <a:rPr lang="ar-IQ" sz="950">
                          <a:effectLst/>
                        </a:rPr>
                        <a:t>جيد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3</a:t>
                      </a:r>
                      <a:endParaRPr lang="en-US" sz="950">
                        <a:effectLst/>
                      </a:endParaRPr>
                    </a:p>
                    <a:p>
                      <a:pPr algn="justLow" rtl="1">
                        <a:spcAft>
                          <a:spcPts val="0"/>
                        </a:spcAft>
                      </a:pPr>
                      <a:r>
                        <a:rPr lang="ar-IQ" sz="950">
                          <a:effectLst/>
                        </a:rPr>
                        <a:t>مرضي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2</a:t>
                      </a:r>
                      <a:endParaRPr lang="en-US" sz="950">
                        <a:effectLst/>
                      </a:endParaRPr>
                    </a:p>
                    <a:p>
                      <a:pPr algn="justLow" rtl="1">
                        <a:spcAft>
                          <a:spcPts val="0"/>
                        </a:spcAft>
                      </a:pPr>
                      <a:r>
                        <a:rPr lang="ar-IQ" sz="950">
                          <a:effectLst/>
                        </a:rPr>
                        <a:t>معتدل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1</a:t>
                      </a:r>
                      <a:endParaRPr lang="en-US" sz="950">
                        <a:effectLst/>
                      </a:endParaRPr>
                    </a:p>
                    <a:p>
                      <a:pPr algn="justLow" rtl="1">
                        <a:spcAft>
                          <a:spcPts val="0"/>
                        </a:spcAft>
                      </a:pPr>
                      <a:r>
                        <a:rPr lang="ar-IQ" sz="950">
                          <a:effectLst/>
                        </a:rPr>
                        <a:t>ضعيف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صفر </a:t>
                      </a:r>
                      <a:endParaRPr lang="en-US" sz="950">
                        <a:effectLst/>
                      </a:endParaRPr>
                    </a:p>
                    <a:p>
                      <a:pPr algn="justLow" rtl="1">
                        <a:spcAft>
                          <a:spcPts val="0"/>
                        </a:spcAft>
                      </a:pPr>
                      <a:r>
                        <a:rPr lang="ar-IQ" sz="950">
                          <a:effectLst/>
                        </a:rPr>
                        <a:t>لا يوجد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719710235"/>
                  </a:ext>
                </a:extLst>
              </a:tr>
              <a:tr h="131367">
                <a:tc>
                  <a:txBody>
                    <a:bodyPr/>
                    <a:lstStyle/>
                    <a:p>
                      <a:pPr algn="justLow" rtl="1">
                        <a:spcAft>
                          <a:spcPts val="0"/>
                        </a:spcAft>
                      </a:pPr>
                      <a:r>
                        <a:rPr lang="ar-IQ" sz="950">
                          <a:effectLst/>
                        </a:rPr>
                        <a:t>الجودة 45%</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254321982"/>
                  </a:ext>
                </a:extLst>
              </a:tr>
              <a:tr h="131367">
                <a:tc>
                  <a:txBody>
                    <a:bodyPr/>
                    <a:lstStyle/>
                    <a:p>
                      <a:pPr algn="justLow" rtl="1">
                        <a:spcAft>
                          <a:spcPts val="0"/>
                        </a:spcAft>
                      </a:pPr>
                      <a:r>
                        <a:rPr lang="ar-IQ" sz="950">
                          <a:effectLst/>
                        </a:rPr>
                        <a:t>معدلات العيوب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022819760"/>
                  </a:ext>
                </a:extLst>
              </a:tr>
              <a:tr h="131367">
                <a:tc>
                  <a:txBody>
                    <a:bodyPr/>
                    <a:lstStyle/>
                    <a:p>
                      <a:pPr algn="justLow" rtl="1">
                        <a:spcAft>
                          <a:spcPts val="0"/>
                        </a:spcAft>
                      </a:pPr>
                      <a:r>
                        <a:rPr lang="ar-IQ" sz="950">
                          <a:effectLst/>
                        </a:rPr>
                        <a:t>جودة العينة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706731170"/>
                  </a:ext>
                </a:extLst>
              </a:tr>
              <a:tr h="131367">
                <a:tc>
                  <a:txBody>
                    <a:bodyPr/>
                    <a:lstStyle/>
                    <a:p>
                      <a:pPr algn="justLow" rtl="1">
                        <a:spcAft>
                          <a:spcPts val="0"/>
                        </a:spcAft>
                      </a:pPr>
                      <a:r>
                        <a:rPr lang="ar-IQ" sz="950">
                          <a:effectLst/>
                        </a:rPr>
                        <a:t>المطابقة مع برامج الجودة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3201473401"/>
                  </a:ext>
                </a:extLst>
              </a:tr>
              <a:tr h="131367">
                <a:tc>
                  <a:txBody>
                    <a:bodyPr/>
                    <a:lstStyle/>
                    <a:p>
                      <a:pPr algn="justLow" rtl="1">
                        <a:spcAft>
                          <a:spcPts val="0"/>
                        </a:spcAft>
                      </a:pPr>
                      <a:r>
                        <a:rPr lang="ar-IQ" sz="950">
                          <a:effectLst/>
                        </a:rPr>
                        <a:t>الاستجابة إلى مشاكل الجودة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4151202367"/>
                  </a:ext>
                </a:extLst>
              </a:tr>
              <a:tr h="131367">
                <a:tc>
                  <a:txBody>
                    <a:bodyPr/>
                    <a:lstStyle/>
                    <a:p>
                      <a:pPr algn="justLow" rtl="1">
                        <a:spcAft>
                          <a:spcPts val="0"/>
                        </a:spcAft>
                      </a:pPr>
                      <a:r>
                        <a:rPr lang="ar-IQ" sz="950">
                          <a:effectLst/>
                        </a:rPr>
                        <a:t>الجودة الكلية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3978203004"/>
                  </a:ext>
                </a:extLst>
              </a:tr>
              <a:tr h="56300">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4151828147"/>
                  </a:ext>
                </a:extLst>
              </a:tr>
              <a:tr h="131367">
                <a:tc>
                  <a:txBody>
                    <a:bodyPr/>
                    <a:lstStyle/>
                    <a:p>
                      <a:pPr algn="justLow" rtl="1">
                        <a:spcAft>
                          <a:spcPts val="0"/>
                        </a:spcAft>
                      </a:pPr>
                      <a:r>
                        <a:rPr lang="ar-IQ" sz="950">
                          <a:effectLst/>
                        </a:rPr>
                        <a:t>التسليم       25%</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411521845"/>
                  </a:ext>
                </a:extLst>
              </a:tr>
              <a:tr h="131367">
                <a:tc>
                  <a:txBody>
                    <a:bodyPr/>
                    <a:lstStyle/>
                    <a:p>
                      <a:pPr algn="justLow" rtl="1">
                        <a:spcAft>
                          <a:spcPts val="0"/>
                        </a:spcAft>
                      </a:pPr>
                      <a:r>
                        <a:rPr lang="ar-IQ" sz="950">
                          <a:effectLst/>
                        </a:rPr>
                        <a:t>تجنب الشحنات المتأخرة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867639123"/>
                  </a:ext>
                </a:extLst>
              </a:tr>
              <a:tr h="131367">
                <a:tc>
                  <a:txBody>
                    <a:bodyPr/>
                    <a:lstStyle/>
                    <a:p>
                      <a:pPr algn="justLow" rtl="1">
                        <a:spcAft>
                          <a:spcPts val="0"/>
                        </a:spcAft>
                      </a:pPr>
                      <a:r>
                        <a:rPr lang="ar-IQ" sz="950">
                          <a:effectLst/>
                        </a:rPr>
                        <a:t>القدرة على توسيع الإنتاج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950784625"/>
                  </a:ext>
                </a:extLst>
              </a:tr>
              <a:tr h="131367">
                <a:tc>
                  <a:txBody>
                    <a:bodyPr/>
                    <a:lstStyle/>
                    <a:p>
                      <a:pPr algn="justLow" rtl="1">
                        <a:spcAft>
                          <a:spcPts val="0"/>
                        </a:spcAft>
                      </a:pPr>
                      <a:r>
                        <a:rPr lang="ar-IQ" sz="950">
                          <a:effectLst/>
                        </a:rPr>
                        <a:t>الأداء عند تسليم عينات تجريبية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370144098"/>
                  </a:ext>
                </a:extLst>
              </a:tr>
              <a:tr h="131367">
                <a:tc>
                  <a:txBody>
                    <a:bodyPr/>
                    <a:lstStyle/>
                    <a:p>
                      <a:pPr algn="justLow" rtl="1">
                        <a:spcAft>
                          <a:spcPts val="0"/>
                        </a:spcAft>
                      </a:pPr>
                      <a:r>
                        <a:rPr lang="ar-IQ" sz="950">
                          <a:effectLst/>
                        </a:rPr>
                        <a:t>الاستجابة إلى التغيير في حجم ألطلبيه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023709736"/>
                  </a:ext>
                </a:extLst>
              </a:tr>
              <a:tr h="131367">
                <a:tc>
                  <a:txBody>
                    <a:bodyPr/>
                    <a:lstStyle/>
                    <a:p>
                      <a:pPr algn="justLow" rtl="1">
                        <a:spcAft>
                          <a:spcPts val="0"/>
                        </a:spcAft>
                      </a:pPr>
                      <a:r>
                        <a:rPr lang="ar-IQ" sz="950">
                          <a:effectLst/>
                        </a:rPr>
                        <a:t>التسليم الكلي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683629000"/>
                  </a:ext>
                </a:extLst>
              </a:tr>
              <a:tr h="64202">
                <a:tc>
                  <a:txBody>
                    <a:bodyPr/>
                    <a:lstStyle/>
                    <a:p>
                      <a:pPr algn="justLow" rtl="1">
                        <a:spcAft>
                          <a:spcPts val="0"/>
                        </a:spcAft>
                      </a:pPr>
                      <a:r>
                        <a:rPr lang="ar-IQ" sz="950" dirty="0">
                          <a:effectLst/>
                        </a:rPr>
                        <a:t> </a:t>
                      </a:r>
                      <a:endParaRPr lang="en-US" sz="950" dirty="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3686838612"/>
                  </a:ext>
                </a:extLst>
              </a:tr>
              <a:tr h="131367">
                <a:tc>
                  <a:txBody>
                    <a:bodyPr/>
                    <a:lstStyle/>
                    <a:p>
                      <a:pPr algn="justLow" rtl="1">
                        <a:spcAft>
                          <a:spcPts val="0"/>
                        </a:spcAft>
                      </a:pPr>
                      <a:r>
                        <a:rPr lang="ar-IQ" sz="950">
                          <a:effectLst/>
                        </a:rPr>
                        <a:t>السعر 20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228578635"/>
                  </a:ext>
                </a:extLst>
              </a:tr>
              <a:tr h="131367">
                <a:tc>
                  <a:txBody>
                    <a:bodyPr/>
                    <a:lstStyle/>
                    <a:p>
                      <a:pPr algn="justLow" rtl="1">
                        <a:spcAft>
                          <a:spcPts val="0"/>
                        </a:spcAft>
                      </a:pPr>
                      <a:r>
                        <a:rPr lang="ar-IQ" sz="950">
                          <a:effectLst/>
                        </a:rPr>
                        <a:t>تنافسية السعر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3560678409"/>
                  </a:ext>
                </a:extLst>
              </a:tr>
              <a:tr h="131367">
                <a:tc>
                  <a:txBody>
                    <a:bodyPr/>
                    <a:lstStyle/>
                    <a:p>
                      <a:pPr algn="justLow" rtl="1">
                        <a:spcAft>
                          <a:spcPts val="0"/>
                        </a:spcAft>
                      </a:pPr>
                      <a:r>
                        <a:rPr lang="ar-IQ" sz="950">
                          <a:effectLst/>
                        </a:rPr>
                        <a:t>شروط الدفع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098196541"/>
                  </a:ext>
                </a:extLst>
              </a:tr>
              <a:tr h="131367">
                <a:tc>
                  <a:txBody>
                    <a:bodyPr/>
                    <a:lstStyle/>
                    <a:p>
                      <a:pPr algn="justLow" rtl="1">
                        <a:spcAft>
                          <a:spcPts val="0"/>
                        </a:spcAft>
                      </a:pPr>
                      <a:r>
                        <a:rPr lang="ar-IQ" sz="950">
                          <a:effectLst/>
                        </a:rPr>
                        <a:t>استيعاب التكاليف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879904945"/>
                  </a:ext>
                </a:extLst>
              </a:tr>
              <a:tr h="131367">
                <a:tc>
                  <a:txBody>
                    <a:bodyPr/>
                    <a:lstStyle/>
                    <a:p>
                      <a:pPr algn="justLow" rtl="1">
                        <a:spcAft>
                          <a:spcPts val="0"/>
                        </a:spcAft>
                      </a:pPr>
                      <a:r>
                        <a:rPr lang="ar-IQ" sz="950">
                          <a:effectLst/>
                        </a:rPr>
                        <a:t>تقديم خطط توفير التكاليف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2293943985"/>
                  </a:ext>
                </a:extLst>
              </a:tr>
              <a:tr h="131367">
                <a:tc>
                  <a:txBody>
                    <a:bodyPr/>
                    <a:lstStyle/>
                    <a:p>
                      <a:pPr algn="justLow" rtl="1">
                        <a:spcAft>
                          <a:spcPts val="0"/>
                        </a:spcAft>
                      </a:pPr>
                      <a:r>
                        <a:rPr lang="ar-IQ" sz="950">
                          <a:effectLst/>
                        </a:rPr>
                        <a:t>السعر الكلي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2731676388"/>
                  </a:ext>
                </a:extLst>
              </a:tr>
              <a:tr h="45859">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401753043"/>
                  </a:ext>
                </a:extLst>
              </a:tr>
              <a:tr h="131367">
                <a:tc>
                  <a:txBody>
                    <a:bodyPr/>
                    <a:lstStyle/>
                    <a:p>
                      <a:pPr algn="justLow" rtl="1">
                        <a:spcAft>
                          <a:spcPts val="0"/>
                        </a:spcAft>
                      </a:pPr>
                      <a:r>
                        <a:rPr lang="ar-IQ" sz="950">
                          <a:effectLst/>
                        </a:rPr>
                        <a:t>التكنولوجيا      10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463883177"/>
                  </a:ext>
                </a:extLst>
              </a:tr>
              <a:tr h="131367">
                <a:tc>
                  <a:txBody>
                    <a:bodyPr/>
                    <a:lstStyle/>
                    <a:p>
                      <a:pPr algn="justLow" rtl="1">
                        <a:spcAft>
                          <a:spcPts val="0"/>
                        </a:spcAft>
                      </a:pPr>
                      <a:r>
                        <a:rPr lang="ar-IQ" sz="950">
                          <a:effectLst/>
                        </a:rPr>
                        <a:t>أحدث الأجزاء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1928597895"/>
                  </a:ext>
                </a:extLst>
              </a:tr>
              <a:tr h="131367">
                <a:tc>
                  <a:txBody>
                    <a:bodyPr/>
                    <a:lstStyle/>
                    <a:p>
                      <a:pPr algn="justLow" rtl="1">
                        <a:spcAft>
                          <a:spcPts val="0"/>
                        </a:spcAft>
                      </a:pPr>
                      <a:r>
                        <a:rPr lang="ar-IQ" sz="950">
                          <a:effectLst/>
                        </a:rPr>
                        <a:t>مشاركة قدرات البحث والتطوير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3444150952"/>
                  </a:ext>
                </a:extLst>
              </a:tr>
              <a:tr h="131367">
                <a:tc>
                  <a:txBody>
                    <a:bodyPr/>
                    <a:lstStyle/>
                    <a:p>
                      <a:pPr algn="justLow" rtl="1">
                        <a:spcAft>
                          <a:spcPts val="0"/>
                        </a:spcAft>
                      </a:pPr>
                      <a:r>
                        <a:rPr lang="ar-IQ" sz="950">
                          <a:effectLst/>
                        </a:rPr>
                        <a:t>القدرة والرغبة في المساعدة في التصميم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2520576321"/>
                  </a:ext>
                </a:extLst>
              </a:tr>
              <a:tr h="131367">
                <a:tc>
                  <a:txBody>
                    <a:bodyPr/>
                    <a:lstStyle/>
                    <a:p>
                      <a:pPr algn="justLow" rtl="1">
                        <a:spcAft>
                          <a:spcPts val="0"/>
                        </a:spcAft>
                      </a:pPr>
                      <a:r>
                        <a:rPr lang="ar-IQ" sz="950">
                          <a:effectLst/>
                        </a:rPr>
                        <a:t>الاستجابة إلى المشاكل الهندسية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567152092"/>
                  </a:ext>
                </a:extLst>
              </a:tr>
              <a:tr h="131367">
                <a:tc>
                  <a:txBody>
                    <a:bodyPr/>
                    <a:lstStyle/>
                    <a:p>
                      <a:pPr algn="justLow" rtl="1">
                        <a:spcAft>
                          <a:spcPts val="0"/>
                        </a:spcAft>
                      </a:pPr>
                      <a:r>
                        <a:rPr lang="ar-IQ" sz="950">
                          <a:effectLst/>
                        </a:rPr>
                        <a:t>التقنيات الكلية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tc>
                  <a:txBody>
                    <a:bodyPr/>
                    <a:lstStyle/>
                    <a:p>
                      <a:pPr algn="justLow" rtl="1">
                        <a:spcAft>
                          <a:spcPts val="0"/>
                        </a:spcAft>
                      </a:pPr>
                      <a:r>
                        <a:rPr lang="ar-IQ" sz="950">
                          <a:effectLst/>
                        </a:rPr>
                        <a:t> </a:t>
                      </a:r>
                      <a:endParaRPr lang="en-US" sz="950">
                        <a:effectLst/>
                        <a:latin typeface="Times New Roman" panose="02020603050405020304" pitchFamily="18" charset="0"/>
                        <a:ea typeface="Times New Roman" panose="02020603050405020304" pitchFamily="18" charset="0"/>
                      </a:endParaRPr>
                    </a:p>
                  </a:txBody>
                  <a:tcPr marL="33517" marR="33517" marT="0" marB="0"/>
                </a:tc>
                <a:extLst>
                  <a:ext uri="{0D108BD9-81ED-4DB2-BD59-A6C34878D82A}">
                    <a16:rowId xmlns:a16="http://schemas.microsoft.com/office/drawing/2014/main" xmlns="" val="3745672816"/>
                  </a:ext>
                </a:extLst>
              </a:tr>
              <a:tr h="131367">
                <a:tc gridSpan="7">
                  <a:txBody>
                    <a:bodyPr/>
                    <a:lstStyle/>
                    <a:p>
                      <a:pPr algn="justLow" rtl="1">
                        <a:spcAft>
                          <a:spcPts val="0"/>
                        </a:spcAft>
                      </a:pPr>
                      <a:r>
                        <a:rPr lang="ar-IQ" sz="950" dirty="0">
                          <a:effectLst/>
                        </a:rPr>
                        <a:t>المشتري ــــــــــــــــــــــــــــــــــــــــــــــــــــــــــ التاريخ ــــــــــــــــــــــــــــــــــــــــــــــــــــــــــ التعليقات ــــــــــــــــــــــــــــــــــــــــــــــــــــــــــ</a:t>
                      </a:r>
                      <a:endParaRPr lang="en-US" sz="950" dirty="0">
                        <a:effectLst/>
                        <a:latin typeface="Times New Roman" panose="02020603050405020304" pitchFamily="18" charset="0"/>
                        <a:ea typeface="Times New Roman" panose="02020603050405020304" pitchFamily="18" charset="0"/>
                      </a:endParaRPr>
                    </a:p>
                  </a:txBody>
                  <a:tcPr marL="33517" marR="33517"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extLst>
                  <a:ext uri="{0D108BD9-81ED-4DB2-BD59-A6C34878D82A}">
                    <a16:rowId xmlns:a16="http://schemas.microsoft.com/office/drawing/2014/main" xmlns="" val="2160873717"/>
                  </a:ext>
                </a:extLst>
              </a:tr>
            </a:tbl>
          </a:graphicData>
        </a:graphic>
      </p:graphicFrame>
    </p:spTree>
    <p:extLst>
      <p:ext uri="{BB962C8B-B14F-4D97-AF65-F5344CB8AC3E}">
        <p14:creationId xmlns:p14="http://schemas.microsoft.com/office/powerpoint/2010/main" val="470545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0"/>
            <a:ext cx="7596336" cy="5092029"/>
          </a:xfrm>
        </p:spPr>
        <p:txBody>
          <a:bodyPr/>
          <a:lstStyle/>
          <a:p>
            <a:pPr lvl="0" algn="just" rtl="1"/>
            <a:r>
              <a:rPr lang="ar-SA" sz="1600" b="1" dirty="0">
                <a:solidFill>
                  <a:prstClr val="black">
                    <a:lumMod val="75000"/>
                    <a:lumOff val="25000"/>
                  </a:prstClr>
                </a:solidFill>
              </a:rPr>
              <a:t>التقييم ما بعد الشراء </a:t>
            </a:r>
            <a:r>
              <a:rPr lang="en-US" sz="1600" b="1" dirty="0">
                <a:solidFill>
                  <a:prstClr val="black">
                    <a:lumMod val="75000"/>
                    <a:lumOff val="25000"/>
                  </a:prstClr>
                </a:solidFill>
              </a:rPr>
              <a:t>post-purchase evaluation </a:t>
            </a:r>
          </a:p>
          <a:p>
            <a:pPr lvl="0" algn="just" rtl="1"/>
            <a:r>
              <a:rPr lang="ar-SA" sz="1600" dirty="0">
                <a:solidFill>
                  <a:prstClr val="black">
                    <a:lumMod val="75000"/>
                    <a:lumOff val="25000"/>
                  </a:prstClr>
                </a:solidFill>
              </a:rPr>
              <a:t>على المشتري ألمنظمي ان يقيم البائع والمنتج الذي يشتريه لتحديد ما إذا كانت المنتجات مقبولة للشراء المستقبلي وما إذا كانت مصادر التجهيز الأخرى موجودة. مقارنة أداء البائع ومنتجاته مع المعايير المذكورة في تحليل </a:t>
            </a:r>
            <a:r>
              <a:rPr lang="ar-IQ" sz="1600" dirty="0" smtClean="0">
                <a:solidFill>
                  <a:prstClr val="black">
                    <a:lumMod val="75000"/>
                    <a:lumOff val="25000"/>
                  </a:prstClr>
                </a:solidFill>
              </a:rPr>
              <a:t>     </a:t>
            </a:r>
            <a:r>
              <a:rPr lang="ar-SA" sz="1600" dirty="0" smtClean="0">
                <a:solidFill>
                  <a:prstClr val="black">
                    <a:lumMod val="75000"/>
                    <a:lumOff val="25000"/>
                  </a:prstClr>
                </a:solidFill>
              </a:rPr>
              <a:t>البائع </a:t>
            </a:r>
            <a:r>
              <a:rPr lang="ar-SA" sz="1600" dirty="0">
                <a:solidFill>
                  <a:prstClr val="black">
                    <a:lumMod val="75000"/>
                    <a:lumOff val="25000"/>
                  </a:prstClr>
                </a:solidFill>
              </a:rPr>
              <a:t>المسبق يمكن ان يكون مفيد لهذا الغرض فإذا كانت عملية الشراء تجري بسلاسة وتلبي المنتجات </a:t>
            </a:r>
            <a:r>
              <a:rPr lang="ar-SA" sz="1600" dirty="0" smtClean="0">
                <a:solidFill>
                  <a:prstClr val="black">
                    <a:lumMod val="75000"/>
                    <a:lumOff val="25000"/>
                  </a:prstClr>
                </a:solidFill>
              </a:rPr>
              <a:t>معايير</a:t>
            </a:r>
            <a:r>
              <a:rPr lang="ar-IQ" sz="1600" dirty="0" smtClean="0">
                <a:solidFill>
                  <a:prstClr val="black">
                    <a:lumMod val="75000"/>
                    <a:lumOff val="25000"/>
                  </a:prstClr>
                </a:solidFill>
              </a:rPr>
              <a:t>    </a:t>
            </a:r>
            <a:r>
              <a:rPr lang="ar-SA" sz="1600" dirty="0" smtClean="0">
                <a:solidFill>
                  <a:prstClr val="black">
                    <a:lumMod val="75000"/>
                    <a:lumOff val="25000"/>
                  </a:prstClr>
                </a:solidFill>
              </a:rPr>
              <a:t> </a:t>
            </a:r>
            <a:r>
              <a:rPr lang="ar-SA" sz="1600" dirty="0">
                <a:solidFill>
                  <a:prstClr val="black">
                    <a:lumMod val="75000"/>
                    <a:lumOff val="25000"/>
                  </a:prstClr>
                </a:solidFill>
              </a:rPr>
              <a:t>السعر والجودة عندها يمك ان يوضع البائع في قائمة البائعين للموافقة عليهم وربما القيام بمفاوضات </a:t>
            </a:r>
            <a:r>
              <a:rPr lang="ar-SA" sz="1600" dirty="0" smtClean="0">
                <a:solidFill>
                  <a:prstClr val="black">
                    <a:lumMod val="75000"/>
                    <a:lumOff val="25000"/>
                  </a:prstClr>
                </a:solidFill>
              </a:rPr>
              <a:t>إضافية</a:t>
            </a:r>
            <a:r>
              <a:rPr lang="ar-IQ" sz="1600" dirty="0" smtClean="0">
                <a:solidFill>
                  <a:prstClr val="black">
                    <a:lumMod val="75000"/>
                    <a:lumOff val="25000"/>
                  </a:prstClr>
                </a:solidFill>
              </a:rPr>
              <a:t>       </a:t>
            </a:r>
            <a:r>
              <a:rPr lang="ar-SA" sz="1600" dirty="0" smtClean="0">
                <a:solidFill>
                  <a:prstClr val="black">
                    <a:lumMod val="75000"/>
                    <a:lumOff val="25000"/>
                  </a:prstClr>
                </a:solidFill>
              </a:rPr>
              <a:t> </a:t>
            </a:r>
            <a:r>
              <a:rPr lang="ar-SA" sz="1600" dirty="0">
                <a:solidFill>
                  <a:prstClr val="black">
                    <a:lumMod val="75000"/>
                    <a:lumOff val="25000"/>
                  </a:prstClr>
                </a:solidFill>
              </a:rPr>
              <a:t>لجعله مجهز من مصدر منفرد. إحدى المشاكل في إبداء الرأي حول مقبوليه المجهز والمنتجات هي ان اختلافات المجالات التخصصية قد تكون لها معايير تقييم مختلفة. الشكل 4-4 يمثل عدة مجالات وظيفية لشركة تصنيع </a:t>
            </a:r>
            <a:r>
              <a:rPr lang="ar-IQ" sz="1600" dirty="0" smtClean="0">
                <a:solidFill>
                  <a:prstClr val="black">
                    <a:lumMod val="75000"/>
                    <a:lumOff val="25000"/>
                  </a:prstClr>
                </a:solidFill>
              </a:rPr>
              <a:t>     </a:t>
            </a:r>
            <a:r>
              <a:rPr lang="ar-SA" sz="1600" dirty="0" smtClean="0">
                <a:solidFill>
                  <a:prstClr val="black">
                    <a:lumMod val="75000"/>
                    <a:lumOff val="25000"/>
                  </a:prstClr>
                </a:solidFill>
              </a:rPr>
              <a:t>واهتماماتها </a:t>
            </a:r>
            <a:r>
              <a:rPr lang="ar-SA" sz="1600" dirty="0">
                <a:solidFill>
                  <a:prstClr val="black">
                    <a:lumMod val="75000"/>
                    <a:lumOff val="25000"/>
                  </a:prstClr>
                </a:solidFill>
              </a:rPr>
              <a:t>المشتركة في الشراء. من الواضح بان هذه الاهتمامات يجب ان تؤخذ في الحسبان قبل الشراء </a:t>
            </a:r>
            <a:r>
              <a:rPr lang="ar-SA" sz="1600" dirty="0" smtClean="0">
                <a:solidFill>
                  <a:prstClr val="black">
                    <a:lumMod val="75000"/>
                    <a:lumOff val="25000"/>
                  </a:prstClr>
                </a:solidFill>
              </a:rPr>
              <a:t>من</a:t>
            </a:r>
            <a:r>
              <a:rPr lang="ar-IQ" sz="1600" dirty="0" smtClean="0">
                <a:solidFill>
                  <a:prstClr val="black">
                    <a:lumMod val="75000"/>
                    <a:lumOff val="25000"/>
                  </a:prstClr>
                </a:solidFill>
              </a:rPr>
              <a:t>    </a:t>
            </a:r>
            <a:r>
              <a:rPr lang="ar-SA" sz="1600" dirty="0" smtClean="0">
                <a:solidFill>
                  <a:prstClr val="black">
                    <a:lumMod val="75000"/>
                    <a:lumOff val="25000"/>
                  </a:prstClr>
                </a:solidFill>
              </a:rPr>
              <a:t> </a:t>
            </a:r>
            <a:r>
              <a:rPr lang="ar-SA" sz="1600" dirty="0">
                <a:solidFill>
                  <a:prstClr val="black">
                    <a:lumMod val="75000"/>
                    <a:lumOff val="25000"/>
                  </a:prstClr>
                </a:solidFill>
              </a:rPr>
              <a:t>مجهز معين وبعد الشراء لضمان تلبية حاجات كل مجال قدر الامكان. </a:t>
            </a:r>
            <a:r>
              <a:rPr lang="ar-SA" sz="1600" b="1" dirty="0">
                <a:solidFill>
                  <a:prstClr val="black">
                    <a:lumMod val="75000"/>
                    <a:lumOff val="25000"/>
                  </a:prstClr>
                </a:solidFill>
              </a:rPr>
              <a:t>ص رقم 64. </a:t>
            </a:r>
          </a:p>
          <a:p>
            <a:pPr algn="just" rtl="1"/>
            <a:r>
              <a:rPr lang="ar-IQ" sz="1600" b="1" dirty="0"/>
              <a:t>الاستنتاجات </a:t>
            </a:r>
          </a:p>
          <a:p>
            <a:pPr algn="just" rtl="1"/>
            <a:r>
              <a:rPr lang="ar-IQ" sz="1600" dirty="0"/>
              <a:t>المشتري ألمنظمي يشمل أفراد مشاركين في شراء المنتجات والخدمات للأعمال والوكالات الحكومية </a:t>
            </a:r>
            <a:r>
              <a:rPr lang="ar-IQ" sz="1600" dirty="0" smtClean="0"/>
              <a:t>             والمؤسسات </a:t>
            </a:r>
            <a:r>
              <a:rPr lang="ar-IQ" sz="1600" dirty="0"/>
              <a:t>والوكالات الأخرى. تتأثر عملية الشراء ألمنظمي فيما إذا كان الشراء هو إعادة شراء مباشر </a:t>
            </a:r>
            <a:r>
              <a:rPr lang="ar-IQ" sz="1600" dirty="0" smtClean="0"/>
              <a:t>أو       </a:t>
            </a:r>
            <a:r>
              <a:rPr lang="ar-IQ" sz="1600" dirty="0"/>
              <a:t>إعادة شراء معدل أو مهام شراء جديدة وتتأثر عملية الشراء بالأفراد في ادوار شراء مختلفة والتوجه </a:t>
            </a:r>
            <a:r>
              <a:rPr lang="ar-IQ" sz="1600" dirty="0" smtClean="0"/>
              <a:t>والحجم      </a:t>
            </a:r>
            <a:r>
              <a:rPr lang="ar-IQ" sz="1600" dirty="0"/>
              <a:t>ودرجة مركزية المنظمة وسياسات الشراء في المنظمة وإجراءاتها فضلا عن دوافع الأفراد وأدوارهم المدركة. عملية الشراء ألمنظمي تعتبر سلسلة من أربعة مراحل تتراوح ما بين حاجة المنظمة وتحليل البائع </a:t>
            </a:r>
            <a:r>
              <a:rPr lang="ar-IQ" sz="1600" dirty="0" smtClean="0"/>
              <a:t>ونشاطات       </a:t>
            </a:r>
            <a:r>
              <a:rPr lang="ar-IQ" sz="1600" dirty="0"/>
              <a:t>الشراء وتقييم ما بعد الشراء. من المهم على شركات التسويق للمنظمات ان تفهم التأثيرات والعمليات التي تشتري من خلالها المنظمات المنتجات والخدمات لتلبي حاجاتها بربحية. </a:t>
            </a:r>
          </a:p>
        </p:txBody>
      </p:sp>
    </p:spTree>
    <p:extLst>
      <p:ext uri="{BB962C8B-B14F-4D97-AF65-F5344CB8AC3E}">
        <p14:creationId xmlns:p14="http://schemas.microsoft.com/office/powerpoint/2010/main" val="10736819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837871523"/>
              </p:ext>
            </p:extLst>
          </p:nvPr>
        </p:nvGraphicFramePr>
        <p:xfrm>
          <a:off x="2339752" y="771550"/>
          <a:ext cx="5987534" cy="3627120"/>
        </p:xfrm>
        <a:graphic>
          <a:graphicData uri="http://schemas.openxmlformats.org/drawingml/2006/table">
            <a:tbl>
              <a:tblPr rtl="1" firstRow="1" firstCol="1" lastRow="1" lastCol="1" bandRow="1" bandCol="1">
                <a:tableStyleId>{F2DE63D5-997A-4646-A377-4702673A728D}</a:tableStyleId>
              </a:tblPr>
              <a:tblGrid>
                <a:gridCol w="1358823">
                  <a:extLst>
                    <a:ext uri="{9D8B030D-6E8A-4147-A177-3AD203B41FA5}">
                      <a16:colId xmlns:a16="http://schemas.microsoft.com/office/drawing/2014/main" xmlns="" val="3535668348"/>
                    </a:ext>
                  </a:extLst>
                </a:gridCol>
                <a:gridCol w="4628711">
                  <a:extLst>
                    <a:ext uri="{9D8B030D-6E8A-4147-A177-3AD203B41FA5}">
                      <a16:colId xmlns:a16="http://schemas.microsoft.com/office/drawing/2014/main" xmlns="" val="2277182503"/>
                    </a:ext>
                  </a:extLst>
                </a:gridCol>
              </a:tblGrid>
              <a:tr h="0">
                <a:tc gridSpan="2">
                  <a:txBody>
                    <a:bodyPr/>
                    <a:lstStyle/>
                    <a:p>
                      <a:pPr algn="justLow" rtl="1">
                        <a:spcAft>
                          <a:spcPts val="0"/>
                        </a:spcAft>
                      </a:pPr>
                      <a:r>
                        <a:rPr lang="ar-IQ" sz="1400">
                          <a:effectLst/>
                        </a:rPr>
                        <a:t>الشكل 4-4 : المجالات الوظيفية والاهتمامات الأساسية في الشراء ألمنظمي </a:t>
                      </a:r>
                      <a:endParaRPr lang="en-US" sz="1200">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rtl="1"/>
                      <a:endParaRPr lang="ar-IQ"/>
                    </a:p>
                  </a:txBody>
                  <a:tcPr/>
                </a:tc>
                <a:extLst>
                  <a:ext uri="{0D108BD9-81ED-4DB2-BD59-A6C34878D82A}">
                    <a16:rowId xmlns:a16="http://schemas.microsoft.com/office/drawing/2014/main" xmlns="" val="2436910457"/>
                  </a:ext>
                </a:extLst>
              </a:tr>
              <a:tr h="0">
                <a:tc>
                  <a:txBody>
                    <a:bodyPr/>
                    <a:lstStyle/>
                    <a:p>
                      <a:pPr algn="justLow" rtl="1">
                        <a:spcAft>
                          <a:spcPts val="0"/>
                        </a:spcAft>
                      </a:pPr>
                      <a:r>
                        <a:rPr lang="ar-IQ" sz="1600" b="0">
                          <a:effectLst/>
                        </a:rPr>
                        <a:t>المجال الوظيفي </a:t>
                      </a:r>
                      <a:endParaRPr lang="en-US" sz="1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600" b="0">
                          <a:effectLst/>
                        </a:rPr>
                        <a:t>الاهتمامات الرئيسية </a:t>
                      </a:r>
                      <a:endParaRPr lang="en-US" sz="1400" b="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657191814"/>
                  </a:ext>
                </a:extLst>
              </a:tr>
              <a:tr h="0">
                <a:tc>
                  <a:txBody>
                    <a:bodyPr/>
                    <a:lstStyle/>
                    <a:p>
                      <a:pPr algn="justLow" rtl="1">
                        <a:spcAft>
                          <a:spcPts val="0"/>
                        </a:spcAft>
                      </a:pPr>
                      <a:r>
                        <a:rPr lang="ar-IQ" sz="1600" b="0">
                          <a:effectLst/>
                        </a:rPr>
                        <a:t>هندسة التصميم والتطوير </a:t>
                      </a:r>
                      <a:endParaRPr lang="en-US" sz="1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600" b="0">
                          <a:effectLst/>
                        </a:rPr>
                        <a:t>سمعة اسم البائع وقدرة البائع على تلبية مواصفات التصميم. </a:t>
                      </a:r>
                      <a:endParaRPr lang="en-US" sz="1400" b="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007171453"/>
                  </a:ext>
                </a:extLst>
              </a:tr>
              <a:tr h="0">
                <a:tc>
                  <a:txBody>
                    <a:bodyPr/>
                    <a:lstStyle/>
                    <a:p>
                      <a:pPr algn="justLow" rtl="1">
                        <a:spcAft>
                          <a:spcPts val="0"/>
                        </a:spcAft>
                      </a:pPr>
                      <a:r>
                        <a:rPr lang="ar-IQ" sz="1600" b="0">
                          <a:effectLst/>
                        </a:rPr>
                        <a:t>الإنتاج </a:t>
                      </a:r>
                      <a:endParaRPr lang="en-US" sz="1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600" b="0">
                          <a:effectLst/>
                        </a:rPr>
                        <a:t>التسليم وموثوقية المشتريات لتقليل الانقطاع في جدولة الإنتاج.  </a:t>
                      </a:r>
                      <a:endParaRPr lang="en-US" sz="1400" b="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47350469"/>
                  </a:ext>
                </a:extLst>
              </a:tr>
              <a:tr h="0">
                <a:tc>
                  <a:txBody>
                    <a:bodyPr/>
                    <a:lstStyle/>
                    <a:p>
                      <a:pPr algn="justLow" rtl="1">
                        <a:spcAft>
                          <a:spcPts val="0"/>
                        </a:spcAft>
                      </a:pPr>
                      <a:r>
                        <a:rPr lang="ar-IQ" sz="1600" b="0">
                          <a:effectLst/>
                        </a:rPr>
                        <a:t>المبيعات \ التسويق </a:t>
                      </a:r>
                      <a:endParaRPr lang="en-US" sz="1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600" b="0">
                          <a:effectLst/>
                        </a:rPr>
                        <a:t>اثر الفقرات التي يتم شراؤها على إمكانية تسويق منتجات الشركة. </a:t>
                      </a:r>
                      <a:endParaRPr lang="en-US" sz="1400" b="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581044780"/>
                  </a:ext>
                </a:extLst>
              </a:tr>
              <a:tr h="0">
                <a:tc>
                  <a:txBody>
                    <a:bodyPr/>
                    <a:lstStyle/>
                    <a:p>
                      <a:pPr algn="justLow" rtl="1">
                        <a:spcAft>
                          <a:spcPts val="0"/>
                        </a:spcAft>
                      </a:pPr>
                      <a:r>
                        <a:rPr lang="ar-IQ" sz="1600" b="0">
                          <a:effectLst/>
                        </a:rPr>
                        <a:t>الصيانة </a:t>
                      </a:r>
                      <a:endParaRPr lang="en-US" sz="1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600" b="0" dirty="0">
                          <a:effectLst/>
                        </a:rPr>
                        <a:t>درجة مطابقة فقرات الشراء مع المنشات الحالية والمعدات وخدمات </a:t>
                      </a:r>
                      <a:r>
                        <a:rPr lang="ar-IQ" sz="1600" b="0" dirty="0" smtClean="0">
                          <a:effectLst/>
                        </a:rPr>
                        <a:t>    الصيانة </a:t>
                      </a:r>
                      <a:r>
                        <a:rPr lang="ar-IQ" sz="1600" b="0" dirty="0">
                          <a:effectLst/>
                        </a:rPr>
                        <a:t>التي يعرضها البائع وترتيبات التنصيب التي يعرضها البائع. </a:t>
                      </a:r>
                      <a:endParaRPr lang="en-US" sz="14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58303825"/>
                  </a:ext>
                </a:extLst>
              </a:tr>
              <a:tr h="0">
                <a:tc>
                  <a:txBody>
                    <a:bodyPr/>
                    <a:lstStyle/>
                    <a:p>
                      <a:pPr algn="justLow" rtl="1">
                        <a:spcAft>
                          <a:spcPts val="0"/>
                        </a:spcAft>
                      </a:pPr>
                      <a:r>
                        <a:rPr lang="ar-IQ" sz="1600" b="0">
                          <a:effectLst/>
                        </a:rPr>
                        <a:t>التمويل \ المحاسبة </a:t>
                      </a:r>
                      <a:endParaRPr lang="en-US" sz="1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600" b="0" dirty="0">
                          <a:effectLst/>
                        </a:rPr>
                        <a:t>تأثير المشتريات على السيولة النقدية والموازنة ومواقف كشوفات </a:t>
                      </a:r>
                      <a:r>
                        <a:rPr lang="ar-IQ" sz="1600" b="0" dirty="0" smtClean="0">
                          <a:effectLst/>
                        </a:rPr>
                        <a:t>       الدخل </a:t>
                      </a:r>
                      <a:r>
                        <a:rPr lang="ar-IQ" sz="1600" b="0" dirty="0">
                          <a:effectLst/>
                        </a:rPr>
                        <a:t>والتباين في تكاليف المواد مقارنة مع التقديرات إذا تجاوزت </a:t>
                      </a:r>
                      <a:r>
                        <a:rPr lang="ar-IQ" sz="1600" b="0" dirty="0" smtClean="0">
                          <a:effectLst/>
                        </a:rPr>
                        <a:t>      عنها </a:t>
                      </a:r>
                      <a:r>
                        <a:rPr lang="ar-IQ" sz="1600" b="0" dirty="0">
                          <a:effectLst/>
                        </a:rPr>
                        <a:t>وجدوى خيارات الصنع أو الشراء أو الإيجار في عمليات الشراء. </a:t>
                      </a:r>
                      <a:endParaRPr lang="en-US" sz="14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650522887"/>
                  </a:ext>
                </a:extLst>
              </a:tr>
              <a:tr h="0">
                <a:tc>
                  <a:txBody>
                    <a:bodyPr/>
                    <a:lstStyle/>
                    <a:p>
                      <a:pPr algn="justLow" rtl="1">
                        <a:spcAft>
                          <a:spcPts val="0"/>
                        </a:spcAft>
                      </a:pPr>
                      <a:r>
                        <a:rPr lang="ar-IQ" sz="1600" b="0">
                          <a:effectLst/>
                        </a:rPr>
                        <a:t>الشراء </a:t>
                      </a:r>
                      <a:endParaRPr lang="en-US" sz="1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600" b="0" dirty="0">
                          <a:effectLst/>
                        </a:rPr>
                        <a:t>الحصول على أوطأ سعر ممكن بمستوى جودة مقبولة واستدامة </a:t>
                      </a:r>
                      <a:r>
                        <a:rPr lang="ar-IQ" sz="1600" b="0" dirty="0" smtClean="0">
                          <a:effectLst/>
                        </a:rPr>
                        <a:t>       علاقات </a:t>
                      </a:r>
                      <a:r>
                        <a:rPr lang="ar-IQ" sz="1600" b="0" dirty="0">
                          <a:effectLst/>
                        </a:rPr>
                        <a:t>طيبة مع البائع. </a:t>
                      </a:r>
                      <a:endParaRPr lang="en-US" sz="14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1508493334"/>
                  </a:ext>
                </a:extLst>
              </a:tr>
              <a:tr h="0">
                <a:tc>
                  <a:txBody>
                    <a:bodyPr/>
                    <a:lstStyle/>
                    <a:p>
                      <a:pPr algn="justLow" rtl="1">
                        <a:spcAft>
                          <a:spcPts val="0"/>
                        </a:spcAft>
                      </a:pPr>
                      <a:r>
                        <a:rPr lang="ar-IQ" sz="1600" b="0">
                          <a:effectLst/>
                        </a:rPr>
                        <a:t>رقابة الجودة </a:t>
                      </a:r>
                      <a:endParaRPr lang="en-US" sz="14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justLow" rtl="1">
                        <a:spcAft>
                          <a:spcPts val="0"/>
                        </a:spcAft>
                      </a:pPr>
                      <a:r>
                        <a:rPr lang="ar-IQ" sz="1600" b="0" dirty="0">
                          <a:effectLst/>
                        </a:rPr>
                        <a:t>ضمان بان الفقرات التي تم شراؤها تلبي المواصفات الموصوفة </a:t>
                      </a:r>
                      <a:r>
                        <a:rPr lang="ar-IQ" sz="1600" b="0" dirty="0" smtClean="0">
                          <a:effectLst/>
                        </a:rPr>
                        <a:t>       والسماحيات </a:t>
                      </a:r>
                      <a:r>
                        <a:rPr lang="ar-IQ" sz="1600" b="0" dirty="0">
                          <a:effectLst/>
                        </a:rPr>
                        <a:t>والتنظيمات الحكومية ومتطلبات الزبون. </a:t>
                      </a:r>
                      <a:endParaRPr lang="en-US" sz="14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473318487"/>
                  </a:ext>
                </a:extLst>
              </a:tr>
            </a:tbl>
          </a:graphicData>
        </a:graphic>
      </p:graphicFrame>
    </p:spTree>
    <p:extLst>
      <p:ext uri="{BB962C8B-B14F-4D97-AF65-F5344CB8AC3E}">
        <p14:creationId xmlns:p14="http://schemas.microsoft.com/office/powerpoint/2010/main" val="325221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51470"/>
            <a:ext cx="7596336" cy="5092029"/>
          </a:xfrm>
        </p:spPr>
        <p:txBody>
          <a:bodyPr/>
          <a:lstStyle/>
          <a:p>
            <a:pPr algn="just" rtl="1"/>
            <a:r>
              <a:rPr lang="ar-IQ" sz="1600" b="1" dirty="0"/>
              <a:t>أصناف المشترون (المنظميون):</a:t>
            </a:r>
            <a:r>
              <a:rPr lang="en-US" sz="1600" b="1" dirty="0"/>
              <a:t>categories of organization buyers</a:t>
            </a:r>
          </a:p>
          <a:p>
            <a:pPr algn="just" rtl="1"/>
            <a:r>
              <a:rPr lang="en-US" sz="1600" dirty="0"/>
              <a:t> </a:t>
            </a:r>
            <a:r>
              <a:rPr lang="ar-IQ" sz="1600" dirty="0"/>
              <a:t>يمكن تصنيف المشترين المنظميين بعدة اشكال، لحكومة الولايات المتحدة تصنف المنظمة في مجالات </a:t>
            </a:r>
            <a:r>
              <a:rPr lang="ar-IQ" sz="1600" dirty="0" smtClean="0"/>
              <a:t>اعمل     </a:t>
            </a:r>
            <a:r>
              <a:rPr lang="ar-IQ" sz="1600" dirty="0"/>
              <a:t>مختلفة وفق نظام وتصنيف الصناعات في أمريكا الشمالية ويختصر بـ </a:t>
            </a:r>
            <a:r>
              <a:rPr lang="en-US" sz="1600" dirty="0" smtClean="0"/>
              <a:t>NAICS، </a:t>
            </a:r>
            <a:r>
              <a:rPr lang="ar-IQ" sz="1600" dirty="0"/>
              <a:t>هذا التصنيف </a:t>
            </a:r>
            <a:r>
              <a:rPr lang="ar-IQ" sz="1600" dirty="0" smtClean="0"/>
              <a:t>يعطي معلومات </a:t>
            </a:r>
            <a:r>
              <a:rPr lang="ar-IQ" sz="1600" dirty="0"/>
              <a:t>حول عدد المؤسسات وحجم المبيعات وعدد الموظفين في كل صناعة وتوزيعها حسب </a:t>
            </a:r>
            <a:r>
              <a:rPr lang="ar-IQ" sz="1600" dirty="0" smtClean="0"/>
              <a:t>المنطقة  الجغرافية.        وتسجل </a:t>
            </a:r>
            <a:r>
              <a:rPr lang="ar-IQ" sz="1600" dirty="0"/>
              <a:t>المعلومات في هذا التصنيف عن طريق موقع الانترنيت</a:t>
            </a:r>
            <a:r>
              <a:rPr lang="en-US" sz="1600" dirty="0"/>
              <a:t>www.naics.com. </a:t>
            </a:r>
            <a:r>
              <a:rPr lang="ar-IQ" sz="1600" dirty="0" smtClean="0"/>
              <a:t> بالإضافة إلى موقع      </a:t>
            </a:r>
            <a:r>
              <a:rPr lang="en-US" sz="1600" dirty="0" smtClean="0"/>
              <a:t>DUN </a:t>
            </a:r>
            <a:r>
              <a:rPr lang="ar-IQ" sz="1600" dirty="0" smtClean="0"/>
              <a:t> للأعمال </a:t>
            </a:r>
            <a:r>
              <a:rPr lang="ar-IQ" sz="1600" dirty="0"/>
              <a:t>يعطي معلومات حول عشرة ملايين منظمة أعمال في الولايات المتحدة ويمكن ان تقدم </a:t>
            </a:r>
            <a:r>
              <a:rPr lang="ar-IQ" sz="1600" dirty="0" smtClean="0"/>
              <a:t>        معلومات </a:t>
            </a:r>
            <a:r>
              <a:rPr lang="ar-IQ" sz="1600" dirty="0"/>
              <a:t>مفيدة للمسوّقين من المنظمات الذين يبحثون عن مشترين. ولكن في كتابنا من المفيد أن </a:t>
            </a:r>
            <a:r>
              <a:rPr lang="ar-IQ" sz="1600" dirty="0" smtClean="0"/>
              <a:t>نصنف           </a:t>
            </a:r>
            <a:r>
              <a:rPr lang="ar-IQ" sz="1600" dirty="0"/>
              <a:t>المشترين المنظّميين الى اربعة أصناف تشمل: المنتج و الوسيط و الوكالة الحكومية ومؤسسات أخرى، </a:t>
            </a:r>
            <a:r>
              <a:rPr lang="ar-IQ" sz="1600" dirty="0" smtClean="0"/>
              <a:t>ولو       </a:t>
            </a:r>
            <a:r>
              <a:rPr lang="ar-IQ" sz="1600" dirty="0"/>
              <a:t>جمعنا المسوق والمنتج والوسيط فهذا النوع من التسويق يسمى (تسويق منظمات الأعمال إلى منظمات </a:t>
            </a:r>
            <a:r>
              <a:rPr lang="ar-IQ" sz="1600" dirty="0" smtClean="0"/>
              <a:t>الاعمال </a:t>
            </a:r>
            <a:r>
              <a:rPr lang="en-US" sz="1600" dirty="0" smtClean="0"/>
              <a:t>B2B </a:t>
            </a:r>
            <a:r>
              <a:rPr lang="ar-IQ" sz="1600" dirty="0" smtClean="0"/>
              <a:t> وقد أصبح </a:t>
            </a:r>
            <a:r>
              <a:rPr lang="ar-IQ" sz="1600" dirty="0"/>
              <a:t>تسويق (تسويق منظمات الأعمال إلى منظمات الاعمال) موضوع متزايد الأهمية لأنه </a:t>
            </a:r>
            <a:r>
              <a:rPr lang="ar-IQ" sz="1600" dirty="0" smtClean="0"/>
              <a:t>مجال  </a:t>
            </a:r>
            <a:r>
              <a:rPr lang="ar-IQ" sz="1600" dirty="0"/>
              <a:t>رئيسي نفذ فيه التسويق عبر الانترنيت بربحية</a:t>
            </a:r>
            <a:r>
              <a:rPr lang="ar-IQ" sz="1600" dirty="0" smtClean="0"/>
              <a:t>.</a:t>
            </a:r>
          </a:p>
          <a:p>
            <a:pPr algn="just" rtl="1"/>
            <a:r>
              <a:rPr lang="ar-IQ" sz="1600" b="1" dirty="0"/>
              <a:t>المنتجون </a:t>
            </a:r>
            <a:r>
              <a:rPr lang="en-US" sz="1600" b="1" dirty="0"/>
              <a:t>producers</a:t>
            </a:r>
          </a:p>
          <a:p>
            <a:pPr algn="just" rtl="1"/>
            <a:r>
              <a:rPr lang="en-US" sz="1600" dirty="0"/>
              <a:t> </a:t>
            </a:r>
            <a:r>
              <a:rPr lang="ar-IQ" sz="1600" dirty="0"/>
              <a:t>يتكون المنظمات  بوصفها مشتري  من من منظمات اعمال تشتري السلع والخدمات لغرض إنتاج سلع وخدمات أخرى لغرض المبيعات. تشتري </a:t>
            </a:r>
            <a:r>
              <a:rPr lang="ar-IQ" sz="1600" dirty="0" smtClean="0"/>
              <a:t>شركة  </a:t>
            </a:r>
            <a:r>
              <a:rPr lang="en-US" sz="1600" dirty="0" smtClean="0"/>
              <a:t>DELL</a:t>
            </a:r>
            <a:r>
              <a:rPr lang="ar-IQ" sz="1600" dirty="0" smtClean="0"/>
              <a:t>الحواسيب </a:t>
            </a:r>
            <a:r>
              <a:rPr lang="ar-IQ" sz="1600" dirty="0"/>
              <a:t>رقائق الحاسوب من شركة </a:t>
            </a:r>
            <a:r>
              <a:rPr lang="en-US" sz="1600" dirty="0" smtClean="0"/>
              <a:t>Intel </a:t>
            </a:r>
            <a:r>
              <a:rPr lang="ar-IQ" sz="1600" dirty="0" smtClean="0"/>
              <a:t> لصنع الحواسيب  </a:t>
            </a:r>
            <a:r>
              <a:rPr lang="ar-IQ" sz="1600" dirty="0"/>
              <a:t>التي تبيعها للمستهلك والمنظمات الاخرى. يدخل المنتجون في عدة صناعات سواء كانت زراعية او تجميعية </a:t>
            </a:r>
            <a:r>
              <a:rPr lang="ar-IQ" sz="1600" dirty="0" smtClean="0"/>
              <a:t>او  </a:t>
            </a:r>
            <a:r>
              <a:rPr lang="ar-IQ" sz="1600" dirty="0"/>
              <a:t>إنشائية او مالية، وسويةً تمثل اكبر شريحة من المشترين المنظميين. يميل منتجي السلع الى ان يكونوا </a:t>
            </a:r>
            <a:r>
              <a:rPr lang="ar-IQ" sz="1600" dirty="0" smtClean="0"/>
              <a:t>اكبر       </a:t>
            </a:r>
            <a:r>
              <a:rPr lang="ar-IQ" sz="1600" dirty="0"/>
              <a:t>وأكثر تركزاً جغرافياً بالمقارنة مع منتجي الخدمات. </a:t>
            </a:r>
            <a:r>
              <a:rPr lang="ar-IQ" sz="1600" b="1" dirty="0"/>
              <a:t>ص رقم  ٥٥ </a:t>
            </a:r>
          </a:p>
          <a:p>
            <a:pPr algn="just" rtl="1"/>
            <a:endParaRPr lang="ar-IQ" sz="1600" dirty="0"/>
          </a:p>
        </p:txBody>
      </p:sp>
    </p:spTree>
    <p:extLst>
      <p:ext uri="{BB962C8B-B14F-4D97-AF65-F5344CB8AC3E}">
        <p14:creationId xmlns:p14="http://schemas.microsoft.com/office/powerpoint/2010/main" val="1808971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619251" y="57150"/>
            <a:ext cx="7439024" cy="5010149"/>
          </a:xfrm>
        </p:spPr>
        <p:txBody>
          <a:bodyPr/>
          <a:lstStyle/>
          <a:p>
            <a:pPr algn="just" rtl="1"/>
            <a:r>
              <a:rPr lang="ar-SA" sz="1600" b="1" dirty="0"/>
              <a:t>الوسطاء</a:t>
            </a:r>
            <a:r>
              <a:rPr lang="en-US" sz="1600" b="1" dirty="0"/>
              <a:t>intermediaries </a:t>
            </a:r>
          </a:p>
          <a:p>
            <a:pPr algn="just" rtl="1"/>
            <a:r>
              <a:rPr lang="ar-SA" sz="1600" dirty="0"/>
              <a:t>ان  وسطاء التسويق هم جهات تقوم بإعادة بيع منتجات المشتريات ويقومون بإعادة البيع مقابل </a:t>
            </a:r>
            <a:r>
              <a:rPr lang="ar-SA" sz="1600" dirty="0" smtClean="0"/>
              <a:t>الربح</a:t>
            </a:r>
            <a:r>
              <a:rPr lang="en-US" sz="1600" dirty="0" smtClean="0"/>
              <a:t>       </a:t>
            </a:r>
            <a:r>
              <a:rPr lang="ar-SA" sz="1600" dirty="0" smtClean="0"/>
              <a:t> وهذ</a:t>
            </a:r>
            <a:r>
              <a:rPr lang="ar-IQ" sz="1600" dirty="0" err="1"/>
              <a:t>ه</a:t>
            </a:r>
            <a:r>
              <a:rPr lang="en-US" sz="1600" dirty="0" smtClean="0"/>
              <a:t> </a:t>
            </a:r>
            <a:r>
              <a:rPr lang="ar-SA" sz="1600" dirty="0" smtClean="0"/>
              <a:t>المجموعة </a:t>
            </a:r>
            <a:r>
              <a:rPr lang="ar-SA" sz="1600" dirty="0"/>
              <a:t>تشمل عدد من البائعين الثانويين منهم: بائعي الجملة بائعي التجزئة لذين يشترون </a:t>
            </a:r>
            <a:r>
              <a:rPr lang="ar-IQ" sz="1600" dirty="0" smtClean="0"/>
              <a:t>               </a:t>
            </a:r>
            <a:r>
              <a:rPr lang="ar-SA" sz="1600" dirty="0" smtClean="0"/>
              <a:t>منتجات من </a:t>
            </a:r>
            <a:r>
              <a:rPr lang="ar-SA" sz="1600" dirty="0"/>
              <a:t>المصنع ويوزعونها الى المستهلكين والى مشترين منظميين آخرين.</a:t>
            </a:r>
          </a:p>
          <a:p>
            <a:pPr algn="just" rtl="1"/>
            <a:r>
              <a:rPr lang="ar-SA" sz="1600" dirty="0"/>
              <a:t>يشتري الوسطاء أيضا المنتجات والخدمات لأجل إدارة أعمالهم مثل التجهيزات المكتبية وخدمات الصيانة </a:t>
            </a:r>
            <a:r>
              <a:rPr lang="en-US" sz="1600" dirty="0" smtClean="0"/>
              <a:t>   </a:t>
            </a:r>
            <a:r>
              <a:rPr lang="ar-SA" sz="1600" dirty="0" smtClean="0"/>
              <a:t>ولأهمية </a:t>
            </a:r>
            <a:r>
              <a:rPr lang="ar-SA" sz="1600" dirty="0"/>
              <a:t>الوساطة سنتناولها بالتفصيل في الفصل العاشر.</a:t>
            </a:r>
          </a:p>
          <a:p>
            <a:pPr algn="just" rtl="1"/>
            <a:r>
              <a:rPr lang="ar-SA" sz="1600" b="1" dirty="0"/>
              <a:t>الوكالات الحكومية</a:t>
            </a:r>
            <a:r>
              <a:rPr lang="en-US" sz="1600" b="1" dirty="0"/>
              <a:t>government agencies </a:t>
            </a:r>
          </a:p>
          <a:p>
            <a:pPr algn="just" rtl="1"/>
            <a:r>
              <a:rPr lang="en-US" sz="1600" dirty="0"/>
              <a:t> </a:t>
            </a:r>
            <a:r>
              <a:rPr lang="ar-SA" sz="1600" dirty="0"/>
              <a:t>إن الوكالات الحكومية في الولايات المتحدة تعمل على مستويات فيدرالية وولايات ومستويات محلية </a:t>
            </a:r>
            <a:r>
              <a:rPr lang="ar-SA" sz="1600" dirty="0" smtClean="0"/>
              <a:t>وهناك</a:t>
            </a:r>
            <a:r>
              <a:rPr lang="en-US" sz="1600" dirty="0" smtClean="0"/>
              <a:t> </a:t>
            </a:r>
            <a:r>
              <a:rPr lang="ar-SA" sz="1600" dirty="0" smtClean="0"/>
              <a:t> </a:t>
            </a:r>
            <a:r>
              <a:rPr lang="ar-SA" sz="1600" dirty="0"/>
              <a:t>اكثر من ٨٦ الف وكالة حكومية في هذا القطر تشتري الكمائن والمعدات والتجهيزات والخدمات.ان الوكالات الحكومية مسؤولة عن مليارات الدولارات من المشتريات وأكثر من نصف المبلغ يمثل مشتريات </a:t>
            </a:r>
            <a:r>
              <a:rPr lang="ar-SA" sz="1600" dirty="0" smtClean="0"/>
              <a:t>الحكومية</a:t>
            </a:r>
            <a:r>
              <a:rPr lang="en-US" sz="1600" dirty="0" smtClean="0"/>
              <a:t>   </a:t>
            </a:r>
            <a:r>
              <a:rPr lang="ar-SA" sz="1600" dirty="0" smtClean="0"/>
              <a:t> </a:t>
            </a:r>
            <a:r>
              <a:rPr lang="ar-SA" sz="1600" dirty="0"/>
              <a:t>الاتحادية مما يجعلها اكبر زبون في العالم. اما حكومات الأقطار الأخرى فهم  ايضاً زبائن كبار في السوق قد يكون  التسويق الى الوكالات الحكومية معقد لان هذا التسويق قد يقع تحت سياسات شراء وتنظيمات مقيِّدة.</a:t>
            </a:r>
          </a:p>
          <a:p>
            <a:pPr algn="just" rtl="1"/>
            <a:r>
              <a:rPr lang="ar-SA" sz="1600" b="1" dirty="0"/>
              <a:t>المؤسسات الاخرى</a:t>
            </a:r>
            <a:r>
              <a:rPr lang="en-US" sz="1600" b="1" dirty="0"/>
              <a:t>other institutions </a:t>
            </a:r>
          </a:p>
          <a:p>
            <a:pPr algn="just" rtl="1"/>
            <a:r>
              <a:rPr lang="en-US" sz="1600" dirty="0"/>
              <a:t> </a:t>
            </a:r>
            <a:r>
              <a:rPr lang="ar-SA" sz="1600" dirty="0"/>
              <a:t>بالإضافة إلى وكالات الأعمال والوكالات الحكومية يمكن للمسوّق ان يبيع المنتجات والخدمات لعدد </a:t>
            </a:r>
            <a:r>
              <a:rPr lang="ar-SA" sz="1600" dirty="0" smtClean="0"/>
              <a:t>من</a:t>
            </a:r>
            <a:r>
              <a:rPr lang="en-US" sz="1600" dirty="0" smtClean="0"/>
              <a:t>     </a:t>
            </a:r>
            <a:r>
              <a:rPr lang="ar-SA" sz="1600" dirty="0" smtClean="0"/>
              <a:t> </a:t>
            </a:r>
            <a:r>
              <a:rPr lang="ar-SA" sz="1600" dirty="0"/>
              <a:t>المؤسسات الأخرى مثل المستشفيات والمتاحف والجامعات ودور التمريض والكنائس والعديد منها منظمات </a:t>
            </a:r>
            <a:r>
              <a:rPr lang="en-US" sz="1600" dirty="0" smtClean="0"/>
              <a:t>  </a:t>
            </a:r>
            <a:r>
              <a:rPr lang="ar-SA" sz="1600" dirty="0" smtClean="0"/>
              <a:t>غير </a:t>
            </a:r>
            <a:r>
              <a:rPr lang="ar-SA" sz="1600" dirty="0"/>
              <a:t>ربحية تشتري المنتجات والخدمات لتستديم عملياتها وخدمة زبائنها.</a:t>
            </a:r>
          </a:p>
        </p:txBody>
      </p:sp>
    </p:spTree>
    <p:extLst>
      <p:ext uri="{BB962C8B-B14F-4D97-AF65-F5344CB8AC3E}">
        <p14:creationId xmlns:p14="http://schemas.microsoft.com/office/powerpoint/2010/main" val="2811194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619673" y="28575"/>
            <a:ext cx="7476702" cy="5114925"/>
          </a:xfrm>
        </p:spPr>
        <p:txBody>
          <a:bodyPr/>
          <a:lstStyle/>
          <a:p>
            <a:pPr algn="just" rtl="1"/>
            <a:r>
              <a:rPr lang="ar-IQ" sz="1600" b="1" dirty="0"/>
              <a:t>عملية الشراء المنظّمي</a:t>
            </a:r>
            <a:r>
              <a:rPr lang="en-US" sz="1600" b="1" dirty="0"/>
              <a:t>the organizational buying </a:t>
            </a:r>
            <a:r>
              <a:rPr lang="en-US" sz="1600" b="1" dirty="0" smtClean="0"/>
              <a:t>process </a:t>
            </a:r>
            <a:endParaRPr lang="en-US" sz="1600" b="1" dirty="0"/>
          </a:p>
          <a:p>
            <a:pPr algn="just" rtl="1"/>
            <a:r>
              <a:rPr lang="en-US" sz="1600" dirty="0"/>
              <a:t> </a:t>
            </a:r>
            <a:r>
              <a:rPr lang="ar-IQ" sz="1600" dirty="0"/>
              <a:t>بغض النظر عن انواع </a:t>
            </a:r>
            <a:r>
              <a:rPr lang="ar-IQ" sz="1600" dirty="0" smtClean="0"/>
              <a:t>المنظمات, </a:t>
            </a:r>
            <a:r>
              <a:rPr lang="ar-IQ" sz="1600" dirty="0"/>
              <a:t>تعتبر عملية الشراء مطلوبة لضمان  شراء واستلام المنتجات </a:t>
            </a:r>
            <a:r>
              <a:rPr lang="ar-IQ" sz="1600" dirty="0" smtClean="0"/>
              <a:t>والخدمات  </a:t>
            </a:r>
            <a:r>
              <a:rPr lang="ar-IQ" sz="1600" dirty="0"/>
              <a:t>بأسلوب يتميز بالتوقيت والكفاءة.  تطور المنظمات عادة عملية شراء تخدم حاجات </a:t>
            </a:r>
            <a:r>
              <a:rPr lang="ar-IQ" sz="1600" dirty="0" smtClean="0"/>
              <a:t>شرائها.</a:t>
            </a:r>
          </a:p>
          <a:p>
            <a:pPr algn="just" rtl="1"/>
            <a:endParaRPr lang="ar-IQ" sz="1600" dirty="0"/>
          </a:p>
          <a:p>
            <a:pPr algn="ctr" rtl="1"/>
            <a:r>
              <a:rPr lang="ar-IQ" sz="1600" b="1" dirty="0"/>
              <a:t>الشكل ٤-١ يمثل نموذج لمنظمات مشترية ويمثل بعض التأثيرات والمراحل المشتركة في العمليات </a:t>
            </a:r>
            <a:endParaRPr lang="ar-IQ" sz="1600" b="1" dirty="0" smtClean="0"/>
          </a:p>
          <a:p>
            <a:pPr algn="ctr" rtl="1"/>
            <a:endParaRPr lang="ar-IQ" sz="1600" b="1" dirty="0"/>
          </a:p>
        </p:txBody>
      </p:sp>
      <p:sp>
        <p:nvSpPr>
          <p:cNvPr id="2" name="Rectangle 1"/>
          <p:cNvSpPr/>
          <p:nvPr/>
        </p:nvSpPr>
        <p:spPr>
          <a:xfrm>
            <a:off x="7380312" y="1779662"/>
            <a:ext cx="1080120" cy="72008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1400" dirty="0" smtClean="0"/>
              <a:t>تأثير هيكلي</a:t>
            </a:r>
            <a:endParaRPr lang="ar-IQ" sz="1400" dirty="0"/>
          </a:p>
        </p:txBody>
      </p:sp>
      <p:sp>
        <p:nvSpPr>
          <p:cNvPr id="5" name="Rectangle 4"/>
          <p:cNvSpPr/>
          <p:nvPr/>
        </p:nvSpPr>
        <p:spPr>
          <a:xfrm>
            <a:off x="5161281" y="1779158"/>
            <a:ext cx="1080120" cy="72008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1400" dirty="0" smtClean="0"/>
              <a:t>تأثير سلوكي</a:t>
            </a:r>
            <a:endParaRPr lang="ar-IQ" sz="1400" dirty="0"/>
          </a:p>
        </p:txBody>
      </p:sp>
      <p:sp>
        <p:nvSpPr>
          <p:cNvPr id="6" name="Rectangle 5"/>
          <p:cNvSpPr/>
          <p:nvPr/>
        </p:nvSpPr>
        <p:spPr>
          <a:xfrm>
            <a:off x="2900934" y="1779158"/>
            <a:ext cx="1080120" cy="72008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1400" dirty="0" smtClean="0"/>
              <a:t>تأثير شرائي    النوع</a:t>
            </a:r>
            <a:endParaRPr lang="ar-IQ" sz="1400" dirty="0"/>
          </a:p>
        </p:txBody>
      </p:sp>
      <p:sp>
        <p:nvSpPr>
          <p:cNvPr id="7" name="Rectangle 6"/>
          <p:cNvSpPr/>
          <p:nvPr/>
        </p:nvSpPr>
        <p:spPr>
          <a:xfrm>
            <a:off x="7452320" y="3795886"/>
            <a:ext cx="1080120" cy="72008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1400" dirty="0" smtClean="0"/>
              <a:t>التقييم مابعد     الشراء</a:t>
            </a:r>
            <a:endParaRPr lang="ar-IQ" sz="1400" dirty="0"/>
          </a:p>
        </p:txBody>
      </p:sp>
      <p:sp>
        <p:nvSpPr>
          <p:cNvPr id="8" name="Rectangle 7"/>
          <p:cNvSpPr/>
          <p:nvPr/>
        </p:nvSpPr>
        <p:spPr>
          <a:xfrm>
            <a:off x="5940152" y="3795886"/>
            <a:ext cx="1080120" cy="72008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1400" dirty="0" smtClean="0"/>
              <a:t>نشاطات الشراء</a:t>
            </a:r>
            <a:endParaRPr lang="ar-IQ" sz="1400" dirty="0"/>
          </a:p>
        </p:txBody>
      </p:sp>
      <p:sp>
        <p:nvSpPr>
          <p:cNvPr id="9" name="Rectangle 8"/>
          <p:cNvSpPr/>
          <p:nvPr/>
        </p:nvSpPr>
        <p:spPr>
          <a:xfrm>
            <a:off x="4355976" y="3795886"/>
            <a:ext cx="1080120" cy="72008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1400" dirty="0" smtClean="0"/>
              <a:t>تحليل البائع</a:t>
            </a:r>
            <a:endParaRPr lang="ar-IQ" sz="1400" dirty="0"/>
          </a:p>
        </p:txBody>
      </p:sp>
      <p:sp>
        <p:nvSpPr>
          <p:cNvPr id="10" name="Rectangle 9"/>
          <p:cNvSpPr/>
          <p:nvPr/>
        </p:nvSpPr>
        <p:spPr>
          <a:xfrm>
            <a:off x="2781237" y="3795886"/>
            <a:ext cx="1080120" cy="720080"/>
          </a:xfrm>
          <a:prstGeom prst="rect">
            <a:avLst/>
          </a:prstGeom>
        </p:spPr>
        <p:style>
          <a:lnRef idx="1">
            <a:schemeClr val="accent3"/>
          </a:lnRef>
          <a:fillRef idx="2">
            <a:schemeClr val="accent3"/>
          </a:fillRef>
          <a:effectRef idx="1">
            <a:schemeClr val="accent3"/>
          </a:effectRef>
          <a:fontRef idx="minor">
            <a:schemeClr val="dk1"/>
          </a:fontRef>
        </p:style>
        <p:txBody>
          <a:bodyPr rtlCol="1" anchor="ctr"/>
          <a:lstStyle/>
          <a:p>
            <a:pPr algn="ctr"/>
            <a:r>
              <a:rPr lang="ar-IQ" sz="1400" dirty="0" smtClean="0"/>
              <a:t>الحاجة المنظمية</a:t>
            </a:r>
            <a:endParaRPr lang="ar-IQ" sz="1400" dirty="0"/>
          </a:p>
        </p:txBody>
      </p:sp>
      <p:sp>
        <p:nvSpPr>
          <p:cNvPr id="3" name="TextBox 2"/>
          <p:cNvSpPr txBox="1"/>
          <p:nvPr/>
        </p:nvSpPr>
        <p:spPr>
          <a:xfrm>
            <a:off x="2491209" y="3133448"/>
            <a:ext cx="6264696" cy="1872208"/>
          </a:xfrm>
          <a:prstGeom prst="rect">
            <a:avLst/>
          </a:prstGeom>
          <a:noFill/>
        </p:spPr>
        <p:style>
          <a:lnRef idx="1">
            <a:schemeClr val="accent3"/>
          </a:lnRef>
          <a:fillRef idx="2">
            <a:schemeClr val="accent3"/>
          </a:fillRef>
          <a:effectRef idx="1">
            <a:schemeClr val="accent3"/>
          </a:effectRef>
          <a:fontRef idx="minor">
            <a:schemeClr val="dk1"/>
          </a:fontRef>
        </p:style>
        <p:txBody>
          <a:bodyPr wrap="square" rtlCol="1">
            <a:spAutoFit/>
          </a:bodyPr>
          <a:lstStyle/>
          <a:p>
            <a:endParaRPr lang="ar-IQ" dirty="0"/>
          </a:p>
        </p:txBody>
      </p:sp>
      <p:sp>
        <p:nvSpPr>
          <p:cNvPr id="11" name="TextBox 10"/>
          <p:cNvSpPr txBox="1"/>
          <p:nvPr/>
        </p:nvSpPr>
        <p:spPr>
          <a:xfrm>
            <a:off x="4693229" y="3179172"/>
            <a:ext cx="2016224" cy="307777"/>
          </a:xfrm>
          <a:prstGeom prst="rect">
            <a:avLst/>
          </a:prstGeom>
          <a:noFill/>
        </p:spPr>
        <p:txBody>
          <a:bodyPr wrap="square" rtlCol="1">
            <a:spAutoFit/>
          </a:bodyPr>
          <a:lstStyle/>
          <a:p>
            <a:pPr algn="ctr" rtl="1"/>
            <a:r>
              <a:rPr lang="ar-IQ" sz="1400" dirty="0" smtClean="0"/>
              <a:t>عملية الشراء المنظمي</a:t>
            </a:r>
            <a:endParaRPr lang="ar-IQ" sz="1400" dirty="0"/>
          </a:p>
        </p:txBody>
      </p:sp>
      <p:cxnSp>
        <p:nvCxnSpPr>
          <p:cNvPr id="13" name="Straight Arrow Connector 12"/>
          <p:cNvCxnSpPr>
            <a:stCxn id="2" idx="2"/>
          </p:cNvCxnSpPr>
          <p:nvPr/>
        </p:nvCxnSpPr>
        <p:spPr>
          <a:xfrm>
            <a:off x="7920372" y="2499742"/>
            <a:ext cx="0" cy="43204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4" name="Straight Arrow Connector 13"/>
          <p:cNvCxnSpPr/>
          <p:nvPr/>
        </p:nvCxnSpPr>
        <p:spPr>
          <a:xfrm>
            <a:off x="5701341" y="2499742"/>
            <a:ext cx="0" cy="43204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5" name="Straight Arrow Connector 14"/>
          <p:cNvCxnSpPr/>
          <p:nvPr/>
        </p:nvCxnSpPr>
        <p:spPr>
          <a:xfrm>
            <a:off x="3440994" y="2527431"/>
            <a:ext cx="0" cy="432048"/>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6" name="Straight Arrow Connector 15"/>
          <p:cNvCxnSpPr/>
          <p:nvPr/>
        </p:nvCxnSpPr>
        <p:spPr>
          <a:xfrm>
            <a:off x="3861357" y="4155926"/>
            <a:ext cx="374922"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8" name="Straight Arrow Connector 17"/>
          <p:cNvCxnSpPr/>
          <p:nvPr/>
        </p:nvCxnSpPr>
        <p:spPr>
          <a:xfrm>
            <a:off x="5436096" y="4155926"/>
            <a:ext cx="374922"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19" name="Straight Arrow Connector 18"/>
          <p:cNvCxnSpPr/>
          <p:nvPr/>
        </p:nvCxnSpPr>
        <p:spPr>
          <a:xfrm>
            <a:off x="7020272" y="4155926"/>
            <a:ext cx="374922" cy="0"/>
          </a:xfrm>
          <a:prstGeom prst="straightConnector1">
            <a:avLst/>
          </a:prstGeom>
          <a:ln>
            <a:tailEnd type="triangle"/>
          </a:ln>
        </p:spPr>
        <p:style>
          <a:lnRef idx="1">
            <a:schemeClr val="accent3"/>
          </a:lnRef>
          <a:fillRef idx="0">
            <a:schemeClr val="accent3"/>
          </a:fillRef>
          <a:effectRef idx="0">
            <a:schemeClr val="accent3"/>
          </a:effectRef>
          <a:fontRef idx="minor">
            <a:schemeClr val="tx1"/>
          </a:fontRef>
        </p:style>
      </p:cxnSp>
      <p:cxnSp>
        <p:nvCxnSpPr>
          <p:cNvPr id="21" name="Straight Connector 20"/>
          <p:cNvCxnSpPr/>
          <p:nvPr/>
        </p:nvCxnSpPr>
        <p:spPr>
          <a:xfrm>
            <a:off x="3321297" y="4515966"/>
            <a:ext cx="0" cy="216024"/>
          </a:xfrm>
          <a:prstGeom prst="line">
            <a:avLst/>
          </a:prstGeom>
          <a:ln>
            <a:headEnd type="triangle"/>
          </a:ln>
        </p:spPr>
        <p:style>
          <a:lnRef idx="1">
            <a:schemeClr val="accent3"/>
          </a:lnRef>
          <a:fillRef idx="0">
            <a:schemeClr val="accent3"/>
          </a:fillRef>
          <a:effectRef idx="0">
            <a:schemeClr val="accent3"/>
          </a:effectRef>
          <a:fontRef idx="minor">
            <a:schemeClr val="tx1"/>
          </a:fontRef>
        </p:style>
      </p:cxnSp>
      <p:cxnSp>
        <p:nvCxnSpPr>
          <p:cNvPr id="23" name="Straight Connector 22"/>
          <p:cNvCxnSpPr/>
          <p:nvPr/>
        </p:nvCxnSpPr>
        <p:spPr>
          <a:xfrm>
            <a:off x="3321297" y="4731990"/>
            <a:ext cx="4671083" cy="0"/>
          </a:xfrm>
          <a:prstGeom prst="line">
            <a:avLst/>
          </a:prstGeom>
        </p:spPr>
        <p:style>
          <a:lnRef idx="1">
            <a:schemeClr val="accent3"/>
          </a:lnRef>
          <a:fillRef idx="0">
            <a:schemeClr val="accent3"/>
          </a:fillRef>
          <a:effectRef idx="0">
            <a:schemeClr val="accent3"/>
          </a:effectRef>
          <a:fontRef idx="minor">
            <a:schemeClr val="tx1"/>
          </a:fontRef>
        </p:style>
      </p:cxnSp>
      <p:cxnSp>
        <p:nvCxnSpPr>
          <p:cNvPr id="25" name="Straight Connector 24"/>
          <p:cNvCxnSpPr/>
          <p:nvPr/>
        </p:nvCxnSpPr>
        <p:spPr>
          <a:xfrm flipV="1">
            <a:off x="7992380" y="4515966"/>
            <a:ext cx="0" cy="216024"/>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val="23865626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9525"/>
            <a:ext cx="7596336" cy="5133975"/>
          </a:xfrm>
        </p:spPr>
        <p:txBody>
          <a:bodyPr/>
          <a:lstStyle/>
          <a:p>
            <a:pPr algn="just" rtl="1"/>
            <a:r>
              <a:rPr lang="ar-IQ" sz="1600" b="1" dirty="0"/>
              <a:t>تأثيرات أنواع الشراء في الشراء ألمنظمي. ص رقم56 </a:t>
            </a:r>
          </a:p>
          <a:p>
            <a:pPr algn="just" rtl="1"/>
            <a:r>
              <a:rPr lang="en-US" sz="1600" b="1" dirty="0"/>
              <a:t>Purchase type influence on organizational buying </a:t>
            </a:r>
          </a:p>
          <a:p>
            <a:pPr algn="just" rtl="1"/>
            <a:r>
              <a:rPr lang="ar-IQ" sz="1600" dirty="0"/>
              <a:t>من الاعتبارات المهمة في عملية الشراء ألمنظمي هو تعقيد الشراء وهناك ثلاثة أنواع من الشراء ألمنظمي </a:t>
            </a:r>
            <a:r>
              <a:rPr lang="ar-IQ" sz="1600" dirty="0" smtClean="0"/>
              <a:t>     بالاستناد </a:t>
            </a:r>
            <a:r>
              <a:rPr lang="ar-IQ" sz="1600" dirty="0"/>
              <a:t>على درجة التعقيد وتشمل إعادة الشراء المباشر وإعادة الشراء المعدل ومهام شراء جديدية. </a:t>
            </a:r>
          </a:p>
          <a:p>
            <a:pPr algn="just" rtl="1"/>
            <a:r>
              <a:rPr lang="ar-IQ" sz="1600" b="1" dirty="0"/>
              <a:t>إعادة الشراء المباشر </a:t>
            </a:r>
            <a:r>
              <a:rPr lang="en-US" sz="1600" b="1" dirty="0"/>
              <a:t>straight rebuy </a:t>
            </a:r>
          </a:p>
          <a:p>
            <a:pPr algn="just" rtl="1"/>
            <a:r>
              <a:rPr lang="ar-IQ" sz="1600" dirty="0"/>
              <a:t>ابسط وأكثر أنواع الشراء شيوعا هي إعادة الشراء المباشر، هذا النوع من الشراء يشمل إعادة ترتيب </a:t>
            </a:r>
            <a:r>
              <a:rPr lang="ar-IQ" sz="1600" dirty="0" smtClean="0"/>
              <a:t>روتيني   </a:t>
            </a:r>
            <a:r>
              <a:rPr lang="ar-IQ" sz="1600" dirty="0"/>
              <a:t>من نفس المجهز لمنتج قد تم شراؤه في الماضي. تستخدم المنظمات إعادة الشراء المباشر عندما تواجه </a:t>
            </a:r>
            <a:r>
              <a:rPr lang="ar-IQ" sz="1600" dirty="0" smtClean="0"/>
              <a:t>شراء    </a:t>
            </a:r>
            <a:r>
              <a:rPr lang="ar-IQ" sz="1600" dirty="0"/>
              <a:t>منتج ولها حاجة مستمرة له ولها مجهز منتظم له. في العديد من الحالات نجد ان في المنظمات نظم حاسوبيه تقوم بإعادة الطلب المؤتمت للمنتجات شائعة الاستخدام فيها وتستخدم المنظمات هذا المنهج البسيط في الشراء </a:t>
            </a:r>
            <a:r>
              <a:rPr lang="ar-IQ" sz="1600" dirty="0" smtClean="0"/>
              <a:t>لأنه     </a:t>
            </a:r>
            <a:r>
              <a:rPr lang="ar-IQ" sz="1600" dirty="0"/>
              <a:t>سريع ويتطلب عدد قليل من الموظفين نسبيا. ينتشر  إعادة الشراء المباشر بين المنظمات التي تمارس </a:t>
            </a:r>
            <a:r>
              <a:rPr lang="ar-IQ" sz="1600" dirty="0" smtClean="0"/>
              <a:t>طريقة      </a:t>
            </a:r>
            <a:r>
              <a:rPr lang="ar-IQ" sz="1600" dirty="0"/>
              <a:t>المخزون في الوقت </a:t>
            </a:r>
            <a:r>
              <a:rPr lang="ar-IQ" sz="1600" dirty="0" smtClean="0"/>
              <a:t>المناسب</a:t>
            </a:r>
            <a:r>
              <a:rPr lang="en-US" sz="1600" dirty="0" smtClean="0"/>
              <a:t>just- </a:t>
            </a:r>
            <a:r>
              <a:rPr lang="en-US" sz="1600" dirty="0"/>
              <a:t>in- time </a:t>
            </a:r>
            <a:r>
              <a:rPr lang="ar-IQ" sz="1600" dirty="0" smtClean="0"/>
              <a:t> وهو </a:t>
            </a:r>
            <a:r>
              <a:rPr lang="ar-IQ" sz="1600" dirty="0"/>
              <a:t>نظام تعزيز قطع الغيار أو السلع لإعادة بيعها قبل الحاجة إليها بوقت قليل فهكذا مشتري لا يمتلك الوقت ليتصيد المجهزين المحتملين ويتلقى العروض. بامكان </a:t>
            </a:r>
            <a:r>
              <a:rPr lang="ar-IQ" sz="1600" dirty="0" smtClean="0"/>
              <a:t>هكذا         </a:t>
            </a:r>
            <a:r>
              <a:rPr lang="ar-IQ" sz="1600" dirty="0"/>
              <a:t>منظمات ان تضع طلبات نظامية مع المجهز الذي يمكن الاعتماد على جودة تجهيزه وتسليمه للمنتجات في الوقت المطلوب. إذا كان المجهز يسلم الفقرات في وقت متأخر وبجودة غير مقبولة فان المشتري لن يكون له احتياط في المخزون ليسحب منه، لذا فان المنظمات التي تستخدم طريقة المخزون في الوقت المناسب تفضل ان </a:t>
            </a:r>
            <a:r>
              <a:rPr lang="ar-IQ" sz="1600" dirty="0" smtClean="0"/>
              <a:t>يكون        </a:t>
            </a:r>
            <a:r>
              <a:rPr lang="ar-IQ" sz="1600" dirty="0"/>
              <a:t>مجهزيها ذوي التزام قوي بالجودة. للاحتفاظ بالزبون الذي يستخدم إعادة الشراء المباشر فان المسوق يحتاج إلى استدامة منتجات عالية الجودة وخدمات موثوقة بحيث يستمر الزبون بالحصول على الرضا في عملية الشراء. </a:t>
            </a:r>
          </a:p>
        </p:txBody>
      </p:sp>
    </p:spTree>
    <p:extLst>
      <p:ext uri="{BB962C8B-B14F-4D97-AF65-F5344CB8AC3E}">
        <p14:creationId xmlns:p14="http://schemas.microsoft.com/office/powerpoint/2010/main" val="74648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0"/>
            <a:ext cx="7596336" cy="5143499"/>
          </a:xfrm>
        </p:spPr>
        <p:txBody>
          <a:bodyPr/>
          <a:lstStyle/>
          <a:p>
            <a:pPr algn="just" rtl="1"/>
            <a:r>
              <a:rPr lang="ar-IQ" sz="1600" b="1" dirty="0"/>
              <a:t>إعادة الشراء المعدل </a:t>
            </a:r>
            <a:r>
              <a:rPr lang="en-US" sz="1600" b="1" dirty="0"/>
              <a:t>modified rebuy </a:t>
            </a:r>
          </a:p>
          <a:p>
            <a:pPr algn="just" rtl="1"/>
            <a:r>
              <a:rPr lang="ar-IQ" sz="1600" dirty="0"/>
              <a:t>عندما تكون بعض جوانب مواقف الشراء غير مألوفة سوف تستخدم المنظمات إعادة الشراء المعدل وهذا النوع من الشراء يشمل الأخذ في الحسبان عدد محدود من البدائل قبل صنع الاختيار. المشتري ألمنظمي يتبع هذا </a:t>
            </a:r>
            <a:r>
              <a:rPr lang="ar-IQ" sz="1600" dirty="0" smtClean="0"/>
              <a:t>      المنهج </a:t>
            </a:r>
            <a:r>
              <a:rPr lang="ar-IQ" sz="1600" dirty="0"/>
              <a:t>وليس منهج إعادة الشراء المباشر عندما تتغير المشتريات الروتينية بشكل من الأشكال، فعلى سبيل المثال يحدث هذا الأمر لو أوقف المجهز إنتاجه لمنتج أو انه لم يعد يرضي الزبون أو إذا ارتفعت أسعار </a:t>
            </a:r>
            <a:r>
              <a:rPr lang="ar-IQ" sz="1600" dirty="0" smtClean="0"/>
              <a:t>المنتجات       </a:t>
            </a:r>
            <a:r>
              <a:rPr lang="ar-IQ" sz="1600" dirty="0"/>
              <a:t>الاعتيادية أو توفر منتج جديد يلبي نفس الحاجة، في هكذا مواقف يأخذ المشتري ألمنظمي بالحسبان </a:t>
            </a:r>
            <a:r>
              <a:rPr lang="ar-IQ" sz="1600" dirty="0" smtClean="0"/>
              <a:t>هذه           </a:t>
            </a:r>
            <a:r>
              <a:rPr lang="ar-IQ" sz="1600" dirty="0"/>
              <a:t>المعلومات الجديدة ويصنع القرار حول التغيرات التي يصنعها، فإذا كانت التغيرات مُرضية والمنتج </a:t>
            </a:r>
            <a:r>
              <a:rPr lang="ar-IQ" sz="1600" dirty="0" smtClean="0"/>
              <a:t>مطلوب       </a:t>
            </a:r>
            <a:r>
              <a:rPr lang="ar-IQ" sz="1600" dirty="0"/>
              <a:t>روتينيا فيمكن للمشتري ان يقوم بإعادة الشراء المباشر. يسعى المسوقين للفوز بالزبون ألمنظمي الجديد بإعطائه أسباب للتحول من إعادة الشراء المباشر إلى إعادة الشراء المعدل والذي فيه تؤخذ منتجات المسوق في الحسبان.</a:t>
            </a:r>
          </a:p>
          <a:p>
            <a:pPr algn="just" rtl="1"/>
            <a:r>
              <a:rPr lang="ar-IQ" sz="1600" b="1" dirty="0"/>
              <a:t>مهام شراء جديديه </a:t>
            </a:r>
            <a:r>
              <a:rPr lang="en-US" sz="1600" b="1" dirty="0"/>
              <a:t>new task purchase  </a:t>
            </a:r>
          </a:p>
          <a:p>
            <a:pPr algn="just" rtl="1"/>
            <a:r>
              <a:rPr lang="ar-IQ" sz="1600" dirty="0"/>
              <a:t>هناك منظمات لا تشتري المنتجات إلا أحيانا وخاصة في حالة الاستثمارات الكبيرة مثل المكائن </a:t>
            </a:r>
            <a:r>
              <a:rPr lang="ar-IQ" sz="1600" dirty="0" smtClean="0"/>
              <a:t>والمعدات       </a:t>
            </a:r>
            <a:r>
              <a:rPr lang="ar-IQ" sz="1600" dirty="0"/>
              <a:t>والعقار، وفي هذه الحالات يجب ان تستخدم المنظمات مهام شراء جديديه وهو نوع من الشراء يشتمل </a:t>
            </a:r>
            <a:r>
              <a:rPr lang="ar-IQ" sz="1600" dirty="0" smtClean="0"/>
              <a:t>على       </a:t>
            </a:r>
            <a:r>
              <a:rPr lang="ar-IQ" sz="1600" dirty="0"/>
              <a:t>البحث عن المعلومات وضمن عمليات صنع قرار رسمي. مشتريات وفق مهام الشراء الجديدة هي طريقة </a:t>
            </a:r>
            <a:r>
              <a:rPr lang="ar-IQ" sz="1600" dirty="0" smtClean="0"/>
              <a:t>       مستخدمة </a:t>
            </a:r>
            <a:r>
              <a:rPr lang="ar-IQ" sz="1600" dirty="0"/>
              <a:t>مع فقرات عالية التكاليف حيث ان تكاليف الخطأ فيها كبيرة، لذا هذا النوع من المشتريات </a:t>
            </a:r>
            <a:r>
              <a:rPr lang="ar-IQ" sz="1600" dirty="0" smtClean="0"/>
              <a:t>مستهلك       </a:t>
            </a:r>
            <a:r>
              <a:rPr lang="ar-IQ" sz="1600" dirty="0"/>
              <a:t>للوقت ويشمل عدد كبير من صناع القرار الذين قد يدرسون عدة بدائل، هذا النوع من قرارات الشراء قد يشمل صنع قرار مشترك بسبب الحاجة إلى أنواع من الخبرات المطلوبة لصنع أفضل قرار. </a:t>
            </a:r>
            <a:r>
              <a:rPr lang="ar-IQ" sz="1600" b="1" dirty="0"/>
              <a:t>ص رقم57. </a:t>
            </a:r>
          </a:p>
        </p:txBody>
      </p:sp>
    </p:spTree>
    <p:extLst>
      <p:ext uri="{BB962C8B-B14F-4D97-AF65-F5344CB8AC3E}">
        <p14:creationId xmlns:p14="http://schemas.microsoft.com/office/powerpoint/2010/main" val="19735411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339502"/>
            <a:ext cx="7596336" cy="998384"/>
          </a:xfrm>
        </p:spPr>
        <p:txBody>
          <a:bodyPr/>
          <a:lstStyle/>
          <a:p>
            <a:pPr algn="just" rtl="1"/>
            <a:r>
              <a:rPr lang="ar-IQ" sz="1600" dirty="0"/>
              <a:t>تعتبر مهام الشراء الجديدة فرصة للمسوق ليتعلم عن حاجات المنظمة في سوقها الهدف ومناقشة طرق تلبية </a:t>
            </a:r>
            <a:r>
              <a:rPr lang="ar-IQ" sz="1600" dirty="0" smtClean="0"/>
              <a:t>     حاجات </a:t>
            </a:r>
            <a:r>
              <a:rPr lang="ar-IQ" sz="1600" dirty="0"/>
              <a:t>المنظمة مثل استخدام المنتجات الجديدة والتقنيات والشكل 4-2 يلخص الاختلافات في الأنواع الثلاثة </a:t>
            </a:r>
            <a:r>
              <a:rPr lang="ar-IQ" sz="1600" dirty="0" smtClean="0"/>
              <a:t>من </a:t>
            </a:r>
            <a:r>
              <a:rPr lang="ar-IQ" sz="1600" dirty="0"/>
              <a:t>المشتريات. </a:t>
            </a:r>
            <a:endParaRPr lang="ar-IQ" sz="2000" dirty="0"/>
          </a:p>
        </p:txBody>
      </p:sp>
      <p:graphicFrame>
        <p:nvGraphicFramePr>
          <p:cNvPr id="2" name="Table 1"/>
          <p:cNvGraphicFramePr>
            <a:graphicFrameLocks noGrp="1"/>
          </p:cNvGraphicFramePr>
          <p:nvPr>
            <p:extLst>
              <p:ext uri="{D42A27DB-BD31-4B8C-83A1-F6EECF244321}">
                <p14:modId xmlns:p14="http://schemas.microsoft.com/office/powerpoint/2010/main" val="3234972298"/>
              </p:ext>
            </p:extLst>
          </p:nvPr>
        </p:nvGraphicFramePr>
        <p:xfrm>
          <a:off x="2555776" y="1635646"/>
          <a:ext cx="5411470" cy="2133600"/>
        </p:xfrm>
        <a:graphic>
          <a:graphicData uri="http://schemas.openxmlformats.org/drawingml/2006/table">
            <a:tbl>
              <a:tblPr rtl="1" firstRow="1" firstCol="1" lastRow="1" lastCol="1" bandRow="1" bandCol="1">
                <a:tableStyleId>{F2DE63D5-997A-4646-A377-4702673A728D}</a:tableStyleId>
              </a:tblPr>
              <a:tblGrid>
                <a:gridCol w="999490">
                  <a:extLst>
                    <a:ext uri="{9D8B030D-6E8A-4147-A177-3AD203B41FA5}">
                      <a16:colId xmlns:a16="http://schemas.microsoft.com/office/drawing/2014/main" xmlns="" val="3835152955"/>
                    </a:ext>
                  </a:extLst>
                </a:gridCol>
                <a:gridCol w="571500">
                  <a:extLst>
                    <a:ext uri="{9D8B030D-6E8A-4147-A177-3AD203B41FA5}">
                      <a16:colId xmlns:a16="http://schemas.microsoft.com/office/drawing/2014/main" xmlns="" val="1391212507"/>
                    </a:ext>
                  </a:extLst>
                </a:gridCol>
                <a:gridCol w="891540">
                  <a:extLst>
                    <a:ext uri="{9D8B030D-6E8A-4147-A177-3AD203B41FA5}">
                      <a16:colId xmlns:a16="http://schemas.microsoft.com/office/drawing/2014/main" xmlns="" val="2963731595"/>
                    </a:ext>
                  </a:extLst>
                </a:gridCol>
                <a:gridCol w="899795">
                  <a:extLst>
                    <a:ext uri="{9D8B030D-6E8A-4147-A177-3AD203B41FA5}">
                      <a16:colId xmlns:a16="http://schemas.microsoft.com/office/drawing/2014/main" xmlns="" val="765341407"/>
                    </a:ext>
                  </a:extLst>
                </a:gridCol>
                <a:gridCol w="2049145">
                  <a:extLst>
                    <a:ext uri="{9D8B030D-6E8A-4147-A177-3AD203B41FA5}">
                      <a16:colId xmlns:a16="http://schemas.microsoft.com/office/drawing/2014/main" xmlns="" val="2037957468"/>
                    </a:ext>
                  </a:extLst>
                </a:gridCol>
              </a:tblGrid>
              <a:tr h="0">
                <a:tc gridSpan="5">
                  <a:txBody>
                    <a:bodyPr/>
                    <a:lstStyle/>
                    <a:p>
                      <a:pPr algn="ctr" rtl="1">
                        <a:spcAft>
                          <a:spcPts val="0"/>
                        </a:spcAft>
                      </a:pPr>
                      <a:r>
                        <a:rPr lang="ar-IQ" sz="1400" dirty="0">
                          <a:effectLst/>
                        </a:rPr>
                        <a:t>الشكل 4-2: الاختلافات في أنواع الشراء ألمنظمي </a:t>
                      </a:r>
                      <a:endParaRPr lang="en-US" sz="1200" dirty="0">
                        <a:effectLst/>
                        <a:latin typeface="Times New Roman" panose="02020603050405020304" pitchFamily="18" charset="0"/>
                        <a:ea typeface="Times New Roman" panose="02020603050405020304" pitchFamily="18" charset="0"/>
                      </a:endParaRPr>
                    </a:p>
                  </a:txBody>
                  <a:tcPr marL="68580" marR="68580" marT="0" marB="0"/>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tc hMerge="1">
                  <a:txBody>
                    <a:bodyPr/>
                    <a:lstStyle/>
                    <a:p>
                      <a:pPr rtl="1"/>
                      <a:endParaRPr lang="ar-IQ"/>
                    </a:p>
                  </a:txBody>
                  <a:tcPr/>
                </a:tc>
                <a:extLst>
                  <a:ext uri="{0D108BD9-81ED-4DB2-BD59-A6C34878D82A}">
                    <a16:rowId xmlns:a16="http://schemas.microsoft.com/office/drawing/2014/main" xmlns="" val="2407058638"/>
                  </a:ext>
                </a:extLst>
              </a:tr>
              <a:tr h="0">
                <a:tc>
                  <a:txBody>
                    <a:bodyPr/>
                    <a:lstStyle/>
                    <a:p>
                      <a:pPr algn="ctr" rtl="1">
                        <a:spcAft>
                          <a:spcPts val="0"/>
                        </a:spcAft>
                      </a:pPr>
                      <a:r>
                        <a:rPr lang="ar-IQ" sz="1400">
                          <a:effectLst/>
                        </a:rPr>
                        <a:t>نوع الشراء</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a:effectLst/>
                        </a:rPr>
                        <a:t>التعقيد</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a:effectLst/>
                        </a:rPr>
                        <a:t>الإطار الزمني</a:t>
                      </a:r>
                      <a:endParaRPr lang="en-US" sz="120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300" b="1" dirty="0">
                          <a:effectLst/>
                        </a:rPr>
                        <a:t>عدد المجهزين</a:t>
                      </a:r>
                      <a:endParaRPr lang="en-US" sz="1200" b="1"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a:effectLst/>
                        </a:rPr>
                        <a:t>التطبيقات</a:t>
                      </a:r>
                      <a:endParaRPr lang="en-US" sz="120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2735604934"/>
                  </a:ext>
                </a:extLst>
              </a:tr>
              <a:tr h="0">
                <a:tc>
                  <a:txBody>
                    <a:bodyPr/>
                    <a:lstStyle/>
                    <a:p>
                      <a:pPr algn="ctr" rtl="1">
                        <a:spcAft>
                          <a:spcPts val="0"/>
                        </a:spcAft>
                      </a:pPr>
                      <a:r>
                        <a:rPr lang="ar-IQ" sz="1400" b="0" dirty="0">
                          <a:effectLst/>
                        </a:rPr>
                        <a:t>إعادة الشراء </a:t>
                      </a:r>
                      <a:r>
                        <a:rPr lang="ar-IQ" sz="1400" b="0" dirty="0" smtClean="0">
                          <a:effectLst/>
                        </a:rPr>
                        <a:t>  المباشر</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بسيط</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قصير</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واحد</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منتجات متكررة الشراء أو روتينية مثل ورق الطابعات وأحبارها</a:t>
                      </a:r>
                      <a:endParaRPr lang="en-US" sz="1200" b="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899001750"/>
                  </a:ext>
                </a:extLst>
              </a:tr>
              <a:tr h="0">
                <a:tc>
                  <a:txBody>
                    <a:bodyPr/>
                    <a:lstStyle/>
                    <a:p>
                      <a:pPr algn="ctr" rtl="1">
                        <a:spcAft>
                          <a:spcPts val="0"/>
                        </a:spcAft>
                      </a:pPr>
                      <a:r>
                        <a:rPr lang="ar-IQ" sz="1400" b="0" dirty="0">
                          <a:effectLst/>
                        </a:rPr>
                        <a:t>إعادة الشراء </a:t>
                      </a:r>
                      <a:r>
                        <a:rPr lang="ar-IQ" sz="1400" b="0" dirty="0" smtClean="0">
                          <a:effectLst/>
                        </a:rPr>
                        <a:t>  المعدل</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معتدل</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متوسط</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قليل</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dirty="0">
                          <a:effectLst/>
                        </a:rPr>
                        <a:t>شراء روتيني تغير بشكل </a:t>
                      </a:r>
                      <a:r>
                        <a:rPr lang="ar-IQ" sz="1400" b="0" dirty="0" smtClean="0">
                          <a:effectLst/>
                        </a:rPr>
                        <a:t>من      </a:t>
                      </a:r>
                      <a:r>
                        <a:rPr lang="ar-IQ" sz="1400" b="0" dirty="0">
                          <a:effectLst/>
                        </a:rPr>
                        <a:t>الأشكال مثل أسعار الرحلات </a:t>
                      </a:r>
                      <a:r>
                        <a:rPr lang="ar-IQ" sz="1400" b="0" dirty="0" smtClean="0">
                          <a:effectLst/>
                        </a:rPr>
                        <a:t>     الجوية</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789570344"/>
                  </a:ext>
                </a:extLst>
              </a:tr>
              <a:tr h="0">
                <a:tc>
                  <a:txBody>
                    <a:bodyPr/>
                    <a:lstStyle/>
                    <a:p>
                      <a:pPr algn="ctr" rtl="1">
                        <a:spcAft>
                          <a:spcPts val="0"/>
                        </a:spcAft>
                      </a:pPr>
                      <a:r>
                        <a:rPr lang="ar-IQ" sz="1400" b="0" dirty="0">
                          <a:effectLst/>
                        </a:rPr>
                        <a:t>مهام </a:t>
                      </a:r>
                      <a:r>
                        <a:rPr lang="ar-IQ" sz="1400" b="0" dirty="0" smtClean="0">
                          <a:effectLst/>
                        </a:rPr>
                        <a:t>شراء    </a:t>
                      </a:r>
                      <a:r>
                        <a:rPr lang="ar-IQ" sz="1400" b="0" dirty="0">
                          <a:effectLst/>
                        </a:rPr>
                        <a:t>جديدة</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معقد</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طويل</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a:effectLst/>
                        </a:rPr>
                        <a:t>العديد</a:t>
                      </a:r>
                      <a:endParaRPr lang="en-US" sz="1200" b="0">
                        <a:effectLst/>
                        <a:latin typeface="Times New Roman" panose="02020603050405020304" pitchFamily="18" charset="0"/>
                        <a:ea typeface="Times New Roman" panose="02020603050405020304" pitchFamily="18" charset="0"/>
                      </a:endParaRPr>
                    </a:p>
                  </a:txBody>
                  <a:tcPr marL="68580" marR="68580" marT="0" marB="0"/>
                </a:tc>
                <a:tc>
                  <a:txBody>
                    <a:bodyPr/>
                    <a:lstStyle/>
                    <a:p>
                      <a:pPr algn="ctr" rtl="1">
                        <a:spcAft>
                          <a:spcPts val="0"/>
                        </a:spcAft>
                      </a:pPr>
                      <a:r>
                        <a:rPr lang="ar-IQ" sz="1400" b="0" dirty="0">
                          <a:effectLst/>
                        </a:rPr>
                        <a:t>منتجات مكلفة نادرا ما يتم شراؤها مثل شراء موقع لإنشاء محل</a:t>
                      </a:r>
                      <a:endParaRPr lang="en-US" sz="1200" b="0" dirty="0">
                        <a:effectLst/>
                        <a:latin typeface="Times New Roman" panose="02020603050405020304" pitchFamily="18" charset="0"/>
                        <a:ea typeface="Times New Roman" panose="02020603050405020304" pitchFamily="18" charset="0"/>
                      </a:endParaRPr>
                    </a:p>
                  </a:txBody>
                  <a:tcPr marL="68580" marR="68580" marT="0" marB="0"/>
                </a:tc>
                <a:extLst>
                  <a:ext uri="{0D108BD9-81ED-4DB2-BD59-A6C34878D82A}">
                    <a16:rowId xmlns:a16="http://schemas.microsoft.com/office/drawing/2014/main" xmlns="" val="3316124738"/>
                  </a:ext>
                </a:extLst>
              </a:tr>
            </a:tbl>
          </a:graphicData>
        </a:graphic>
      </p:graphicFrame>
    </p:spTree>
    <p:extLst>
      <p:ext uri="{BB962C8B-B14F-4D97-AF65-F5344CB8AC3E}">
        <p14:creationId xmlns:p14="http://schemas.microsoft.com/office/powerpoint/2010/main" val="27368796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0"/>
          </p:nvPr>
        </p:nvSpPr>
        <p:spPr>
          <a:xfrm>
            <a:off x="1547664" y="0"/>
            <a:ext cx="7596336" cy="5143499"/>
          </a:xfrm>
        </p:spPr>
        <p:txBody>
          <a:bodyPr/>
          <a:lstStyle/>
          <a:p>
            <a:pPr algn="just" rtl="1"/>
            <a:r>
              <a:rPr lang="ar-IQ" sz="1600" b="1" dirty="0"/>
              <a:t>التأثير الهيكلي على الشراء ألمنظمي </a:t>
            </a:r>
          </a:p>
          <a:p>
            <a:pPr algn="just" rtl="1"/>
            <a:r>
              <a:rPr lang="en-US" sz="1600" b="1" dirty="0"/>
              <a:t>Structural influence on organizational buying </a:t>
            </a:r>
          </a:p>
          <a:p>
            <a:pPr algn="just" rtl="1"/>
            <a:r>
              <a:rPr lang="ar-IQ" sz="1600" dirty="0"/>
              <a:t>ان مصطلح التأثير الهيكلي هو مصطلح يشير إلى تصميم البيئة ألمنظميه وكيفية تأثيرها على عملية الشراء </a:t>
            </a:r>
            <a:r>
              <a:rPr lang="ar-IQ" sz="1600" dirty="0" smtClean="0"/>
              <a:t>      وهناك </a:t>
            </a:r>
            <a:r>
              <a:rPr lang="ar-IQ" sz="1600" dirty="0"/>
              <a:t>ثلاثة تأثيرات هيكلية على الشراء ألمنظمي وهي ادوار الشراء وعوامل خاصة بالمنظمة وسياسات الشراء وإجراءاتها. </a:t>
            </a:r>
          </a:p>
          <a:p>
            <a:pPr algn="just" rtl="1"/>
            <a:r>
              <a:rPr lang="ar-IQ" sz="1600" b="1" dirty="0"/>
              <a:t>ادوار الشراء </a:t>
            </a:r>
            <a:r>
              <a:rPr lang="en-US" sz="1600" b="1" dirty="0"/>
              <a:t>purchasing roles </a:t>
            </a:r>
          </a:p>
          <a:p>
            <a:pPr algn="just" rtl="1"/>
            <a:r>
              <a:rPr lang="ar-IQ" sz="1600" dirty="0"/>
              <a:t>من الشائع في المنظمات المشترية ان تقوم بالشراء من خلال ممثلين من عدة تخصصات ومن عدة أقسام يلعبون ادوار مختلفة في هذه العملية ويطلق عليهم مركز الشراء</a:t>
            </a:r>
            <a:r>
              <a:rPr lang="en-US" sz="1600" dirty="0"/>
              <a:t>buying center </a:t>
            </a:r>
            <a:r>
              <a:rPr lang="ar-IQ" sz="1600" dirty="0"/>
              <a:t>ويلعبون الأدوار التالية: </a:t>
            </a:r>
          </a:p>
          <a:p>
            <a:pPr algn="just" rtl="1"/>
            <a:r>
              <a:rPr lang="ar-IQ" sz="1600" dirty="0" smtClean="0"/>
              <a:t>1- المبادرون </a:t>
            </a:r>
            <a:r>
              <a:rPr lang="ar-IQ" sz="1600" dirty="0"/>
              <a:t>(البادئ</a:t>
            </a:r>
            <a:r>
              <a:rPr lang="ar-IQ" sz="1600" dirty="0" smtClean="0"/>
              <a:t>)</a:t>
            </a:r>
            <a:r>
              <a:rPr lang="en-US" sz="1600" dirty="0" smtClean="0"/>
              <a:t> initiator </a:t>
            </a:r>
            <a:r>
              <a:rPr lang="ar-IQ" sz="1600" dirty="0" smtClean="0"/>
              <a:t>من </a:t>
            </a:r>
            <a:r>
              <a:rPr lang="ar-IQ" sz="1600" dirty="0"/>
              <a:t>يبدأ عملية الشراء من خلال التعرف على الحاجة أو المشكلة في المنظمة ومثال ذلك عندما يرى المدير ان هناك حاجة لشراء حواسيب أسرع. </a:t>
            </a:r>
          </a:p>
          <a:p>
            <a:pPr algn="just" rtl="1"/>
            <a:r>
              <a:rPr lang="ar-IQ" sz="1600" dirty="0" smtClean="0"/>
              <a:t>2- المستخدمون </a:t>
            </a:r>
            <a:r>
              <a:rPr lang="en-US" sz="1600" dirty="0"/>
              <a:t>user </a:t>
            </a:r>
            <a:r>
              <a:rPr lang="ar-IQ" sz="1600" dirty="0" smtClean="0"/>
              <a:t> ومنهم  </a:t>
            </a:r>
            <a:r>
              <a:rPr lang="ar-IQ" sz="1600" dirty="0"/>
              <a:t>الشخص في المنظمة الذي يستخدم المنتج فعلا فقد يكون مساعد المدير </a:t>
            </a:r>
            <a:r>
              <a:rPr lang="ar-IQ" sz="1600" dirty="0" smtClean="0"/>
              <a:t>الذي     </a:t>
            </a:r>
            <a:r>
              <a:rPr lang="ar-IQ" sz="1600" dirty="0"/>
              <a:t>يستخدم معالج نصوص جديد. </a:t>
            </a:r>
          </a:p>
          <a:p>
            <a:pPr algn="just" rtl="1"/>
            <a:r>
              <a:rPr lang="ar-IQ" sz="1600" dirty="0" smtClean="0"/>
              <a:t>3- المؤثرون </a:t>
            </a:r>
            <a:r>
              <a:rPr lang="en-US" sz="1600" dirty="0" smtClean="0"/>
              <a:t>influencer  </a:t>
            </a:r>
            <a:r>
              <a:rPr lang="ar-IQ" sz="1600" dirty="0" smtClean="0"/>
              <a:t> اشارة </a:t>
            </a:r>
            <a:r>
              <a:rPr lang="ar-IQ" sz="1600" dirty="0"/>
              <a:t>الى الذي يؤثر في قرار الشراء وعادة من خلال المساعدة على </a:t>
            </a:r>
            <a:r>
              <a:rPr lang="ar-IQ" sz="1600" dirty="0" smtClean="0"/>
              <a:t>تحديد      </a:t>
            </a:r>
            <a:r>
              <a:rPr lang="ar-IQ" sz="1600" dirty="0"/>
              <a:t>مواصفات ما يتم شراؤه فمدير نظم المعلومات مثلا يكون مؤثر رئيسي في شراء نظام حواسيب جديد. </a:t>
            </a:r>
          </a:p>
          <a:p>
            <a:pPr algn="just" rtl="1"/>
            <a:r>
              <a:rPr lang="ar-IQ" sz="1600" dirty="0" smtClean="0"/>
              <a:t>4- المشترون</a:t>
            </a:r>
            <a:r>
              <a:rPr lang="en-US" sz="1600" dirty="0" smtClean="0"/>
              <a:t> buyers </a:t>
            </a:r>
            <a:r>
              <a:rPr lang="ar-IQ" sz="1600" dirty="0" smtClean="0"/>
              <a:t>وهم </a:t>
            </a:r>
            <a:r>
              <a:rPr lang="ar-IQ" sz="1600" dirty="0"/>
              <a:t>الذين لهم الصلاحية الرسمية والمسؤولية لاختيار المجهز والمفاوضة على شروط التعاقد، ففي مثال شراء النظام ألحاسوبي نجد ان وكيل المشتريات يؤدي هذا الدور. </a:t>
            </a:r>
          </a:p>
          <a:p>
            <a:pPr algn="just" rtl="1"/>
            <a:r>
              <a:rPr lang="ar-IQ" sz="1600" dirty="0" smtClean="0"/>
              <a:t>5- المقررون</a:t>
            </a:r>
            <a:r>
              <a:rPr lang="en-US" sz="1600" dirty="0" smtClean="0"/>
              <a:t> deciders </a:t>
            </a:r>
            <a:r>
              <a:rPr lang="ar-IQ" sz="1600" dirty="0"/>
              <a:t>وهم ممن لديهم السلطة الرسمية أو غير الرسمية في اختيار المجهز والموافقة عليه قبل تسليمه العقد. في عمليات الشراء التقنية قد يكون صانع القرار من أقسام البحث والتطوير أو الهندسة أو </a:t>
            </a:r>
            <a:r>
              <a:rPr lang="ar-IQ" sz="1600" dirty="0" smtClean="0"/>
              <a:t>     رقابة </a:t>
            </a:r>
            <a:r>
              <a:rPr lang="ar-IQ" sz="1600" dirty="0"/>
              <a:t>الجودة. </a:t>
            </a:r>
          </a:p>
        </p:txBody>
      </p:sp>
    </p:spTree>
    <p:extLst>
      <p:ext uri="{BB962C8B-B14F-4D97-AF65-F5344CB8AC3E}">
        <p14:creationId xmlns:p14="http://schemas.microsoft.com/office/powerpoint/2010/main" val="11520808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1180</TotalTime>
  <Words>4675</Words>
  <Application>Microsoft Office PowerPoint</Application>
  <PresentationFormat>عرض على الشاشة (9:16)‏</PresentationFormat>
  <Paragraphs>402</Paragraphs>
  <Slides>23</Slides>
  <Notes>0</Notes>
  <HiddenSlides>0</HiddenSlides>
  <MMClips>0</MMClips>
  <ScaleCrop>false</ScaleCrop>
  <HeadingPairs>
    <vt:vector size="4" baseType="variant">
      <vt:variant>
        <vt:lpstr>نسق</vt:lpstr>
      </vt:variant>
      <vt:variant>
        <vt:i4>2</vt:i4>
      </vt:variant>
      <vt:variant>
        <vt:lpstr>عناوين الشرائح</vt:lpstr>
      </vt:variant>
      <vt:variant>
        <vt:i4>23</vt:i4>
      </vt:variant>
    </vt:vector>
  </HeadingPairs>
  <TitlesOfParts>
    <vt:vector size="25" baseType="lpstr">
      <vt:lpstr>Office Theme</vt:lpstr>
      <vt:lpstr>Custom Design</vt:lpstr>
      <vt:lpstr>عرض تقديمي في PowerPoint</vt:lpstr>
      <vt:lpstr>المقدمة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DR.Ahmed Saker 2o1O</cp:lastModifiedBy>
  <cp:revision>92</cp:revision>
  <dcterms:created xsi:type="dcterms:W3CDTF">2014-04-01T16:27:38Z</dcterms:created>
  <dcterms:modified xsi:type="dcterms:W3CDTF">2019-10-28T10:23:46Z</dcterms:modified>
</cp:coreProperties>
</file>