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9" r:id="rId2"/>
    <p:sldId id="261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93" r:id="rId20"/>
    <p:sldId id="280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ar-SA"/>
    </a:defPPr>
    <a:lvl1pPr marL="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779CC93D-E52E-4D84-901B-11D7331DD495}">
          <p14:sldIdLst>
            <p14:sldId id="259"/>
          </p14:sldIdLst>
        </p14:section>
        <p14:section name="النظرة العامة والأهداف" id="{ABA716BF-3A5C-4ADB-94C9-CFEF84EBA240}">
          <p14:sldIdLst>
            <p14:sldId id="261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93"/>
            <p14:sldId id="280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  <p14:section name="الموضوع 1" id="{6D9936A3-3945-4757-BC8B-B5C252D8E036}">
          <p14:sldIdLst/>
        </p14:section>
        <p14:section name="نماذج شرائح للمرئيات" id="{BAB3A466-96C9-4230-9978-795378D75699}">
          <p14:sldIdLst/>
        </p14:section>
        <p14:section name="دراسة حالة" id="{8C0305C9-B152-4FBA-A789-FE1976D53990}">
          <p14:sldIdLst/>
        </p14:section>
        <p14:section name="النتيجة والملخص" id="{790CEF5B-569A-4C2F-BED5-750B08C0E5AD}">
          <p14:sldIdLst/>
        </p14:section>
        <p14:section name="الملحق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8" autoAdjust="0"/>
    <p:restoredTop sz="83977" autoAdjust="0"/>
  </p:normalViewPr>
  <p:slideViewPr>
    <p:cSldViewPr>
      <p:cViewPr>
        <p:scale>
          <a:sx n="72" d="100"/>
          <a:sy n="72" d="100"/>
        </p:scale>
        <p:origin x="-5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98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D83FDC75-7F73-4A4A-A77C-09AADF00E0EA}" type="datetimeFigureOut">
              <a:rPr lang="ar-SA" smtClean="0"/>
              <a:pPr algn="r" rtl="1"/>
              <a:t>22/02/1441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fld id="{459226BF-1F13-42D3-80DC-373E7ADD1EBC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439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fld id="{48AEF76B-3757-4A0B-AF93-28494465C1DD}" type="datetimeFigureOut">
              <a:rPr/>
              <a:pPr/>
              <a:t>12/17/2009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21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r-SA"/>
            </a:pPr>
            <a:r>
              <a:rPr lang="ar-SA" dirty="0" smtClean="0"/>
              <a:t>يمكن استخدام هذا القالب كملف بدء لتقديم مواد تدريبية في إعداد مجموعة.</a:t>
            </a:r>
          </a:p>
          <a:p>
            <a:pPr algn="r" rtl="1"/>
            <a:endParaRPr lang="ar-SA" dirty="0" smtClean="0"/>
          </a:p>
          <a:p>
            <a:pPr lvl="0" algn="r" rtl="1"/>
            <a:r>
              <a:rPr lang="ar-SA" sz="1200" b="1" dirty="0" smtClean="0"/>
              <a:t>مقاطع</a:t>
            </a:r>
            <a:endParaRPr lang="ar-SA" sz="1200" b="0" dirty="0" smtClean="0"/>
          </a:p>
          <a:p>
            <a:pPr lvl="0" algn="r" rtl="1"/>
            <a:r>
              <a:rPr lang="ar-SA" sz="1200" b="0" dirty="0" smtClean="0"/>
              <a:t>انقر بزر الماوس الأيمن فوق شريحة لإضافة مقاطع.</a:t>
            </a:r>
            <a:r>
              <a:rPr lang="ar-SA" sz="1200" b="0" baseline="0" dirty="0" smtClean="0"/>
              <a:t> تساعد المقاطع في تنظيم الشرائح أو تسهيل التعاون بين عدة كتّاب.</a:t>
            </a:r>
            <a:endParaRPr lang="ar-SA" sz="1200" b="0" dirty="0" smtClean="0"/>
          </a:p>
          <a:p>
            <a:pPr lvl="0" algn="r" rtl="1"/>
            <a:endParaRPr lang="ar-SA" sz="1200" b="1" dirty="0" smtClean="0"/>
          </a:p>
          <a:p>
            <a:pPr lvl="0" algn="r" rtl="1"/>
            <a:r>
              <a:rPr lang="ar-SA" sz="1200" b="1" dirty="0" smtClean="0"/>
              <a:t>ملاحظات</a:t>
            </a:r>
          </a:p>
          <a:p>
            <a:pPr lvl="0" algn="r" rtl="1"/>
            <a:r>
              <a:rPr lang="ar-SA" sz="1200" dirty="0" smtClean="0"/>
              <a:t>استخدم القسم "ملاحظات" لملاحظات التسليم أو لتوفير تفاصيل إضافية إلى الجمهور.</a:t>
            </a:r>
            <a:r>
              <a:rPr lang="ar-SA" sz="1200" baseline="0" dirty="0" smtClean="0"/>
              <a:t> عرض هذه الملاحظات أثناء تقديم عرضك في طريقة عرض العرض التقديمي. </a:t>
            </a:r>
          </a:p>
          <a:p>
            <a:pPr lvl="0" algn="r" rtl="1">
              <a:buFontTx/>
              <a:buNone/>
            </a:pPr>
            <a:r>
              <a:rPr lang="ar-SA" sz="1200" dirty="0" smtClean="0"/>
              <a:t>خذ في الاعتبار أهمية حجم الخط (بالنسبة إلى إمكانية الوصول والرؤية والتسجيل على أشرطة الفيديو والإنتاج عبر إنترنت)</a:t>
            </a:r>
          </a:p>
          <a:p>
            <a:pPr lvl="0" algn="r" rtl="1"/>
            <a:endParaRPr lang="ar-SA" sz="1200" dirty="0" smtClean="0"/>
          </a:p>
          <a:p>
            <a:pPr lvl="0" algn="r" rtl="1">
              <a:buFontTx/>
              <a:buNone/>
            </a:pPr>
            <a:r>
              <a:rPr lang="ar-SA" sz="1200" b="1" dirty="0" smtClean="0"/>
              <a:t>ألوان متناسقة </a:t>
            </a:r>
          </a:p>
          <a:p>
            <a:pPr lvl="0" algn="r" rtl="1">
              <a:buFontTx/>
              <a:buNone/>
            </a:pPr>
            <a:r>
              <a:rPr lang="ar-SA" sz="1200" dirty="0" smtClean="0"/>
              <a:t>تذكر إعارة الرسوم البيانية والمخططات ومربعات النص عناية خاصة.</a:t>
            </a:r>
            <a:r>
              <a:rPr lang="ar-SA" sz="1200" baseline="0" dirty="0" smtClean="0"/>
              <a:t> </a:t>
            </a:r>
            <a:endParaRPr lang="ar-SA" sz="1200" dirty="0" smtClean="0"/>
          </a:p>
          <a:p>
            <a:pPr lvl="0" algn="r" rtl="1"/>
            <a:r>
              <a:rPr lang="ar-SA" sz="1200" dirty="0" smtClean="0"/>
              <a:t>خذ في الاعتبار قيام الحضور بالطباعة بالأسود والأبيض أو </a:t>
            </a:r>
            <a:r>
              <a:rPr lang="ar-SA" sz="1200" dirty="0" err="1" smtClean="0"/>
              <a:t>تدرج الرمادي</a:t>
            </a:r>
            <a:r>
              <a:rPr lang="ar-SA" sz="1200" dirty="0" smtClean="0"/>
              <a:t>. شغّل طباعة اختبار للتأكد من عمل الألوان عند الطباعة بالأسود والأبيض الخالصين و </a:t>
            </a:r>
            <a:r>
              <a:rPr lang="ar-SA" sz="1200" dirty="0" err="1" smtClean="0"/>
              <a:t>تدرج الرمادي</a:t>
            </a:r>
            <a:r>
              <a:rPr lang="ar-SA" sz="1200" dirty="0" smtClean="0"/>
              <a:t>.</a:t>
            </a:r>
          </a:p>
          <a:p>
            <a:pPr lvl="0" algn="r" rtl="1">
              <a:buFontTx/>
              <a:buNone/>
            </a:pPr>
            <a:endParaRPr lang="ar-SA" sz="1200" dirty="0" smtClean="0"/>
          </a:p>
          <a:p>
            <a:pPr lvl="0" algn="r" rtl="1">
              <a:buFontTx/>
              <a:buNone/>
            </a:pPr>
            <a:r>
              <a:rPr lang="ar-SA" sz="1200" b="1" dirty="0" smtClean="0"/>
              <a:t>الرسومات والجداول والرسوم البيانية</a:t>
            </a:r>
          </a:p>
          <a:p>
            <a:pPr lvl="0" algn="r" rtl="1"/>
            <a:r>
              <a:rPr lang="ar-SA" sz="1200" dirty="0" smtClean="0"/>
              <a:t>اعتمد البساطة: استخدم الألوان والأنماط المتناسقة التي لا تسبّب الإرباك.</a:t>
            </a:r>
          </a:p>
          <a:p>
            <a:pPr lvl="0" algn="r" rtl="1"/>
            <a:r>
              <a:rPr lang="ar-SA" sz="1200" dirty="0" smtClean="0"/>
              <a:t>تسمية كافة الرسوم البيانية والجداول.</a:t>
            </a:r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80000"/>
              </a:lnSpc>
            </a:pPr>
            <a:r>
              <a:rPr lang="ar-SA" dirty="0" smtClean="0"/>
              <a:t>إعطاء نظرة عامة مختصرة عن العرض التقديمي.</a:t>
            </a:r>
            <a:r>
              <a:rPr lang="ar-SA" baseline="0" dirty="0" smtClean="0"/>
              <a:t> و</a:t>
            </a:r>
            <a:r>
              <a:rPr lang="ar-SA" dirty="0" smtClean="0"/>
              <a:t>صف التركيز الرئيسي للعرض التقديمي وسبب أهميته.</a:t>
            </a:r>
          </a:p>
          <a:p>
            <a:pPr algn="r" rtl="1">
              <a:lnSpc>
                <a:spcPct val="80000"/>
              </a:lnSpc>
            </a:pPr>
            <a:r>
              <a:rPr lang="ar-SA" dirty="0" smtClean="0"/>
              <a:t>عرّف عن كل من المواضيع الرئيسية.</a:t>
            </a:r>
          </a:p>
          <a:p>
            <a:pPr algn="r" rtl="1"/>
            <a:r>
              <a:rPr lang="ar-SA" dirty="0" smtClean="0"/>
              <a:t>لتوفير خريطة طريق للجمهور،</a:t>
            </a:r>
            <a:r>
              <a:rPr lang="ar-SA" baseline="0" dirty="0" smtClean="0"/>
              <a:t> يمكنك </a:t>
            </a:r>
            <a:r>
              <a:rPr lang="ar-SA" dirty="0" smtClean="0"/>
              <a:t>تكرار الشريحة "نظرة عامة" هذه طوال فترة العرض التقديمي، بشكل يميّز الموضوع المحدد الذي ستناقشه تالياً.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م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75693FD4-8F83-4EF7-AC3F-0DC0388986B0}" type="slidenum">
              <a:rPr lang="ar-IQ" smtClean="0"/>
              <a:pPr algn="r" rtl="1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463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ar-SA" b="1" cap="small" baseline="0">
                <a:solidFill>
                  <a:srgbClr val="003300"/>
                </a:solidFill>
              </a:defRPr>
            </a:lvl1pPr>
          </a:lstStyle>
          <a:p>
            <a:pPr algn="r" rtl="1"/>
            <a:r>
              <a:rPr kumimoji="0" lang="ar-SA"/>
              <a:t>انقر لتحرير نمط العنوان الرئيسي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ar-SA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eaLnBrk="1" latinLnBrk="0" hangingPunct="1">
              <a:buNone/>
              <a:defRPr kumimoji="0" lang="ar-SA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 eaLnBrk="1" latinLnBrk="0" hangingPunct="1"/>
            <a:r>
              <a:rPr lang="ar-SA" smtClean="0"/>
              <a:t>انقر لتحرير نمط العنوان الثانوي الرئيسي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ar-SA" sz="2000" baseline="0"/>
            </a:lvl1pPr>
          </a:lstStyle>
          <a:p>
            <a:pPr algn="r" rtl="1"/>
            <a:r>
              <a:rPr kumimoji="0" lang="ar-SA"/>
              <a:t>شعار الشركة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latinLnBrk="0" hangingPunct="1"/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12/17/2009</a:t>
            </a:r>
            <a:endParaRPr kumimoji="0"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12/17/2009</a:t>
            </a:r>
            <a:endParaRPr kumimoji="0"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الخلفية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ar-IQ" smtClean="0"/>
              <a:t>12/17/2009</a:t>
            </a:r>
            <a:endParaRPr kumimoji="0"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r" eaLnBrk="1" latinLnBrk="0" hangingPunct="1">
              <a:defRPr kumimoji="0" lang="ar-SA" sz="4000" b="1" cap="small" baseline="0">
                <a:solidFill>
                  <a:srgbClr val="003300"/>
                </a:solidFill>
              </a:defRPr>
            </a:lvl1pPr>
          </a:lstStyle>
          <a:p>
            <a:pPr algn="r" rtl="1"/>
            <a:r>
              <a:rPr kumimoji="0" lang="ar-SA"/>
              <a:t>انقر لتحرير نمط العنوان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12/17/2009</a:t>
            </a:r>
            <a:endParaRPr kumimoji="0"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ar-SA" sz="1800"/>
            </a:lvl1pPr>
          </a:lstStyle>
          <a:p>
            <a:pPr algn="r" rtl="1"/>
            <a:r>
              <a:rPr kumimoji="0" lang="ar-SA"/>
              <a:t>شعار الشركة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r" eaLnBrk="1" latinLnBrk="0" hangingPunct="1">
              <a:defRPr kumimoji="0" lang="ar-SA"/>
            </a:lvl1pPr>
          </a:lstStyle>
          <a:p>
            <a:pPr algn="r" rtl="1"/>
            <a:r>
              <a:rPr kumimoji="0" lang="ar-SA"/>
              <a:t>انقر لتحرير نمط العنوان الرئيسي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algn="r" eaLnBrk="1" latinLnBrk="0" hangingPunct="1">
              <a:defRPr kumimoji="0" lang="ar-SA" sz="3200">
                <a:latin typeface="+mn-lt"/>
              </a:defRPr>
            </a:lvl1pPr>
            <a:lvl2pPr algn="r" eaLnBrk="1" latinLnBrk="0" hangingPunct="1">
              <a:defRPr kumimoji="0" lang="ar-SA" sz="2800">
                <a:latin typeface="+mn-lt"/>
              </a:defRPr>
            </a:lvl2pPr>
            <a:lvl3pPr algn="r" eaLnBrk="1" latinLnBrk="0" hangingPunct="1">
              <a:defRPr kumimoji="0" lang="ar-SA" sz="2400">
                <a:latin typeface="+mn-lt"/>
              </a:defRPr>
            </a:lvl3pPr>
            <a:lvl4pPr algn="r" eaLnBrk="1" latinLnBrk="0" hangingPunct="1">
              <a:defRPr kumimoji="0" lang="ar-SA" sz="2400">
                <a:latin typeface="+mn-lt"/>
              </a:defRPr>
            </a:lvl4pPr>
            <a:lvl5pPr algn="r" eaLnBrk="1" latinLnBrk="0" hangingPunct="1">
              <a:defRPr kumimoji="0" lang="ar-SA" sz="2400">
                <a:latin typeface="+mn-lt"/>
              </a:defRPr>
            </a:lvl5pPr>
          </a:lstStyle>
          <a:p>
            <a:pPr lvl="0" algn="r" rtl="1" eaLnBrk="1" latinLnBrk="0" hangingPunct="1"/>
            <a:r>
              <a:rPr lang="ar-SA" smtClean="0"/>
              <a:t>انقر لتحرير أنماط النص الرئيسي</a:t>
            </a:r>
          </a:p>
          <a:p>
            <a:pPr lvl="1" algn="r" rtl="1" eaLnBrk="1" latinLnBrk="0" hangingPunct="1"/>
            <a:r>
              <a:rPr lang="ar-SA" smtClean="0"/>
              <a:t>المستوى الثاني</a:t>
            </a:r>
          </a:p>
          <a:p>
            <a:pPr lvl="2" algn="r" rtl="1" eaLnBrk="1" latinLnBrk="0" hangingPunct="1"/>
            <a:r>
              <a:rPr lang="ar-SA" smtClean="0"/>
              <a:t>المستوى الثالث</a:t>
            </a:r>
          </a:p>
          <a:p>
            <a:pPr lvl="3" algn="r" rtl="1" eaLnBrk="1" latinLnBrk="0" hangingPunct="1"/>
            <a:r>
              <a:rPr lang="ar-SA" smtClean="0"/>
              <a:t>المستوى الرابع</a:t>
            </a:r>
          </a:p>
          <a:p>
            <a:pPr lvl="4" algn="r" rtl="1" eaLnBrk="1" latinLnBrk="0" hangingPunct="1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12/17/2009</a:t>
            </a:r>
            <a:endParaRPr kumimoji="0"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latinLnBrk="0" hangingPunct="1"/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algn="r" eaLnBrk="1" latinLnBrk="0" hangingPunct="1">
              <a:defRPr kumimoji="0" lang="ar-SA" sz="2800"/>
            </a:lvl1pPr>
            <a:lvl2pPr algn="r" eaLnBrk="1" latinLnBrk="0" hangingPunct="1">
              <a:defRPr kumimoji="0" lang="ar-SA" sz="2400"/>
            </a:lvl2pPr>
            <a:lvl3pPr algn="r" eaLnBrk="1" latinLnBrk="0" hangingPunct="1">
              <a:defRPr kumimoji="0" lang="ar-SA" sz="2000"/>
            </a:lvl3pPr>
            <a:lvl4pPr algn="r" eaLnBrk="1" latinLnBrk="0" hangingPunct="1">
              <a:defRPr kumimoji="0" lang="ar-SA" sz="1800"/>
            </a:lvl4pPr>
            <a:lvl5pPr algn="r" eaLnBrk="1" latinLnBrk="0" hangingPunct="1">
              <a:defRPr kumimoji="0" lang="ar-SA" sz="1800"/>
            </a:lvl5pPr>
            <a:lvl6pPr algn="r" eaLnBrk="1" latinLnBrk="0" hangingPunct="1">
              <a:defRPr kumimoji="0" lang="ar-SA" sz="1800"/>
            </a:lvl6pPr>
            <a:lvl7pPr algn="r" eaLnBrk="1" latinLnBrk="0" hangingPunct="1">
              <a:defRPr kumimoji="0" lang="ar-SA" sz="1800"/>
            </a:lvl7pPr>
            <a:lvl8pPr algn="r" eaLnBrk="1" latinLnBrk="0" hangingPunct="1">
              <a:defRPr kumimoji="0" lang="ar-SA" sz="1800"/>
            </a:lvl8pPr>
            <a:lvl9pPr algn="r" eaLnBrk="1" latinLnBrk="0" hangingPunct="1">
              <a:defRPr kumimoji="0" lang="ar-SA" sz="1800"/>
            </a:lvl9pPr>
          </a:lstStyle>
          <a:p>
            <a:pPr lvl="0" algn="r" rtl="1" eaLnBrk="1" latinLnBrk="0" hangingPunct="1"/>
            <a:r>
              <a:rPr lang="ar-SA" smtClean="0"/>
              <a:t>انقر لتحرير أنماط النص الرئيسي</a:t>
            </a:r>
          </a:p>
          <a:p>
            <a:pPr lvl="1" algn="r" rtl="1" eaLnBrk="1" latinLnBrk="0" hangingPunct="1"/>
            <a:r>
              <a:rPr lang="ar-SA" smtClean="0"/>
              <a:t>المستوى الثاني</a:t>
            </a:r>
          </a:p>
          <a:p>
            <a:pPr lvl="2" algn="r" rtl="1" eaLnBrk="1" latinLnBrk="0" hangingPunct="1"/>
            <a:r>
              <a:rPr lang="ar-SA" smtClean="0"/>
              <a:t>المستوى الثالث</a:t>
            </a:r>
          </a:p>
          <a:p>
            <a:pPr lvl="3" algn="r" rtl="1" eaLnBrk="1" latinLnBrk="0" hangingPunct="1"/>
            <a:r>
              <a:rPr lang="ar-SA" smtClean="0"/>
              <a:t>المستوى الرابع</a:t>
            </a:r>
          </a:p>
          <a:p>
            <a:pPr lvl="4" algn="r" rtl="1" eaLnBrk="1" latinLnBrk="0" hangingPunct="1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algn="r" eaLnBrk="1" latinLnBrk="0" hangingPunct="1">
              <a:defRPr kumimoji="0" lang="ar-SA" sz="2800"/>
            </a:lvl1pPr>
            <a:lvl2pPr algn="r" eaLnBrk="1" latinLnBrk="0" hangingPunct="1">
              <a:defRPr kumimoji="0" lang="ar-SA" sz="2400"/>
            </a:lvl2pPr>
            <a:lvl3pPr algn="r" eaLnBrk="1" latinLnBrk="0" hangingPunct="1">
              <a:defRPr kumimoji="0" lang="ar-SA" sz="2000"/>
            </a:lvl3pPr>
            <a:lvl4pPr algn="r" eaLnBrk="1" latinLnBrk="0" hangingPunct="1">
              <a:defRPr kumimoji="0" lang="ar-SA" sz="1800"/>
            </a:lvl4pPr>
            <a:lvl5pPr algn="r" eaLnBrk="1" latinLnBrk="0" hangingPunct="1">
              <a:defRPr kumimoji="0" lang="ar-SA" sz="1800"/>
            </a:lvl5pPr>
            <a:lvl6pPr algn="r" eaLnBrk="1" latinLnBrk="0" hangingPunct="1">
              <a:defRPr kumimoji="0" lang="ar-SA" sz="1800"/>
            </a:lvl6pPr>
            <a:lvl7pPr algn="r" eaLnBrk="1" latinLnBrk="0" hangingPunct="1">
              <a:defRPr kumimoji="0" lang="ar-SA" sz="1800"/>
            </a:lvl7pPr>
            <a:lvl8pPr algn="r" eaLnBrk="1" latinLnBrk="0" hangingPunct="1">
              <a:defRPr kumimoji="0" lang="ar-SA" sz="1800"/>
            </a:lvl8pPr>
            <a:lvl9pPr algn="r" eaLnBrk="1" latinLnBrk="0" hangingPunct="1">
              <a:defRPr kumimoji="0" lang="ar-SA" sz="1800"/>
            </a:lvl9pPr>
          </a:lstStyle>
          <a:p>
            <a:pPr lvl="0" algn="r" rtl="1" eaLnBrk="1" latinLnBrk="0" hangingPunct="1"/>
            <a:r>
              <a:rPr lang="ar-SA" smtClean="0"/>
              <a:t>انقر لتحرير أنماط النص الرئيسي</a:t>
            </a:r>
          </a:p>
          <a:p>
            <a:pPr lvl="1" algn="r" rtl="1" eaLnBrk="1" latinLnBrk="0" hangingPunct="1"/>
            <a:r>
              <a:rPr lang="ar-SA" smtClean="0"/>
              <a:t>المستوى الثاني</a:t>
            </a:r>
          </a:p>
          <a:p>
            <a:pPr lvl="2" algn="r" rtl="1" eaLnBrk="1" latinLnBrk="0" hangingPunct="1"/>
            <a:r>
              <a:rPr lang="ar-SA" smtClean="0"/>
              <a:t>المستوى الثالث</a:t>
            </a:r>
          </a:p>
          <a:p>
            <a:pPr lvl="3" algn="r" rtl="1" eaLnBrk="1" latinLnBrk="0" hangingPunct="1"/>
            <a:r>
              <a:rPr lang="ar-SA" smtClean="0"/>
              <a:t>المستوى الرابع</a:t>
            </a:r>
          </a:p>
          <a:p>
            <a:pPr lvl="4" algn="r" rtl="1" eaLnBrk="1" latinLnBrk="0" hangingPunct="1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12/17/2009</a:t>
            </a:r>
            <a:endParaRPr kumimoji="0"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eaLnBrk="1" latinLnBrk="0" hangingPunct="1">
              <a:defRPr kumimoji="0" lang="ar-SA"/>
            </a:lvl1pPr>
          </a:lstStyle>
          <a:p>
            <a:pPr algn="r" rtl="1" eaLnBrk="1" latinLnBrk="0" hangingPunct="1"/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algn="r" eaLnBrk="1" latinLnBrk="0" hangingPunct="1">
              <a:buNone/>
              <a:defRPr kumimoji="0" lang="ar-SA" sz="2400" b="1"/>
            </a:lvl1pPr>
            <a:lvl2pPr marL="457200" indent="0" algn="r" eaLnBrk="1" latinLnBrk="0" hangingPunct="1">
              <a:buNone/>
              <a:defRPr kumimoji="0" lang="ar-SA" sz="2000" b="1"/>
            </a:lvl2pPr>
            <a:lvl3pPr marL="914400" indent="0" algn="r" eaLnBrk="1" latinLnBrk="0" hangingPunct="1">
              <a:buNone/>
              <a:defRPr kumimoji="0" lang="ar-SA" sz="1800" b="1"/>
            </a:lvl3pPr>
            <a:lvl4pPr marL="1371600" indent="0" algn="r" eaLnBrk="1" latinLnBrk="0" hangingPunct="1">
              <a:buNone/>
              <a:defRPr kumimoji="0" lang="ar-SA" sz="1600" b="1"/>
            </a:lvl4pPr>
            <a:lvl5pPr marL="1828800" indent="0" algn="r" eaLnBrk="1" latinLnBrk="0" hangingPunct="1">
              <a:buNone/>
              <a:defRPr kumimoji="0" lang="ar-SA" sz="1600" b="1"/>
            </a:lvl5pPr>
            <a:lvl6pPr marL="2286000" indent="0" algn="r" eaLnBrk="1" latinLnBrk="0" hangingPunct="1">
              <a:buNone/>
              <a:defRPr kumimoji="0" lang="ar-SA" sz="1600" b="1"/>
            </a:lvl6pPr>
            <a:lvl7pPr marL="2743200" indent="0" algn="r" eaLnBrk="1" latinLnBrk="0" hangingPunct="1">
              <a:buNone/>
              <a:defRPr kumimoji="0" lang="ar-SA" sz="1600" b="1"/>
            </a:lvl7pPr>
            <a:lvl8pPr marL="3200400" indent="0" algn="r" eaLnBrk="1" latinLnBrk="0" hangingPunct="1">
              <a:buNone/>
              <a:defRPr kumimoji="0" lang="ar-SA" sz="1600" b="1"/>
            </a:lvl8pPr>
            <a:lvl9pPr marL="3657600" indent="0" algn="r" eaLnBrk="1" latinLnBrk="0" hangingPunct="1">
              <a:buNone/>
              <a:defRPr kumimoji="0" lang="ar-SA" sz="1600" b="1"/>
            </a:lvl9pPr>
          </a:lstStyle>
          <a:p>
            <a:pPr lvl="0" algn="r" rtl="1" eaLnBrk="1" latinLnBrk="0" hangingPunct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algn="r" eaLnBrk="1" latinLnBrk="0" hangingPunct="1">
              <a:defRPr kumimoji="0" lang="ar-SA" sz="2400"/>
            </a:lvl1pPr>
            <a:lvl2pPr algn="r" eaLnBrk="1" latinLnBrk="0" hangingPunct="1">
              <a:defRPr kumimoji="0" lang="ar-SA" sz="2000"/>
            </a:lvl2pPr>
            <a:lvl3pPr algn="r" eaLnBrk="1" latinLnBrk="0" hangingPunct="1">
              <a:defRPr kumimoji="0" lang="ar-SA" sz="1800"/>
            </a:lvl3pPr>
            <a:lvl4pPr algn="r" eaLnBrk="1" latinLnBrk="0" hangingPunct="1">
              <a:defRPr kumimoji="0" lang="ar-SA" sz="1600"/>
            </a:lvl4pPr>
            <a:lvl5pPr algn="r" eaLnBrk="1" latinLnBrk="0" hangingPunct="1">
              <a:defRPr kumimoji="0" lang="ar-SA" sz="1600"/>
            </a:lvl5pPr>
            <a:lvl6pPr algn="r" eaLnBrk="1" latinLnBrk="0" hangingPunct="1">
              <a:defRPr kumimoji="0" lang="ar-SA" sz="1600"/>
            </a:lvl6pPr>
            <a:lvl7pPr algn="r" eaLnBrk="1" latinLnBrk="0" hangingPunct="1">
              <a:defRPr kumimoji="0" lang="ar-SA" sz="1600"/>
            </a:lvl7pPr>
            <a:lvl8pPr algn="r" eaLnBrk="1" latinLnBrk="0" hangingPunct="1">
              <a:defRPr kumimoji="0" lang="ar-SA" sz="1600"/>
            </a:lvl8pPr>
            <a:lvl9pPr algn="r" eaLnBrk="1" latinLnBrk="0" hangingPunct="1">
              <a:defRPr kumimoji="0" lang="ar-SA" sz="1600"/>
            </a:lvl9pPr>
          </a:lstStyle>
          <a:p>
            <a:pPr lvl="0" algn="r" rtl="1" eaLnBrk="1" latinLnBrk="0" hangingPunct="1"/>
            <a:r>
              <a:rPr lang="ar-SA" smtClean="0"/>
              <a:t>انقر لتحرير أنماط النص الرئيسي</a:t>
            </a:r>
          </a:p>
          <a:p>
            <a:pPr lvl="1" algn="r" rtl="1" eaLnBrk="1" latinLnBrk="0" hangingPunct="1"/>
            <a:r>
              <a:rPr lang="ar-SA" smtClean="0"/>
              <a:t>المستوى الثاني</a:t>
            </a:r>
          </a:p>
          <a:p>
            <a:pPr lvl="2" algn="r" rtl="1" eaLnBrk="1" latinLnBrk="0" hangingPunct="1"/>
            <a:r>
              <a:rPr lang="ar-SA" smtClean="0"/>
              <a:t>المستوى الثالث</a:t>
            </a:r>
          </a:p>
          <a:p>
            <a:pPr lvl="3" algn="r" rtl="1" eaLnBrk="1" latinLnBrk="0" hangingPunct="1"/>
            <a:r>
              <a:rPr lang="ar-SA" smtClean="0"/>
              <a:t>المستوى الرابع</a:t>
            </a:r>
          </a:p>
          <a:p>
            <a:pPr lvl="4" algn="r" rtl="1" eaLnBrk="1" latinLnBrk="0" hangingPunct="1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algn="r" eaLnBrk="1" latinLnBrk="0" hangingPunct="1">
              <a:buNone/>
              <a:defRPr kumimoji="0" lang="ar-SA" sz="2400" b="1"/>
            </a:lvl1pPr>
            <a:lvl2pPr marL="457200" indent="0" algn="r" eaLnBrk="1" latinLnBrk="0" hangingPunct="1">
              <a:buNone/>
              <a:defRPr kumimoji="0" lang="ar-SA" sz="2000" b="1"/>
            </a:lvl2pPr>
            <a:lvl3pPr marL="914400" indent="0" algn="r" eaLnBrk="1" latinLnBrk="0" hangingPunct="1">
              <a:buNone/>
              <a:defRPr kumimoji="0" lang="ar-SA" sz="1800" b="1"/>
            </a:lvl3pPr>
            <a:lvl4pPr marL="1371600" indent="0" algn="r" eaLnBrk="1" latinLnBrk="0" hangingPunct="1">
              <a:buNone/>
              <a:defRPr kumimoji="0" lang="ar-SA" sz="1600" b="1"/>
            </a:lvl4pPr>
            <a:lvl5pPr marL="1828800" indent="0" algn="r" eaLnBrk="1" latinLnBrk="0" hangingPunct="1">
              <a:buNone/>
              <a:defRPr kumimoji="0" lang="ar-SA" sz="1600" b="1"/>
            </a:lvl5pPr>
            <a:lvl6pPr marL="2286000" indent="0" algn="r" eaLnBrk="1" latinLnBrk="0" hangingPunct="1">
              <a:buNone/>
              <a:defRPr kumimoji="0" lang="ar-SA" sz="1600" b="1"/>
            </a:lvl6pPr>
            <a:lvl7pPr marL="2743200" indent="0" algn="r" eaLnBrk="1" latinLnBrk="0" hangingPunct="1">
              <a:buNone/>
              <a:defRPr kumimoji="0" lang="ar-SA" sz="1600" b="1"/>
            </a:lvl7pPr>
            <a:lvl8pPr marL="3200400" indent="0" algn="r" eaLnBrk="1" latinLnBrk="0" hangingPunct="1">
              <a:buNone/>
              <a:defRPr kumimoji="0" lang="ar-SA" sz="1600" b="1"/>
            </a:lvl8pPr>
            <a:lvl9pPr marL="3657600" indent="0" algn="r" eaLnBrk="1" latinLnBrk="0" hangingPunct="1">
              <a:buNone/>
              <a:defRPr kumimoji="0" lang="ar-SA" sz="1600" b="1"/>
            </a:lvl9pPr>
          </a:lstStyle>
          <a:p>
            <a:pPr lvl="0" algn="r" rtl="1" eaLnBrk="1" latinLnBrk="0" hangingPunct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algn="r" eaLnBrk="1" latinLnBrk="0" hangingPunct="1">
              <a:defRPr kumimoji="0" lang="ar-SA" sz="2400"/>
            </a:lvl1pPr>
            <a:lvl2pPr algn="r" eaLnBrk="1" latinLnBrk="0" hangingPunct="1">
              <a:defRPr kumimoji="0" lang="ar-SA" sz="2000"/>
            </a:lvl2pPr>
            <a:lvl3pPr algn="r" eaLnBrk="1" latinLnBrk="0" hangingPunct="1">
              <a:defRPr kumimoji="0" lang="ar-SA" sz="1800"/>
            </a:lvl3pPr>
            <a:lvl4pPr algn="r" eaLnBrk="1" latinLnBrk="0" hangingPunct="1">
              <a:defRPr kumimoji="0" lang="ar-SA" sz="1600"/>
            </a:lvl4pPr>
            <a:lvl5pPr algn="r" eaLnBrk="1" latinLnBrk="0" hangingPunct="1">
              <a:defRPr kumimoji="0" lang="ar-SA" sz="1600"/>
            </a:lvl5pPr>
            <a:lvl6pPr algn="r" eaLnBrk="1" latinLnBrk="0" hangingPunct="1">
              <a:defRPr kumimoji="0" lang="ar-SA" sz="1600"/>
            </a:lvl6pPr>
            <a:lvl7pPr algn="r" eaLnBrk="1" latinLnBrk="0" hangingPunct="1">
              <a:defRPr kumimoji="0" lang="ar-SA" sz="1600"/>
            </a:lvl7pPr>
            <a:lvl8pPr algn="r" eaLnBrk="1" latinLnBrk="0" hangingPunct="1">
              <a:defRPr kumimoji="0" lang="ar-SA" sz="1600"/>
            </a:lvl8pPr>
            <a:lvl9pPr algn="r" eaLnBrk="1" latinLnBrk="0" hangingPunct="1">
              <a:defRPr kumimoji="0" lang="ar-SA" sz="1600"/>
            </a:lvl9pPr>
          </a:lstStyle>
          <a:p>
            <a:pPr lvl="0" algn="r" rtl="1" eaLnBrk="1" latinLnBrk="0" hangingPunct="1"/>
            <a:r>
              <a:rPr lang="ar-SA" smtClean="0"/>
              <a:t>انقر لتحرير أنماط النص الرئيسي</a:t>
            </a:r>
          </a:p>
          <a:p>
            <a:pPr lvl="1" algn="r" rtl="1" eaLnBrk="1" latinLnBrk="0" hangingPunct="1"/>
            <a:r>
              <a:rPr lang="ar-SA" smtClean="0"/>
              <a:t>المستوى الثاني</a:t>
            </a:r>
          </a:p>
          <a:p>
            <a:pPr lvl="2" algn="r" rtl="1" eaLnBrk="1" latinLnBrk="0" hangingPunct="1"/>
            <a:r>
              <a:rPr lang="ar-SA" smtClean="0"/>
              <a:t>المستوى الثالث</a:t>
            </a:r>
          </a:p>
          <a:p>
            <a:pPr lvl="3" algn="r" rtl="1" eaLnBrk="1" latinLnBrk="0" hangingPunct="1"/>
            <a:r>
              <a:rPr lang="ar-SA" smtClean="0"/>
              <a:t>المستوى الرابع</a:t>
            </a:r>
          </a:p>
          <a:p>
            <a:pPr lvl="4" algn="r" rtl="1" eaLnBrk="1" latinLnBrk="0" hangingPunct="1"/>
            <a:r>
              <a:rPr lang="ar-SA" smtClean="0"/>
              <a:t>المستوى الخامس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12/17/2009</a:t>
            </a:r>
            <a:endParaRPr kumimoji="0"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r" eaLnBrk="1" latinLnBrk="0" hangingPunct="1">
              <a:defRPr kumimoji="0" lang="ar-SA" sz="2000" b="1"/>
            </a:lvl1pPr>
          </a:lstStyle>
          <a:p>
            <a:pPr algn="r" rtl="1" eaLnBrk="1" latinLnBrk="0" hangingPunct="1"/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algn="r" eaLnBrk="1" latinLnBrk="0" hangingPunct="1">
              <a:defRPr kumimoji="0" lang="ar-SA" sz="3200"/>
            </a:lvl1pPr>
            <a:lvl2pPr algn="r" eaLnBrk="1" latinLnBrk="0" hangingPunct="1">
              <a:defRPr kumimoji="0" lang="ar-SA" sz="2800"/>
            </a:lvl2pPr>
            <a:lvl3pPr algn="r" eaLnBrk="1" latinLnBrk="0" hangingPunct="1">
              <a:defRPr kumimoji="0" lang="ar-SA" sz="2400"/>
            </a:lvl3pPr>
            <a:lvl4pPr algn="r" eaLnBrk="1" latinLnBrk="0" hangingPunct="1">
              <a:defRPr kumimoji="0" lang="ar-SA" sz="2000"/>
            </a:lvl4pPr>
            <a:lvl5pPr algn="r" eaLnBrk="1" latinLnBrk="0" hangingPunct="1">
              <a:defRPr kumimoji="0" lang="ar-SA" sz="2000"/>
            </a:lvl5pPr>
            <a:lvl6pPr algn="r" eaLnBrk="1" latinLnBrk="0" hangingPunct="1">
              <a:defRPr kumimoji="0" lang="ar-SA" sz="2000"/>
            </a:lvl6pPr>
            <a:lvl7pPr algn="r" eaLnBrk="1" latinLnBrk="0" hangingPunct="1">
              <a:defRPr kumimoji="0" lang="ar-SA" sz="2000"/>
            </a:lvl7pPr>
            <a:lvl8pPr algn="r" eaLnBrk="1" latinLnBrk="0" hangingPunct="1">
              <a:defRPr kumimoji="0" lang="ar-SA" sz="2000"/>
            </a:lvl8pPr>
            <a:lvl9pPr algn="r" eaLnBrk="1" latinLnBrk="0" hangingPunct="1">
              <a:defRPr kumimoji="0" lang="ar-SA" sz="2000"/>
            </a:lvl9pPr>
          </a:lstStyle>
          <a:p>
            <a:pPr lvl="0" algn="r" rtl="1" eaLnBrk="1" latinLnBrk="0" hangingPunct="1"/>
            <a:r>
              <a:rPr lang="ar-SA" smtClean="0"/>
              <a:t>انقر لتحرير أنماط النص الرئيسي</a:t>
            </a:r>
          </a:p>
          <a:p>
            <a:pPr lvl="1" algn="r" rtl="1" eaLnBrk="1" latinLnBrk="0" hangingPunct="1"/>
            <a:r>
              <a:rPr lang="ar-SA" smtClean="0"/>
              <a:t>المستوى الثاني</a:t>
            </a:r>
          </a:p>
          <a:p>
            <a:pPr lvl="2" algn="r" rtl="1" eaLnBrk="1" latinLnBrk="0" hangingPunct="1"/>
            <a:r>
              <a:rPr lang="ar-SA" smtClean="0"/>
              <a:t>المستوى الثالث</a:t>
            </a:r>
          </a:p>
          <a:p>
            <a:pPr lvl="3" algn="r" rtl="1" eaLnBrk="1" latinLnBrk="0" hangingPunct="1"/>
            <a:r>
              <a:rPr lang="ar-SA" smtClean="0"/>
              <a:t>المستوى الرابع</a:t>
            </a:r>
          </a:p>
          <a:p>
            <a:pPr lvl="4" algn="r" rtl="1" eaLnBrk="1" latinLnBrk="0" hangingPunct="1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algn="r" eaLnBrk="1" latinLnBrk="0" hangingPunct="1">
              <a:buNone/>
              <a:defRPr kumimoji="0" lang="ar-SA" sz="1400"/>
            </a:lvl1pPr>
            <a:lvl2pPr marL="457200" indent="0" algn="r" eaLnBrk="1" latinLnBrk="0" hangingPunct="1">
              <a:buNone/>
              <a:defRPr kumimoji="0" lang="ar-SA" sz="1200"/>
            </a:lvl2pPr>
            <a:lvl3pPr marL="914400" indent="0" algn="r" eaLnBrk="1" latinLnBrk="0" hangingPunct="1">
              <a:buNone/>
              <a:defRPr kumimoji="0" lang="ar-SA" sz="1000"/>
            </a:lvl3pPr>
            <a:lvl4pPr marL="1371600" indent="0" algn="r" eaLnBrk="1" latinLnBrk="0" hangingPunct="1">
              <a:buNone/>
              <a:defRPr kumimoji="0" lang="ar-SA" sz="900"/>
            </a:lvl4pPr>
            <a:lvl5pPr marL="1828800" indent="0" algn="r" eaLnBrk="1" latinLnBrk="0" hangingPunct="1">
              <a:buNone/>
              <a:defRPr kumimoji="0" lang="ar-SA" sz="900"/>
            </a:lvl5pPr>
            <a:lvl6pPr marL="2286000" indent="0" algn="r" eaLnBrk="1" latinLnBrk="0" hangingPunct="1">
              <a:buNone/>
              <a:defRPr kumimoji="0" lang="ar-SA" sz="900"/>
            </a:lvl6pPr>
            <a:lvl7pPr marL="2743200" indent="0" algn="r" eaLnBrk="1" latinLnBrk="0" hangingPunct="1">
              <a:buNone/>
              <a:defRPr kumimoji="0" lang="ar-SA" sz="900"/>
            </a:lvl7pPr>
            <a:lvl8pPr marL="3200400" indent="0" algn="r" eaLnBrk="1" latinLnBrk="0" hangingPunct="1">
              <a:buNone/>
              <a:defRPr kumimoji="0" lang="ar-SA" sz="900"/>
            </a:lvl8pPr>
            <a:lvl9pPr marL="3657600" indent="0" algn="r" eaLnBrk="1" latinLnBrk="0" hangingPunct="1">
              <a:buNone/>
              <a:defRPr kumimoji="0" lang="ar-SA" sz="900"/>
            </a:lvl9pPr>
          </a:lstStyle>
          <a:p>
            <a:pPr lvl="0" algn="r" rtl="1" eaLnBrk="1" latinLnBrk="0" hangingPunct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12/17/2009</a:t>
            </a:r>
            <a:endParaRPr kumimoji="0"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eaLnBrk="1" latinLnBrk="0" hangingPunct="1">
              <a:defRPr kumimoji="0" lang="ar-SA" sz="2000" b="1"/>
            </a:lvl1pPr>
          </a:lstStyle>
          <a:p>
            <a:pPr algn="r" rtl="1" eaLnBrk="1" latinLnBrk="0" hangingPunct="1"/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eaLnBrk="1" latinLnBrk="0" hangingPunct="1">
              <a:buNone/>
              <a:defRPr kumimoji="0" lang="ar-SA" sz="3200"/>
            </a:lvl1pPr>
            <a:lvl2pPr marL="457200" indent="0" algn="r" eaLnBrk="1" latinLnBrk="0" hangingPunct="1">
              <a:buNone/>
              <a:defRPr kumimoji="0" lang="ar-SA" sz="2800"/>
            </a:lvl2pPr>
            <a:lvl3pPr marL="914400" indent="0" algn="r" eaLnBrk="1" latinLnBrk="0" hangingPunct="1">
              <a:buNone/>
              <a:defRPr kumimoji="0" lang="ar-SA" sz="2400"/>
            </a:lvl3pPr>
            <a:lvl4pPr marL="1371600" indent="0" algn="r" eaLnBrk="1" latinLnBrk="0" hangingPunct="1">
              <a:buNone/>
              <a:defRPr kumimoji="0" lang="ar-SA" sz="2000"/>
            </a:lvl4pPr>
            <a:lvl5pPr marL="1828800" indent="0" algn="r" eaLnBrk="1" latinLnBrk="0" hangingPunct="1">
              <a:buNone/>
              <a:defRPr kumimoji="0" lang="ar-SA" sz="2000"/>
            </a:lvl5pPr>
            <a:lvl6pPr marL="2286000" indent="0" algn="r" eaLnBrk="1" latinLnBrk="0" hangingPunct="1">
              <a:buNone/>
              <a:defRPr kumimoji="0" lang="ar-SA" sz="2000"/>
            </a:lvl6pPr>
            <a:lvl7pPr marL="2743200" indent="0" algn="r" eaLnBrk="1" latinLnBrk="0" hangingPunct="1">
              <a:buNone/>
              <a:defRPr kumimoji="0" lang="ar-SA" sz="2000"/>
            </a:lvl7pPr>
            <a:lvl8pPr marL="3200400" indent="0" algn="r" eaLnBrk="1" latinLnBrk="0" hangingPunct="1">
              <a:buNone/>
              <a:defRPr kumimoji="0" lang="ar-SA" sz="2000"/>
            </a:lvl8pPr>
            <a:lvl9pPr marL="3657600" indent="0" algn="r" eaLnBrk="1" latinLnBrk="0" hangingPunct="1">
              <a:buNone/>
              <a:defRPr kumimoji="0" lang="ar-SA" sz="2000"/>
            </a:lvl9pPr>
          </a:lstStyle>
          <a:p>
            <a:pPr algn="r" rtl="1" eaLnBrk="1" latinLnBrk="0" hangingPunct="1"/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eaLnBrk="1" latinLnBrk="0" hangingPunct="1">
              <a:buNone/>
              <a:defRPr kumimoji="0" lang="ar-SA" sz="1400"/>
            </a:lvl1pPr>
            <a:lvl2pPr marL="457200" indent="0" algn="r" eaLnBrk="1" latinLnBrk="0" hangingPunct="1">
              <a:buNone/>
              <a:defRPr kumimoji="0" lang="ar-SA" sz="1200"/>
            </a:lvl2pPr>
            <a:lvl3pPr marL="914400" indent="0" algn="r" eaLnBrk="1" latinLnBrk="0" hangingPunct="1">
              <a:buNone/>
              <a:defRPr kumimoji="0" lang="ar-SA" sz="1000"/>
            </a:lvl3pPr>
            <a:lvl4pPr marL="1371600" indent="0" algn="r" eaLnBrk="1" latinLnBrk="0" hangingPunct="1">
              <a:buNone/>
              <a:defRPr kumimoji="0" lang="ar-SA" sz="900"/>
            </a:lvl4pPr>
            <a:lvl5pPr marL="1828800" indent="0" algn="r" eaLnBrk="1" latinLnBrk="0" hangingPunct="1">
              <a:buNone/>
              <a:defRPr kumimoji="0" lang="ar-SA" sz="900"/>
            </a:lvl5pPr>
            <a:lvl6pPr marL="2286000" indent="0" algn="r" eaLnBrk="1" latinLnBrk="0" hangingPunct="1">
              <a:buNone/>
              <a:defRPr kumimoji="0" lang="ar-SA" sz="900"/>
            </a:lvl6pPr>
            <a:lvl7pPr marL="2743200" indent="0" algn="r" eaLnBrk="1" latinLnBrk="0" hangingPunct="1">
              <a:buNone/>
              <a:defRPr kumimoji="0" lang="ar-SA" sz="900"/>
            </a:lvl7pPr>
            <a:lvl8pPr marL="3200400" indent="0" algn="r" eaLnBrk="1" latinLnBrk="0" hangingPunct="1">
              <a:buNone/>
              <a:defRPr kumimoji="0" lang="ar-SA" sz="900"/>
            </a:lvl8pPr>
            <a:lvl9pPr marL="3657600" indent="0" algn="r" eaLnBrk="1" latinLnBrk="0" hangingPunct="1">
              <a:buNone/>
              <a:defRPr kumimoji="0" lang="ar-SA" sz="900"/>
            </a:lvl9pPr>
          </a:lstStyle>
          <a:p>
            <a:pPr lvl="0" algn="r" rtl="1" eaLnBrk="1" latinLnBrk="0" hangingPunct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12/17/2009</a:t>
            </a:r>
            <a:endParaRPr kumimoji="0"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latinLnBrk="0" hangingPunct="1"/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algn="r" rtl="1" eaLnBrk="1" latinLnBrk="0" hangingPunct="1"/>
            <a:r>
              <a:rPr lang="ar-SA" smtClean="0"/>
              <a:t>انقر لتحرير أنماط النص الرئيسي</a:t>
            </a:r>
          </a:p>
          <a:p>
            <a:pPr lvl="1" algn="r" rtl="1" eaLnBrk="1" latinLnBrk="0" hangingPunct="1"/>
            <a:r>
              <a:rPr lang="ar-SA" smtClean="0"/>
              <a:t>المستوى الثاني</a:t>
            </a:r>
          </a:p>
          <a:p>
            <a:pPr lvl="2" algn="r" rtl="1" eaLnBrk="1" latinLnBrk="0" hangingPunct="1"/>
            <a:r>
              <a:rPr lang="ar-SA" smtClean="0"/>
              <a:t>المستوى الثالث</a:t>
            </a:r>
          </a:p>
          <a:p>
            <a:pPr lvl="3" algn="r" rtl="1" eaLnBrk="1" latinLnBrk="0" hangingPunct="1"/>
            <a:r>
              <a:rPr lang="ar-SA" smtClean="0"/>
              <a:t>المستوى الرابع</a:t>
            </a:r>
          </a:p>
          <a:p>
            <a:pPr lvl="4" algn="r" rtl="1" eaLnBrk="1" latinLnBrk="0" hangingPunct="1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12/17/2009</a:t>
            </a:r>
            <a:endParaRPr kumimoji="0"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algn="r" rtl="1" eaLnBrk="1" latinLnBrk="0" hangingPunct="1"/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algn="r" rtl="1" eaLnBrk="1" latinLnBrk="0" hangingPunct="1"/>
            <a:r>
              <a:rPr lang="ar-SA" smtClean="0"/>
              <a:t>انقر لتحرير أنماط النص الرئيسي</a:t>
            </a:r>
          </a:p>
          <a:p>
            <a:pPr lvl="1" algn="r" rtl="1" eaLnBrk="1" latinLnBrk="0" hangingPunct="1"/>
            <a:r>
              <a:rPr lang="ar-SA" smtClean="0"/>
              <a:t>المستوى الثاني</a:t>
            </a:r>
          </a:p>
          <a:p>
            <a:pPr lvl="2" algn="r" rtl="1" eaLnBrk="1" latinLnBrk="0" hangingPunct="1"/>
            <a:r>
              <a:rPr lang="ar-SA" smtClean="0"/>
              <a:t>المستوى الثالث</a:t>
            </a:r>
          </a:p>
          <a:p>
            <a:pPr lvl="3" algn="r" rtl="1" eaLnBrk="1" latinLnBrk="0" hangingPunct="1"/>
            <a:r>
              <a:rPr lang="ar-SA" smtClean="0"/>
              <a:t>المستوى الرابع</a:t>
            </a:r>
          </a:p>
          <a:p>
            <a:pPr lvl="4" algn="r" rtl="1" eaLnBrk="1" latinLnBrk="0" hangingPunct="1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12/17/2009</a:t>
            </a:r>
            <a:endParaRPr kumimoji="0"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eaLnBrk="1" latinLnBrk="0" hangingPunct="1"/>
            <a:r>
              <a:rPr kumimoji="0" lang="ar-SA" smtClean="0"/>
              <a:t>انقر لتحرير نمط العنوان الرئيسي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latinLnBrk="0" hangingPunct="1">
              <a:defRPr kumimoji="0" lang="ar-S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12/17/2009</a:t>
            </a:r>
            <a:endParaRPr kumimoji="0"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latinLnBrk="0" hangingPunct="1">
              <a:defRPr kumimoji="0" lang="ar-S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rtl="1"/>
            <a:endParaRPr kumimoji="0"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latinLnBrk="0" hangingPunct="1">
              <a:defRPr kumimoji="0" lang="ar-S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ar-S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spcBef>
          <a:spcPct val="0"/>
        </a:spcBef>
        <a:buNone/>
        <a:defRPr kumimoji="0" lang="ar-SA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kumimoji="0" lang="ar-SA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kumimoji="0" lang="ar-SA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kumimoji="0" lang="ar-SA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kumimoji="0" lang="ar-SA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kumimoji="0" lang="ar-SA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kumimoji="0" lang="ar-SA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kumimoji="0" lang="ar-SA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ar-SA"/>
      </a:defPPr>
      <a:lvl1pPr marL="0" algn="r" defTabSz="914400" rtl="1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kumimoji="0" lang="ar-S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9552" y="548680"/>
            <a:ext cx="820891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chemeClr val="tx1"/>
                </a:solidFill>
              </a:rPr>
              <a:t>المخاطرة ومعدل العائد المطلوب</a:t>
            </a:r>
            <a:br>
              <a:rPr lang="ar-IQ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691680" y="2276872"/>
            <a:ext cx="6683208" cy="1368152"/>
          </a:xfrm>
        </p:spPr>
        <p:txBody>
          <a:bodyPr>
            <a:noAutofit/>
          </a:bodyPr>
          <a:lstStyle/>
          <a:p>
            <a:pPr algn="ctr" rtl="1"/>
            <a:r>
              <a:rPr lang="ar-IQ" sz="1400" b="1" dirty="0" smtClean="0">
                <a:latin typeface="+mn-lt"/>
              </a:rPr>
              <a:t> </a:t>
            </a:r>
          </a:p>
          <a:p>
            <a:pPr algn="ctr" rtl="1"/>
            <a:r>
              <a:rPr lang="ar-IQ" sz="3200" b="1" dirty="0" smtClean="0">
                <a:latin typeface="+mn-lt"/>
              </a:rPr>
              <a:t>د اياد طاهر</a:t>
            </a:r>
          </a:p>
          <a:p>
            <a:pPr algn="ctr" rtl="1"/>
            <a:endParaRPr lang="ar-IQ" sz="1000" b="1" dirty="0" smtClean="0">
              <a:latin typeface="+mn-lt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23528" y="1269003"/>
            <a:ext cx="83993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Risk and the </a:t>
            </a:r>
            <a:r>
              <a:rPr lang="en-US" sz="4000" b="1" dirty="0" smtClean="0"/>
              <a:t>Required Rate </a:t>
            </a:r>
            <a:r>
              <a:rPr lang="en-US" sz="4000" b="1" dirty="0"/>
              <a:t>of Return</a:t>
            </a:r>
            <a:endParaRPr lang="ar-IQ" sz="40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162034" y="4581128"/>
            <a:ext cx="75608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IQ" sz="2400" dirty="0" smtClean="0"/>
          </a:p>
          <a:p>
            <a:r>
              <a:rPr lang="ar-IQ" sz="2400" dirty="0" smtClean="0"/>
              <a:t>	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11560" y="5517232"/>
            <a:ext cx="15121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2015</a:t>
            </a:r>
            <a:endParaRPr lang="ar-IQ" sz="44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7257" y="260648"/>
            <a:ext cx="80772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400" dirty="0" smtClean="0"/>
              <a:t>وللتعبير عن الانحراف المعياري للعوائد </a:t>
            </a:r>
          </a:p>
          <a:p>
            <a:pPr marL="0" indent="0">
              <a:buNone/>
            </a:pPr>
            <a:r>
              <a:rPr lang="ar-IQ" sz="2400" dirty="0" smtClean="0"/>
              <a:t>نستخدم الصيغة </a:t>
            </a:r>
          </a:p>
          <a:p>
            <a:pPr marL="0" indent="0">
              <a:buNone/>
            </a:pPr>
            <a:endParaRPr lang="ar-IQ" sz="2400" dirty="0"/>
          </a:p>
          <a:p>
            <a:pPr marL="0" indent="0">
              <a:buNone/>
            </a:pPr>
            <a:r>
              <a:rPr lang="ar-IQ" sz="2400" dirty="0" smtClean="0"/>
              <a:t>وكلما ارتفع الانحراف المعياري ازدادت المخاطرة </a:t>
            </a:r>
          </a:p>
          <a:p>
            <a:pPr marL="0" indent="0">
              <a:buNone/>
            </a:pPr>
            <a:endParaRPr lang="ar-IQ" sz="2400" dirty="0" smtClean="0"/>
          </a:p>
          <a:p>
            <a:pPr marL="0" indent="0">
              <a:buNone/>
            </a:pPr>
            <a:r>
              <a:rPr lang="ar-IQ" sz="2400" dirty="0" smtClean="0"/>
              <a:t>المحللين يستخدمون البيانات التاريخية لتقدير الانحراف المعياري بالصيغة :</a:t>
            </a:r>
          </a:p>
          <a:p>
            <a:pPr marL="0" indent="0">
              <a:buNone/>
            </a:pPr>
            <a:endParaRPr lang="ar-IQ" sz="2400" dirty="0" smtClean="0"/>
          </a:p>
          <a:p>
            <a:pPr marL="0" indent="0">
              <a:buNone/>
            </a:pPr>
            <a:endParaRPr lang="ar-IQ" sz="2400" dirty="0"/>
          </a:p>
          <a:p>
            <a:pPr marL="0" indent="0">
              <a:buNone/>
            </a:pPr>
            <a:endParaRPr lang="ar-IQ" sz="2400" dirty="0" smtClean="0"/>
          </a:p>
          <a:p>
            <a:pPr marL="0" indent="0">
              <a:buNone/>
            </a:pPr>
            <a:r>
              <a:rPr lang="ar-IQ" sz="2400" dirty="0" smtClean="0"/>
              <a:t>مثال / الجدول التالي يعرض الانحرافات المعيارية لموجودات </a:t>
            </a:r>
            <a:r>
              <a:rPr lang="en-US" sz="2400" dirty="0" smtClean="0"/>
              <a:t>A,B</a:t>
            </a:r>
            <a:r>
              <a:rPr lang="ar-IQ" sz="2400" dirty="0" smtClean="0"/>
              <a:t> لشركة نورمان استناداً للبيانات السابقة ، الانحراف المعياري للموجود </a:t>
            </a:r>
            <a:r>
              <a:rPr lang="en-US" sz="2400" dirty="0" smtClean="0"/>
              <a:t>A</a:t>
            </a:r>
            <a:r>
              <a:rPr lang="ar-IQ" sz="2400" dirty="0" smtClean="0"/>
              <a:t> هو (</a:t>
            </a:r>
            <a:r>
              <a:rPr lang="en-US" sz="2400" dirty="0" smtClean="0"/>
              <a:t>1.41%</a:t>
            </a:r>
            <a:r>
              <a:rPr lang="ar-IQ" sz="2400" dirty="0" smtClean="0"/>
              <a:t>) وللموجود </a:t>
            </a:r>
            <a:r>
              <a:rPr lang="en-US" sz="2400" dirty="0" smtClean="0"/>
              <a:t>B</a:t>
            </a:r>
            <a:r>
              <a:rPr lang="ar-IQ" sz="2400" dirty="0" smtClean="0"/>
              <a:t> (</a:t>
            </a:r>
            <a:r>
              <a:rPr lang="en-US" sz="2400" dirty="0" smtClean="0"/>
              <a:t>5.66%</a:t>
            </a:r>
            <a:r>
              <a:rPr lang="ar-IQ" sz="2400" dirty="0" smtClean="0"/>
              <a:t>) .</a:t>
            </a:r>
          </a:p>
          <a:p>
            <a:pPr marL="0" indent="0">
              <a:buNone/>
            </a:pPr>
            <a:r>
              <a:rPr lang="ar-IQ" sz="2400" dirty="0" smtClean="0"/>
              <a:t>تدل قيمة الانحراف المعياري للموجود</a:t>
            </a:r>
            <a:r>
              <a:rPr lang="en-US" sz="2400" dirty="0" smtClean="0"/>
              <a:t>A,B </a:t>
            </a:r>
            <a:r>
              <a:rPr lang="ar-IQ" sz="2400" dirty="0" smtClean="0"/>
              <a:t> ان الموجود </a:t>
            </a:r>
            <a:r>
              <a:rPr lang="en-US" sz="2400" dirty="0" smtClean="0"/>
              <a:t>B </a:t>
            </a:r>
            <a:r>
              <a:rPr lang="ar-IQ" sz="2400" dirty="0" smtClean="0"/>
              <a:t> ذو مخاطرة اعلى .</a:t>
            </a:r>
            <a:endParaRPr lang="ar-IQ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67" y="332656"/>
            <a:ext cx="34766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20478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10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14164682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6104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11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26090751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214291"/>
            <a:ext cx="8077200" cy="6357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IQ" sz="1600" dirty="0" smtClean="0"/>
              <a:t>الجدول التالي يمثل العوائد التاريخية والانحرافات المعيارية </a:t>
            </a:r>
            <a:r>
              <a:rPr lang="ar-IQ" sz="1600" dirty="0" err="1" smtClean="0"/>
              <a:t>للاستثمارت</a:t>
            </a:r>
            <a:r>
              <a:rPr lang="ar-IQ" sz="1600" dirty="0" smtClean="0"/>
              <a:t> المختارة </a:t>
            </a:r>
            <a:r>
              <a:rPr lang="ar-IQ" sz="1600" dirty="0" err="1" smtClean="0"/>
              <a:t>للاعوام</a:t>
            </a:r>
            <a:r>
              <a:rPr lang="ar-IQ" sz="1600" dirty="0" smtClean="0"/>
              <a:t> ( 1900-2009)</a:t>
            </a:r>
          </a:p>
          <a:p>
            <a:pPr>
              <a:buNone/>
            </a:pPr>
            <a:endParaRPr lang="ar-IQ" sz="1600" dirty="0" smtClean="0"/>
          </a:p>
          <a:p>
            <a:pPr>
              <a:buNone/>
            </a:pPr>
            <a:endParaRPr lang="ar-IQ" sz="1600" dirty="0" smtClean="0"/>
          </a:p>
          <a:p>
            <a:pPr>
              <a:buNone/>
            </a:pPr>
            <a:endParaRPr lang="ar-IQ" sz="1600" dirty="0" smtClean="0"/>
          </a:p>
          <a:p>
            <a:pPr>
              <a:buNone/>
            </a:pPr>
            <a:endParaRPr lang="ar-IQ" sz="1600" dirty="0" smtClean="0"/>
          </a:p>
          <a:p>
            <a:pPr>
              <a:buNone/>
            </a:pPr>
            <a:endParaRPr lang="ar-IQ" sz="1600" dirty="0" smtClean="0"/>
          </a:p>
          <a:p>
            <a:pPr>
              <a:buNone/>
            </a:pPr>
            <a:endParaRPr lang="ar-IQ" sz="1600" dirty="0" smtClean="0"/>
          </a:p>
          <a:p>
            <a:pPr>
              <a:buNone/>
            </a:pPr>
            <a:r>
              <a:rPr lang="ar-IQ" sz="1600" dirty="0" smtClean="0"/>
              <a:t>نلاحظ من الجدول </a:t>
            </a:r>
            <a:r>
              <a:rPr lang="ar-IQ" sz="1600" dirty="0" err="1" smtClean="0"/>
              <a:t>ان</a:t>
            </a:r>
            <a:r>
              <a:rPr lang="ar-IQ" sz="1600" dirty="0" smtClean="0"/>
              <a:t> العلاقة بين عائد الاستثمار والانحراف المعياري له علاقة طردية وبالتالي علاقة ايجابية بين المخاطر</a:t>
            </a:r>
          </a:p>
          <a:p>
            <a:pPr>
              <a:buNone/>
            </a:pPr>
            <a:r>
              <a:rPr lang="ar-IQ" sz="1600" dirty="0" smtClean="0"/>
              <a:t>والعائد وتعكس تلك العلاقة الابتعاد عن المخاطرة من قبل المشاركين في السوق الذين يحتاجون </a:t>
            </a:r>
            <a:r>
              <a:rPr lang="ar-IQ" sz="1600" dirty="0" err="1" smtClean="0"/>
              <a:t>الى</a:t>
            </a:r>
            <a:r>
              <a:rPr lang="ar-IQ" sz="1600" dirty="0" smtClean="0"/>
              <a:t> عائدات </a:t>
            </a:r>
            <a:r>
              <a:rPr lang="ar-IQ" sz="1600" dirty="0" err="1" smtClean="0"/>
              <a:t>اعلى</a:t>
            </a:r>
            <a:r>
              <a:rPr lang="ar-IQ" sz="1600" dirty="0" smtClean="0"/>
              <a:t> .</a:t>
            </a:r>
          </a:p>
          <a:p>
            <a:pPr>
              <a:buNone/>
            </a:pPr>
            <a:endParaRPr lang="ar-IQ" sz="1600" dirty="0" smtClean="0"/>
          </a:p>
          <a:p>
            <a:pPr>
              <a:buNone/>
            </a:pPr>
            <a:r>
              <a:rPr lang="ar-IQ" sz="1600" dirty="0" smtClean="0"/>
              <a:t>توزيع الاحتمال الطبيعي(</a:t>
            </a:r>
            <a:r>
              <a:rPr lang="en-US" sz="1600" dirty="0" smtClean="0"/>
              <a:t>normal probability distribution</a:t>
            </a:r>
            <a:r>
              <a:rPr lang="ar-AE" sz="1600" dirty="0" smtClean="0"/>
              <a:t>) : </a:t>
            </a:r>
            <a:r>
              <a:rPr lang="ar-IQ" sz="1600" dirty="0" smtClean="0"/>
              <a:t>التوزيع الاحتمالي المتماثل الذي شكله يشبه منحنى</a:t>
            </a:r>
          </a:p>
          <a:p>
            <a:pPr>
              <a:buNone/>
            </a:pPr>
            <a:r>
              <a:rPr lang="ar-IQ" sz="1600" dirty="0" smtClean="0"/>
              <a:t> ”على شكل جرس ".</a:t>
            </a:r>
          </a:p>
          <a:p>
            <a:pPr>
              <a:buNone/>
            </a:pPr>
            <a:endParaRPr lang="ar-IQ" sz="1600" dirty="0" smtClean="0"/>
          </a:p>
          <a:p>
            <a:pPr>
              <a:buNone/>
            </a:pPr>
            <a:r>
              <a:rPr lang="ar-IQ" sz="1600" dirty="0" smtClean="0"/>
              <a:t>الشكل التالي يمثل شكل منحني الجرس للتوزيع الاحتمالي العادي مع النطاقات</a:t>
            </a:r>
          </a:p>
          <a:p>
            <a:pPr>
              <a:buNone/>
            </a:pPr>
            <a:endParaRPr lang="ar-IQ" sz="1600" dirty="0" smtClean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01143"/>
              </p:ext>
            </p:extLst>
          </p:nvPr>
        </p:nvGraphicFramePr>
        <p:xfrm>
          <a:off x="2357422" y="714356"/>
          <a:ext cx="5382894" cy="14119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97292"/>
                <a:gridCol w="1479867"/>
                <a:gridCol w="1459230"/>
                <a:gridCol w="1246505"/>
              </a:tblGrid>
              <a:tr h="352981"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الاستثمار</a:t>
                      </a:r>
                      <a:endParaRPr lang="ar-IQ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معدل العائد</a:t>
                      </a:r>
                      <a:r>
                        <a:rPr lang="ar-IQ" sz="1600" baseline="0" dirty="0" smtClean="0"/>
                        <a:t> الاسمي</a:t>
                      </a:r>
                      <a:endParaRPr lang="ar-IQ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الانحراف المعياري</a:t>
                      </a:r>
                      <a:endParaRPr lang="ar-IQ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معامل التباين</a:t>
                      </a:r>
                      <a:endParaRPr lang="ar-IQ" sz="1600" dirty="0"/>
                    </a:p>
                  </a:txBody>
                  <a:tcPr/>
                </a:tc>
              </a:tr>
              <a:tr h="352981">
                <a:tc>
                  <a:txBody>
                    <a:bodyPr/>
                    <a:lstStyle/>
                    <a:p>
                      <a:pPr rtl="1"/>
                      <a:r>
                        <a:rPr lang="ar-IQ" sz="1600" dirty="0" err="1" smtClean="0"/>
                        <a:t>اذونات</a:t>
                      </a:r>
                      <a:r>
                        <a:rPr lang="ar-IQ" sz="1600" baseline="0" dirty="0" smtClean="0"/>
                        <a:t> الخزانة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3.9%</a:t>
                      </a:r>
                      <a:endParaRPr lang="ar-IQ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4.7%</a:t>
                      </a:r>
                      <a:endParaRPr lang="ar-IQ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1.21</a:t>
                      </a:r>
                      <a:endParaRPr lang="ar-IQ" sz="1600" dirty="0"/>
                    </a:p>
                  </a:txBody>
                  <a:tcPr/>
                </a:tc>
              </a:tr>
              <a:tr h="352981"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سندات الخزانة</a:t>
                      </a:r>
                      <a:endParaRPr lang="ar-IQ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5.0</a:t>
                      </a:r>
                      <a:endParaRPr lang="ar-IQ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10.2</a:t>
                      </a:r>
                      <a:endParaRPr lang="ar-IQ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2.04</a:t>
                      </a:r>
                      <a:endParaRPr lang="ar-IQ" sz="1600" dirty="0"/>
                    </a:p>
                  </a:txBody>
                  <a:tcPr/>
                </a:tc>
              </a:tr>
              <a:tr h="352981">
                <a:tc>
                  <a:txBody>
                    <a:bodyPr/>
                    <a:lstStyle/>
                    <a:p>
                      <a:pPr rtl="1"/>
                      <a:r>
                        <a:rPr lang="ar-IQ" sz="1600" dirty="0" err="1" smtClean="0"/>
                        <a:t>الاسهم</a:t>
                      </a:r>
                      <a:r>
                        <a:rPr lang="ar-IQ" sz="1600" baseline="0" dirty="0" smtClean="0"/>
                        <a:t> العادية</a:t>
                      </a:r>
                      <a:endParaRPr lang="ar-IQ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9.3</a:t>
                      </a:r>
                      <a:endParaRPr lang="ar-IQ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20.4</a:t>
                      </a:r>
                      <a:endParaRPr lang="ar-IQ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1600" dirty="0" smtClean="0"/>
                        <a:t>2.19</a:t>
                      </a:r>
                      <a:endParaRPr lang="ar-IQ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صورة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500570"/>
            <a:ext cx="3101547" cy="1571636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12</a:t>
            </a:fld>
            <a:endParaRPr kumimoji="0" lang="ar-IQ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285729"/>
            <a:ext cx="8077200" cy="5608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IQ" sz="2400" b="1" dirty="0" smtClean="0"/>
              <a:t>معامل التباين </a:t>
            </a:r>
            <a:r>
              <a:rPr lang="en-US" sz="2400" b="1" dirty="0" smtClean="0"/>
              <a:t>coefficient of variation (CV)</a:t>
            </a:r>
            <a:r>
              <a:rPr lang="ar-IQ" sz="2400" b="1" dirty="0" smtClean="0"/>
              <a:t>:</a:t>
            </a:r>
          </a:p>
          <a:p>
            <a:pPr>
              <a:buNone/>
            </a:pPr>
            <a:r>
              <a:rPr lang="ar-IQ" sz="2000" dirty="0" smtClean="0"/>
              <a:t> هو مقياس التشتت النسبي يستخدم في المقارنة بين مخاطر الموجودات ذات العوائد المتوقعة المختلفة ويحسب من المعادلة التالية :</a:t>
            </a:r>
          </a:p>
          <a:p>
            <a:pPr>
              <a:buNone/>
            </a:pPr>
            <a:endParaRPr lang="ar-IQ" sz="2000" dirty="0" smtClean="0"/>
          </a:p>
          <a:p>
            <a:pPr>
              <a:buNone/>
            </a:pPr>
            <a:endParaRPr lang="ar-IQ" sz="2000" dirty="0" smtClean="0"/>
          </a:p>
          <a:p>
            <a:pPr>
              <a:buNone/>
            </a:pPr>
            <a:r>
              <a:rPr lang="ar-IQ" sz="2000" dirty="0" smtClean="0"/>
              <a:t>كلما زاد معامل الاختلاف كلما زاد التقلب النسبي للعوائد المتوقعة وذلك لأن المستثمرين يفضلون عوائد اعلى واقل مخاطرة</a:t>
            </a:r>
          </a:p>
          <a:p>
            <a:pPr algn="ctr">
              <a:buNone/>
            </a:pPr>
            <a:endParaRPr lang="ar-IQ" sz="2800" b="1" dirty="0" smtClean="0"/>
          </a:p>
          <a:p>
            <a:pPr algn="ctr">
              <a:buNone/>
            </a:pPr>
            <a:r>
              <a:rPr lang="ar-IQ" sz="2800" b="1" dirty="0" smtClean="0"/>
              <a:t>مخاطر </a:t>
            </a:r>
            <a:r>
              <a:rPr lang="ar-IQ" sz="2800" b="1" dirty="0"/>
              <a:t>المحفظة (</a:t>
            </a:r>
            <a:r>
              <a:rPr lang="en-US" sz="2800" b="1" dirty="0"/>
              <a:t>risk of a portfolio</a:t>
            </a:r>
            <a:r>
              <a:rPr lang="ar-AE" sz="2800" b="1" dirty="0"/>
              <a:t>) </a:t>
            </a:r>
            <a:endParaRPr lang="ar-IQ" sz="2800" b="1" dirty="0" smtClean="0"/>
          </a:p>
          <a:p>
            <a:pPr algn="ctr">
              <a:buNone/>
            </a:pPr>
            <a:endParaRPr lang="ar-AE" sz="2400" b="1" dirty="0"/>
          </a:p>
          <a:p>
            <a:pPr>
              <a:buNone/>
            </a:pPr>
            <a:r>
              <a:rPr lang="ar-AE" sz="2000" b="1" dirty="0"/>
              <a:t>المحفظة </a:t>
            </a:r>
            <a:r>
              <a:rPr lang="ar-IQ" sz="2000" b="1" dirty="0" err="1" smtClean="0"/>
              <a:t>الكفوءة</a:t>
            </a:r>
            <a:r>
              <a:rPr lang="ar-AE" sz="2000" b="1" dirty="0" smtClean="0"/>
              <a:t>(</a:t>
            </a:r>
            <a:r>
              <a:rPr lang="en-US" sz="2000" b="1" dirty="0"/>
              <a:t>efficient portfolio</a:t>
            </a:r>
            <a:r>
              <a:rPr lang="ar-AE" sz="2000" b="1" dirty="0"/>
              <a:t>) :</a:t>
            </a:r>
            <a:r>
              <a:rPr lang="ar-AE" sz="2000" dirty="0"/>
              <a:t> هي المحفظة التي تعظم العوائد لمستوى معين من المخاطرة.</a:t>
            </a:r>
          </a:p>
          <a:p>
            <a:pPr algn="ctr">
              <a:buNone/>
            </a:pPr>
            <a:r>
              <a:rPr lang="ar-AE" sz="2400" b="1" dirty="0"/>
              <a:t>محفظة العائد والانحراف المعياري </a:t>
            </a:r>
          </a:p>
          <a:p>
            <a:pPr>
              <a:buNone/>
            </a:pPr>
            <a:r>
              <a:rPr lang="ar-AE" sz="2000" b="1" dirty="0"/>
              <a:t>محفظة العائد (</a:t>
            </a:r>
            <a:r>
              <a:rPr lang="en-US" sz="2000" b="1" dirty="0"/>
              <a:t>portfolio return</a:t>
            </a:r>
            <a:r>
              <a:rPr lang="ar-AE" sz="2000" b="1" dirty="0"/>
              <a:t>)(</a:t>
            </a:r>
            <a:r>
              <a:rPr lang="en-US" sz="2000" b="1" dirty="0" err="1"/>
              <a:t>pr</a:t>
            </a:r>
            <a:r>
              <a:rPr lang="ar-AE" sz="2000" b="1" dirty="0"/>
              <a:t>) :</a:t>
            </a:r>
            <a:r>
              <a:rPr lang="ar-AE" sz="2000" dirty="0"/>
              <a:t> هو المتوسط المرجح للعائد على الاصول الفردية التي يتم تشكيلها ويتم حسابها من المعادلة :</a:t>
            </a:r>
          </a:p>
          <a:p>
            <a:pPr>
              <a:buNone/>
            </a:pPr>
            <a:endParaRPr lang="ar-IQ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1135723"/>
            <a:ext cx="1376028" cy="8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5576463"/>
            <a:ext cx="7072537" cy="8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13</a:t>
            </a:fld>
            <a:endParaRPr kumimoji="0" lang="ar-IQ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428605"/>
            <a:ext cx="8077200" cy="54651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AE" sz="2000" dirty="0" smtClean="0"/>
              <a:t>حيث </a:t>
            </a:r>
            <a:r>
              <a:rPr lang="en-US" sz="2000" dirty="0" err="1" smtClean="0"/>
              <a:t>wj</a:t>
            </a:r>
            <a:r>
              <a:rPr lang="ar-AE" sz="2000" dirty="0" smtClean="0"/>
              <a:t>= نسبة من </a:t>
            </a:r>
            <a:r>
              <a:rPr lang="ar-AE" sz="2000" dirty="0" err="1" smtClean="0"/>
              <a:t>اجمالي</a:t>
            </a:r>
            <a:r>
              <a:rPr lang="ar-AE" sz="2000" dirty="0" smtClean="0"/>
              <a:t> قيمة المحفظة للموجود </a:t>
            </a:r>
            <a:r>
              <a:rPr lang="en-US" sz="2000" dirty="0" smtClean="0"/>
              <a:t>j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rj</a:t>
            </a:r>
            <a:r>
              <a:rPr lang="ar-AE" sz="2000" dirty="0" smtClean="0"/>
              <a:t>= العائد على الموجود</a:t>
            </a:r>
            <a:r>
              <a:rPr lang="ar-IQ" sz="2000" dirty="0" smtClean="0"/>
              <a:t> </a:t>
            </a:r>
            <a:r>
              <a:rPr lang="en-US" sz="2000" dirty="0" smtClean="0"/>
              <a:t>j</a:t>
            </a:r>
          </a:p>
          <a:p>
            <a:pPr>
              <a:buNone/>
            </a:pPr>
            <a:endParaRPr lang="ar-IQ" sz="2000" dirty="0" smtClean="0"/>
          </a:p>
          <a:p>
            <a:pPr>
              <a:buNone/>
            </a:pPr>
            <a:r>
              <a:rPr lang="ar-AE" sz="2000" dirty="0" smtClean="0"/>
              <a:t>وبطبيعة الحال فأن (</a:t>
            </a:r>
            <a:r>
              <a:rPr lang="en-US" sz="2000" dirty="0" err="1" smtClean="0"/>
              <a:t>rp</a:t>
            </a:r>
            <a:r>
              <a:rPr lang="en-US" sz="2000" dirty="0" smtClean="0"/>
              <a:t>=1</a:t>
            </a:r>
            <a:r>
              <a:rPr lang="ar-AE" sz="2000" dirty="0" smtClean="0"/>
              <a:t>) وهذا يعني </a:t>
            </a:r>
            <a:r>
              <a:rPr lang="ar-AE" sz="2000" dirty="0" err="1" smtClean="0"/>
              <a:t>ان</a:t>
            </a:r>
            <a:r>
              <a:rPr lang="ar-AE" sz="2000" dirty="0" smtClean="0"/>
              <a:t> 100% من موجودات المحفظة يجب تضمنيها في هذا الحساب .</a:t>
            </a:r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r>
              <a:rPr lang="ar-AE" sz="2000" dirty="0" smtClean="0"/>
              <a:t>مثال / جيمس اشترى 100 سهم من شركة وول مارت بسعر 55$ للسهم الواحد ( مجموعه 5500$) واشترى 100 سهم من شركة </a:t>
            </a:r>
            <a:r>
              <a:rPr lang="ar-AE" sz="2000" dirty="0" err="1" smtClean="0"/>
              <a:t>سيسكو</a:t>
            </a:r>
            <a:r>
              <a:rPr lang="ar-AE" sz="2000" dirty="0" smtClean="0"/>
              <a:t> </a:t>
            </a:r>
            <a:r>
              <a:rPr lang="ar-AE" sz="2000" dirty="0" err="1" smtClean="0"/>
              <a:t>سيستمز</a:t>
            </a:r>
            <a:r>
              <a:rPr lang="ar-AE" sz="2000" dirty="0" smtClean="0"/>
              <a:t> بسعر 25$ للسهم الواحد ( مجموعه 2500$) </a:t>
            </a:r>
            <a:r>
              <a:rPr lang="ar-AE" sz="2000" dirty="0" err="1" smtClean="0"/>
              <a:t>اذن</a:t>
            </a:r>
            <a:r>
              <a:rPr lang="ar-AE" sz="2000" dirty="0" smtClean="0"/>
              <a:t> مجموع هذه </a:t>
            </a:r>
            <a:r>
              <a:rPr lang="ar-AE" sz="2000" dirty="0" err="1" smtClean="0"/>
              <a:t>الاسهم</a:t>
            </a:r>
            <a:r>
              <a:rPr lang="ar-AE" sz="2000" dirty="0" smtClean="0"/>
              <a:t> يكون (8000$) أي بنسبة 68.75% (</a:t>
            </a:r>
            <a:r>
              <a:rPr lang="en-US" sz="2000" dirty="0" smtClean="0"/>
              <a:t>w1</a:t>
            </a:r>
            <a:r>
              <a:rPr lang="ar-AE" sz="2000" dirty="0" smtClean="0"/>
              <a:t>) من وول مارت (5500÷8000) وبنسبة 31.25% (</a:t>
            </a:r>
            <a:r>
              <a:rPr lang="en-US" sz="2000" dirty="0" smtClean="0"/>
              <a:t>w2</a:t>
            </a:r>
            <a:r>
              <a:rPr lang="ar-AE" sz="2000" dirty="0" smtClean="0"/>
              <a:t>) من </a:t>
            </a:r>
            <a:r>
              <a:rPr lang="ar-AE" sz="2000" dirty="0" err="1" smtClean="0"/>
              <a:t>سيسكو</a:t>
            </a:r>
            <a:r>
              <a:rPr lang="ar-AE" sz="2000" dirty="0" smtClean="0"/>
              <a:t> ( 2500÷8000) ، نجد </a:t>
            </a:r>
            <a:r>
              <a:rPr lang="ar-AE" sz="2000" dirty="0" err="1" smtClean="0"/>
              <a:t>ان</a:t>
            </a:r>
            <a:r>
              <a:rPr lang="ar-AE" sz="2000" dirty="0" smtClean="0"/>
              <a:t> مجموع </a:t>
            </a:r>
            <a:r>
              <a:rPr lang="en-US" sz="2000" dirty="0" smtClean="0"/>
              <a:t>w1</a:t>
            </a:r>
            <a:r>
              <a:rPr lang="ar-AE" sz="2000" dirty="0" smtClean="0"/>
              <a:t>، </a:t>
            </a:r>
            <a:r>
              <a:rPr lang="en-US" sz="2000" dirty="0" smtClean="0"/>
              <a:t>w2</a:t>
            </a:r>
            <a:r>
              <a:rPr lang="ar-AE" sz="2000" dirty="0" smtClean="0"/>
              <a:t> هو (</a:t>
            </a:r>
            <a:r>
              <a:rPr lang="en-US" sz="2000" dirty="0" smtClean="0"/>
              <a:t>w1+w2=68.75+31.25=1.0</a:t>
            </a:r>
            <a:r>
              <a:rPr lang="ar-AE" sz="2000" dirty="0" smtClean="0"/>
              <a:t>) </a:t>
            </a:r>
            <a:endParaRPr lang="ar-IQ" sz="2000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14</a:t>
            </a:fld>
            <a:endParaRPr kumimoji="0" lang="ar-IQ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285728"/>
            <a:ext cx="8077200" cy="60722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AE" sz="1600" dirty="0" smtClean="0"/>
              <a:t>مثال/ لتحديد القيمة المتوقعة </a:t>
            </a:r>
            <a:r>
              <a:rPr lang="ar-AE" sz="1600" dirty="0" err="1" smtClean="0"/>
              <a:t>والا</a:t>
            </a:r>
            <a:r>
              <a:rPr lang="ar-AE" sz="1600" dirty="0" smtClean="0"/>
              <a:t> </a:t>
            </a:r>
            <a:r>
              <a:rPr lang="ar-AE" sz="1600" dirty="0" err="1" smtClean="0"/>
              <a:t>نحراف</a:t>
            </a:r>
            <a:r>
              <a:rPr lang="ar-AE" sz="1600" dirty="0" smtClean="0"/>
              <a:t> المعياري لعائد المحفظة </a:t>
            </a:r>
            <a:r>
              <a:rPr lang="en-US" sz="1600" dirty="0" err="1" smtClean="0"/>
              <a:t>xy</a:t>
            </a:r>
            <a:r>
              <a:rPr lang="ar-AE" sz="1600" dirty="0" smtClean="0"/>
              <a:t> التي انشئت عن </a:t>
            </a:r>
            <a:r>
              <a:rPr lang="ar-IQ" sz="1600" dirty="0" smtClean="0"/>
              <a:t>ط</a:t>
            </a:r>
            <a:r>
              <a:rPr lang="ar-AE" sz="1600" dirty="0" smtClean="0"/>
              <a:t>ريق الجمع بين اجزاء متساوية (50% لكل منهما) من الموجودات </a:t>
            </a:r>
            <a:r>
              <a:rPr lang="en-US" sz="1600" dirty="0" smtClean="0"/>
              <a:t>x</a:t>
            </a:r>
            <a:r>
              <a:rPr lang="ar-AE" sz="1600" dirty="0" smtClean="0"/>
              <a:t>، </a:t>
            </a:r>
            <a:r>
              <a:rPr lang="en-US" sz="1600" dirty="0" smtClean="0"/>
              <a:t>y</a:t>
            </a:r>
            <a:r>
              <a:rPr lang="ar-AE" sz="1600" dirty="0" smtClean="0"/>
              <a:t> للسنوات (2013-2017) والمعطاة في العمود الاول والثاني من الجدول المبين ادناه ، في العمود الثالث منه يتم استبدال اوزان 50% لكل من الموجود </a:t>
            </a:r>
            <a:r>
              <a:rPr lang="en-US" sz="1600" dirty="0" smtClean="0"/>
              <a:t>x</a:t>
            </a:r>
            <a:r>
              <a:rPr lang="ar-IQ" sz="1600" dirty="0" smtClean="0"/>
              <a:t>،</a:t>
            </a:r>
            <a:r>
              <a:rPr lang="en-US" sz="1600" dirty="0" smtClean="0"/>
              <a:t>y</a:t>
            </a:r>
            <a:r>
              <a:rPr lang="ar-IQ" sz="1600" dirty="0" smtClean="0"/>
              <a:t> جنباً الى جنب مع عوائد كل منها من الاعمدة 1 و 2 بينما يظهر العمود الرابع نتائج احتساب محفظة العائد المتوقع من 12% عن كل سنة 2013-2017 </a:t>
            </a:r>
          </a:p>
          <a:p>
            <a:pPr>
              <a:buNone/>
            </a:pPr>
            <a:r>
              <a:rPr lang="ar-IQ" sz="1600" dirty="0" smtClean="0"/>
              <a:t>يبين الجزء </a:t>
            </a:r>
            <a:r>
              <a:rPr lang="en-US" sz="1600" dirty="0" smtClean="0"/>
              <a:t>B</a:t>
            </a:r>
            <a:r>
              <a:rPr lang="ar-AE" sz="1600" dirty="0" smtClean="0"/>
              <a:t> من الجدول القيمة المتوقعة من محافظ العوائد الاستثمارية خلال فترة 5 سنوات هي </a:t>
            </a:r>
            <a:r>
              <a:rPr lang="ar-AE" sz="1600" dirty="0" err="1" smtClean="0"/>
              <a:t>ايضاً</a:t>
            </a:r>
            <a:r>
              <a:rPr lang="ar-AE" sz="1600" dirty="0" smtClean="0"/>
              <a:t> 12% </a:t>
            </a:r>
          </a:p>
          <a:p>
            <a:pPr>
              <a:buNone/>
            </a:pPr>
            <a:r>
              <a:rPr lang="ar-AE" sz="1600" dirty="0" smtClean="0"/>
              <a:t>ويبين الجزء </a:t>
            </a:r>
            <a:r>
              <a:rPr lang="en-US" sz="1600" dirty="0" smtClean="0"/>
              <a:t>C</a:t>
            </a:r>
            <a:r>
              <a:rPr lang="ar-AE" sz="1600" dirty="0" smtClean="0"/>
              <a:t> من الجدول حساب الانحراف </a:t>
            </a:r>
            <a:r>
              <a:rPr lang="ar-IQ" sz="1600" dirty="0" smtClean="0"/>
              <a:t>المعياري </a:t>
            </a:r>
            <a:r>
              <a:rPr lang="ar-AE" sz="1600" dirty="0" smtClean="0"/>
              <a:t>للمحفظة </a:t>
            </a:r>
            <a:r>
              <a:rPr lang="en-US" sz="1600" dirty="0" err="1" smtClean="0"/>
              <a:t>xy</a:t>
            </a:r>
            <a:r>
              <a:rPr lang="ar-AE" sz="1600" dirty="0" smtClean="0"/>
              <a:t> وتكون 0% ( وهذه القيمة غير مستغربة </a:t>
            </a:r>
            <a:br>
              <a:rPr lang="ar-AE" sz="1600" dirty="0" smtClean="0"/>
            </a:br>
            <a:r>
              <a:rPr lang="ar-AE" sz="1600" dirty="0" smtClean="0"/>
              <a:t>لأن محفظة العائد لكل عام هو نفسه 12% أي </a:t>
            </a:r>
            <a:r>
              <a:rPr lang="ar-AE" sz="1600" dirty="0" err="1" smtClean="0"/>
              <a:t>ان</a:t>
            </a:r>
            <a:r>
              <a:rPr lang="ar-AE" sz="1600" dirty="0" smtClean="0"/>
              <a:t> محافظ العوائد الاستثمارية </a:t>
            </a:r>
            <a:r>
              <a:rPr lang="ar-AE" sz="1600" dirty="0" err="1" smtClean="0"/>
              <a:t>لاتختلف</a:t>
            </a:r>
            <a:r>
              <a:rPr lang="ar-AE" sz="1600" dirty="0" smtClean="0"/>
              <a:t> بمرور الوقت ) </a:t>
            </a:r>
            <a:endParaRPr lang="ar-IQ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00306"/>
            <a:ext cx="620032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15</a:t>
            </a:fld>
            <a:endParaRPr kumimoji="0" lang="ar-IQ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285729"/>
            <a:ext cx="8077200" cy="5608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AE" sz="2000" b="1" dirty="0" smtClean="0"/>
              <a:t>الارتباط (</a:t>
            </a:r>
            <a:r>
              <a:rPr lang="en-US" sz="2000" b="1" dirty="0" smtClean="0"/>
              <a:t>CORRELATION</a:t>
            </a:r>
            <a:r>
              <a:rPr lang="ar-IQ" sz="2000" b="1" dirty="0" smtClean="0"/>
              <a:t>) : </a:t>
            </a:r>
            <a:r>
              <a:rPr lang="ar-IQ" sz="2000" dirty="0" smtClean="0"/>
              <a:t>مقياس احصائي للعلاقة بين سلسلتين من الارقام .</a:t>
            </a:r>
          </a:p>
          <a:p>
            <a:pPr>
              <a:buNone/>
            </a:pPr>
            <a:endParaRPr lang="ar-IQ" sz="1600" dirty="0" smtClean="0"/>
          </a:p>
          <a:p>
            <a:pPr>
              <a:buNone/>
            </a:pPr>
            <a:r>
              <a:rPr lang="ar-IQ" sz="2000" b="1" dirty="0" smtClean="0"/>
              <a:t>الارتباط الايجابي (</a:t>
            </a:r>
            <a:r>
              <a:rPr lang="en-US" sz="2000" b="1" dirty="0" smtClean="0"/>
              <a:t>positively  CORRELATION</a:t>
            </a:r>
            <a:r>
              <a:rPr lang="ar-AE" sz="2000" b="1" dirty="0" smtClean="0"/>
              <a:t>) : </a:t>
            </a:r>
            <a:r>
              <a:rPr lang="ar-AE" sz="2000" dirty="0" smtClean="0"/>
              <a:t>يصف سلسلتين تتحركان بنفس الاتجاه .</a:t>
            </a:r>
            <a:endParaRPr lang="ar-IQ" sz="2000" dirty="0" smtClean="0"/>
          </a:p>
          <a:p>
            <a:pPr>
              <a:buNone/>
            </a:pPr>
            <a:endParaRPr lang="ar-AE" sz="1600" dirty="0" smtClean="0"/>
          </a:p>
          <a:p>
            <a:pPr>
              <a:buNone/>
            </a:pPr>
            <a:r>
              <a:rPr lang="ar-AE" sz="2000" b="1" dirty="0" smtClean="0"/>
              <a:t>الارتباط السلبي (</a:t>
            </a:r>
            <a:r>
              <a:rPr lang="en-US" sz="2000" b="1" dirty="0" smtClean="0"/>
              <a:t>negatively CORRELATION</a:t>
            </a:r>
            <a:r>
              <a:rPr lang="ar-IQ" sz="2000" b="1" dirty="0" smtClean="0"/>
              <a:t>) </a:t>
            </a:r>
            <a:r>
              <a:rPr lang="ar-AE" sz="2000" b="1" dirty="0" smtClean="0"/>
              <a:t> : </a:t>
            </a:r>
            <a:r>
              <a:rPr lang="ar-AE" sz="2000" dirty="0" smtClean="0"/>
              <a:t>يصف سلسلتين تتحركان بعكس الاتجاه .</a:t>
            </a:r>
            <a:endParaRPr lang="ar-IQ" sz="2000" dirty="0" smtClean="0"/>
          </a:p>
          <a:p>
            <a:pPr>
              <a:buNone/>
            </a:pPr>
            <a:endParaRPr lang="ar-AE" sz="1600" dirty="0" smtClean="0"/>
          </a:p>
          <a:p>
            <a:pPr>
              <a:buNone/>
            </a:pPr>
            <a:r>
              <a:rPr lang="ar-AE" sz="2000" b="1" dirty="0" smtClean="0"/>
              <a:t>معامل الارتباط (</a:t>
            </a:r>
            <a:r>
              <a:rPr lang="en-US" sz="2000" b="1" dirty="0" smtClean="0"/>
              <a:t>correlation coefficient</a:t>
            </a:r>
            <a:r>
              <a:rPr lang="ar-AE" sz="2000" b="1" dirty="0" smtClean="0"/>
              <a:t>) : </a:t>
            </a:r>
            <a:r>
              <a:rPr lang="ar-AE" sz="2000" dirty="0" smtClean="0"/>
              <a:t>مقياس لدرجة الارتباط بين مجموعتين .</a:t>
            </a:r>
            <a:endParaRPr lang="ar-IQ" sz="2000" dirty="0" smtClean="0"/>
          </a:p>
          <a:p>
            <a:pPr>
              <a:buNone/>
            </a:pPr>
            <a:endParaRPr lang="ar-AE" sz="1600" dirty="0" smtClean="0"/>
          </a:p>
          <a:p>
            <a:pPr>
              <a:buNone/>
            </a:pPr>
            <a:r>
              <a:rPr lang="ar-AE" sz="2000" b="1" dirty="0" smtClean="0"/>
              <a:t>الارتباط الايجابي التام (</a:t>
            </a:r>
            <a:r>
              <a:rPr lang="en-US" sz="2000" b="1" dirty="0" smtClean="0"/>
              <a:t>perfectly positively correlated</a:t>
            </a:r>
            <a:r>
              <a:rPr lang="ar-AE" sz="2000" b="1" dirty="0" smtClean="0"/>
              <a:t>) : </a:t>
            </a:r>
            <a:r>
              <a:rPr lang="ar-AE" sz="2000" dirty="0" smtClean="0"/>
              <a:t>يصف سلسلتين ذات ارتباط ايجابي ومعامل الارتباط لها +1</a:t>
            </a:r>
          </a:p>
          <a:p>
            <a:pPr>
              <a:buNone/>
            </a:pPr>
            <a:endParaRPr lang="ar-IQ" sz="1600" dirty="0" smtClean="0"/>
          </a:p>
          <a:p>
            <a:pPr>
              <a:buNone/>
            </a:pPr>
            <a:r>
              <a:rPr lang="ar-AE" sz="2000" b="1" dirty="0" smtClean="0"/>
              <a:t>الارتباط السلبي التام (</a:t>
            </a:r>
            <a:r>
              <a:rPr lang="en-US" sz="2000" b="1" dirty="0" smtClean="0"/>
              <a:t>perfectly negatively correlated</a:t>
            </a:r>
            <a:r>
              <a:rPr lang="ar-AE" sz="2000" b="1" dirty="0" smtClean="0"/>
              <a:t>) : </a:t>
            </a:r>
            <a:r>
              <a:rPr lang="ar-AE" sz="2000" dirty="0" smtClean="0"/>
              <a:t>يصف سلسلتين ذات ارتباط سلبي ومعامل الارتباط لها -1</a:t>
            </a:r>
          </a:p>
          <a:p>
            <a:pPr>
              <a:buNone/>
            </a:pPr>
            <a:r>
              <a:rPr lang="ar-AE" sz="2000" dirty="0" smtClean="0"/>
              <a:t>الشكل التالي يبين الارتباط </a:t>
            </a:r>
            <a:endParaRPr lang="ar-IQ" sz="2000" dirty="0" smtClean="0"/>
          </a:p>
          <a:p>
            <a:pPr>
              <a:buNone/>
            </a:pPr>
            <a:r>
              <a:rPr lang="ar-AE" sz="2000" dirty="0" smtClean="0"/>
              <a:t>بين السلسلة </a:t>
            </a:r>
            <a:r>
              <a:rPr lang="en-US" sz="2000" dirty="0" smtClean="0"/>
              <a:t>m</a:t>
            </a:r>
            <a:r>
              <a:rPr lang="ar-AE" sz="2000" dirty="0" smtClean="0"/>
              <a:t> والسلسلة </a:t>
            </a:r>
            <a:r>
              <a:rPr lang="en-US" sz="2000" dirty="0" smtClean="0"/>
              <a:t>n</a:t>
            </a:r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IQ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4509120"/>
            <a:ext cx="4356114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16</a:t>
            </a:fld>
            <a:endParaRPr kumimoji="0" lang="ar-IQ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357167"/>
            <a:ext cx="8077200" cy="5536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AE" sz="2000" b="1" dirty="0" smtClean="0"/>
              <a:t>التنويع (</a:t>
            </a:r>
            <a:r>
              <a:rPr lang="en-US" sz="2000" b="1" dirty="0" smtClean="0"/>
              <a:t>diversification</a:t>
            </a:r>
            <a:r>
              <a:rPr lang="ar-AE" sz="2000" b="1" dirty="0" smtClean="0"/>
              <a:t>) </a:t>
            </a:r>
            <a:r>
              <a:rPr lang="ar-AE" sz="2000" dirty="0" smtClean="0"/>
              <a:t>مفهوم الارتباط ضروري لتطوير كفاءة المحفظة وللحد من المخاطر الكلية فمن الافضل (التنويع) من خلال الجمع بين او اضافة الى محفظة </a:t>
            </a:r>
            <a:r>
              <a:rPr lang="ar-IQ" sz="2000" dirty="0" smtClean="0"/>
              <a:t>، </a:t>
            </a:r>
            <a:r>
              <a:rPr lang="ar-AE" sz="2000" dirty="0" smtClean="0"/>
              <a:t>والاصول التي لديها ادنى ارتباط ممكن ، ويمكن الجمع بين الاصول التي لها ارتباط منخفض مع بعضها البعض للتقليل من التباين الكلي لعوائد المحفظة .</a:t>
            </a:r>
          </a:p>
          <a:p>
            <a:pPr>
              <a:buNone/>
            </a:pPr>
            <a:r>
              <a:rPr lang="ar-AE" sz="2000" dirty="0" smtClean="0"/>
              <a:t>الشكل التالي يبين التنويع للجمع بين </a:t>
            </a:r>
            <a:r>
              <a:rPr lang="ar-AE" sz="2000" dirty="0" err="1" smtClean="0"/>
              <a:t>اصول</a:t>
            </a:r>
            <a:r>
              <a:rPr lang="ar-AE" sz="2000" dirty="0" smtClean="0"/>
              <a:t> مرتبطة سلباً لتقليل </a:t>
            </a:r>
            <a:r>
              <a:rPr lang="ar-AE" sz="2000" dirty="0" err="1" smtClean="0"/>
              <a:t>او</a:t>
            </a:r>
            <a:r>
              <a:rPr lang="ar-AE" sz="2000" dirty="0" smtClean="0"/>
              <a:t> توزيع المخاطر</a:t>
            </a:r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endParaRPr lang="ar-AE" sz="2000" dirty="0" smtClean="0"/>
          </a:p>
          <a:p>
            <a:pPr>
              <a:buNone/>
            </a:pPr>
            <a:r>
              <a:rPr lang="ar-AE" sz="2000" b="1" dirty="0" smtClean="0"/>
              <a:t>غير مترابطة (</a:t>
            </a:r>
            <a:r>
              <a:rPr lang="en-US" sz="2000" b="1" dirty="0" smtClean="0"/>
              <a:t>uncorrelated</a:t>
            </a:r>
            <a:r>
              <a:rPr lang="ar-AE" sz="2000" b="1" dirty="0" smtClean="0"/>
              <a:t>) : </a:t>
            </a:r>
            <a:r>
              <a:rPr lang="ar-AE" sz="2000" dirty="0" smtClean="0"/>
              <a:t>يصف سلسلتين تفتقر الى أي تفاعل وبالتالي يكون معامل الارتباط قريب الى الصفر</a:t>
            </a:r>
            <a:r>
              <a:rPr lang="ar-IQ" sz="2000" dirty="0" smtClean="0"/>
              <a:t>.</a:t>
            </a:r>
            <a:endParaRPr lang="ar-AE" sz="2000" dirty="0" smtClean="0"/>
          </a:p>
          <a:p>
            <a:pPr>
              <a:buNone/>
            </a:pPr>
            <a:endParaRPr lang="ar-IQ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2564904"/>
            <a:ext cx="48518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17</a:t>
            </a:fld>
            <a:endParaRPr kumimoji="0" lang="ar-IQ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16633"/>
            <a:ext cx="8077200" cy="5777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IQ" sz="2000" dirty="0" smtClean="0"/>
              <a:t>مثال7-8/ </a:t>
            </a:r>
            <a:r>
              <a:rPr lang="ar-IQ" sz="2000" dirty="0"/>
              <a:t>ويعرض الجدول </a:t>
            </a:r>
            <a:r>
              <a:rPr lang="en-US" sz="2000" dirty="0"/>
              <a:t>8.7 </a:t>
            </a:r>
            <a:r>
              <a:rPr lang="ar-IQ" sz="2000" dirty="0"/>
              <a:t>العوائد المتوقعة من ثلاثة </a:t>
            </a:r>
            <a:r>
              <a:rPr lang="ar-IQ" sz="2000" dirty="0" smtClean="0"/>
              <a:t>اصول مختلفة </a:t>
            </a:r>
            <a:r>
              <a:rPr lang="en-US" sz="2000" dirty="0" smtClean="0"/>
              <a:t>X</a:t>
            </a:r>
            <a:r>
              <a:rPr lang="ar-IQ" sz="2000" dirty="0"/>
              <a:t>، </a:t>
            </a:r>
            <a:r>
              <a:rPr lang="en-US" sz="2000" dirty="0"/>
              <a:t>Y</a:t>
            </a:r>
            <a:r>
              <a:rPr lang="ar-IQ" sz="2000" dirty="0"/>
              <a:t>، </a:t>
            </a:r>
            <a:r>
              <a:rPr lang="en-US" sz="2000" dirty="0"/>
              <a:t>Z </a:t>
            </a:r>
            <a:r>
              <a:rPr lang="ar-IQ" sz="2000" dirty="0"/>
              <a:t>وعلى مدى </a:t>
            </a:r>
            <a:r>
              <a:rPr lang="en-US" sz="2000" dirty="0"/>
              <a:t>5 </a:t>
            </a:r>
            <a:r>
              <a:rPr lang="ar-IQ" sz="2000" dirty="0"/>
              <a:t>سنوات القادمة، جنبا إلى جنب مع القيم المتوقعة والانحرافات المعيارية</a:t>
            </a:r>
            <a:r>
              <a:rPr lang="en-US" sz="2000" dirty="0"/>
              <a:t>. </a:t>
            </a:r>
            <a:r>
              <a:rPr lang="ar-IQ" sz="2000" dirty="0"/>
              <a:t>كل الموجودات لديه العائد المتوقع من </a:t>
            </a:r>
            <a:r>
              <a:rPr lang="en-US" sz="2000" dirty="0"/>
              <a:t>12</a:t>
            </a:r>
            <a:r>
              <a:rPr lang="ar-IQ" sz="2000" dirty="0"/>
              <a:t>٪ وانحراف معياري </a:t>
            </a:r>
            <a:r>
              <a:rPr lang="en-US" sz="2000" dirty="0"/>
              <a:t>3.16</a:t>
            </a:r>
            <a:r>
              <a:rPr lang="ar-IQ" sz="2000" dirty="0"/>
              <a:t>٪</a:t>
            </a:r>
            <a:r>
              <a:rPr lang="en-US" sz="2000" dirty="0"/>
              <a:t>. </a:t>
            </a:r>
            <a:r>
              <a:rPr lang="ar-IQ" sz="2000" dirty="0"/>
              <a:t>وبالتالي فإن الأصول متساوية العائد والمخاطرة على قدم المساواة</a:t>
            </a:r>
            <a:r>
              <a:rPr lang="en-US" sz="2000" dirty="0"/>
              <a:t>. </a:t>
            </a:r>
            <a:r>
              <a:rPr lang="ar-IQ" sz="2000" dirty="0"/>
              <a:t>وتماما ترتبط أنماط </a:t>
            </a:r>
            <a:r>
              <a:rPr lang="ar-IQ" sz="2000" dirty="0" smtClean="0"/>
              <a:t>عائد الأصول </a:t>
            </a:r>
            <a:r>
              <a:rPr lang="en-US" sz="2000" dirty="0"/>
              <a:t>X </a:t>
            </a:r>
            <a:r>
              <a:rPr lang="ar-IQ" sz="2000" dirty="0"/>
              <a:t>و</a:t>
            </a:r>
            <a:r>
              <a:rPr lang="en-US" sz="2000" dirty="0"/>
              <a:t> Y </a:t>
            </a:r>
            <a:r>
              <a:rPr lang="ar-IQ" sz="2000" dirty="0"/>
              <a:t>سلبا</a:t>
            </a:r>
            <a:r>
              <a:rPr lang="en-US" sz="2000" dirty="0"/>
              <a:t>. </a:t>
            </a:r>
            <a:r>
              <a:rPr lang="ar-IQ" sz="2000" dirty="0"/>
              <a:t>عندما تتمتع </a:t>
            </a:r>
            <a:r>
              <a:rPr lang="en-US" sz="2000" dirty="0" smtClean="0"/>
              <a:t> X </a:t>
            </a:r>
            <a:r>
              <a:rPr lang="ar-IQ" sz="2000" dirty="0"/>
              <a:t>أعلى </a:t>
            </a:r>
            <a:r>
              <a:rPr lang="ar-IQ" sz="2000" dirty="0" smtClean="0"/>
              <a:t>عائد، </a:t>
            </a:r>
            <a:r>
              <a:rPr lang="en-US" sz="2000" dirty="0"/>
              <a:t>Y </a:t>
            </a:r>
            <a:r>
              <a:rPr lang="ar-IQ" sz="2000" dirty="0"/>
              <a:t>يختبر أدنى </a:t>
            </a:r>
            <a:r>
              <a:rPr lang="ar-IQ" sz="2000" dirty="0" smtClean="0"/>
              <a:t>عائد، </a:t>
            </a:r>
            <a:r>
              <a:rPr lang="ar-IQ" sz="2000" dirty="0"/>
              <a:t>والعكس بالعكس</a:t>
            </a:r>
            <a:r>
              <a:rPr lang="en-US" sz="2000" dirty="0"/>
              <a:t>. </a:t>
            </a:r>
            <a:r>
              <a:rPr lang="ar-IQ" sz="2000" dirty="0"/>
              <a:t>هناك ارتباط كبير بين عوائد الأصول </a:t>
            </a:r>
            <a:r>
              <a:rPr lang="en-US" sz="2000" dirty="0"/>
              <a:t>X </a:t>
            </a:r>
            <a:r>
              <a:rPr lang="ar-IQ" sz="2000" dirty="0"/>
              <a:t>و </a:t>
            </a:r>
            <a:r>
              <a:rPr lang="en-US" sz="2000" dirty="0"/>
              <a:t>Z </a:t>
            </a:r>
            <a:r>
              <a:rPr lang="ar-IQ" sz="2000" dirty="0"/>
              <a:t>تماما إيجابيا</a:t>
            </a:r>
            <a:r>
              <a:rPr lang="en-US" sz="2000" dirty="0"/>
              <a:t>. </a:t>
            </a:r>
            <a:r>
              <a:rPr lang="ar-IQ" sz="2000" dirty="0"/>
              <a:t>أنها تتحرك في نفس الاتجاه على وجه التحديد، وذلك عندما العائد على </a:t>
            </a:r>
            <a:r>
              <a:rPr lang="en-US" sz="2000" dirty="0"/>
              <a:t>X </a:t>
            </a:r>
            <a:r>
              <a:rPr lang="ar-IQ" sz="2000" dirty="0"/>
              <a:t>عالية، لذلك هو </a:t>
            </a:r>
            <a:r>
              <a:rPr lang="ar-IQ" sz="2000" dirty="0" smtClean="0"/>
              <a:t>نفس العائد </a:t>
            </a:r>
            <a:r>
              <a:rPr lang="en-US" sz="2000" dirty="0" smtClean="0"/>
              <a:t>Z</a:t>
            </a:r>
            <a:r>
              <a:rPr lang="ar-IQ" sz="2000" dirty="0" smtClean="0"/>
              <a:t> (عائد </a:t>
            </a:r>
            <a:r>
              <a:rPr lang="en-US" sz="2000" dirty="0" smtClean="0"/>
              <a:t>X,Z</a:t>
            </a:r>
            <a:r>
              <a:rPr lang="ar-IQ" sz="2000" dirty="0" smtClean="0"/>
              <a:t> متطابقة) .</a:t>
            </a:r>
          </a:p>
          <a:p>
            <a:pPr marL="0" indent="0">
              <a:buNone/>
            </a:pPr>
            <a:endParaRPr lang="ar-IQ" sz="2000" dirty="0"/>
          </a:p>
          <a:p>
            <a:pPr marL="0" indent="0">
              <a:buNone/>
            </a:pPr>
            <a:endParaRPr lang="ar-IQ" sz="2000" dirty="0" smtClean="0"/>
          </a:p>
          <a:p>
            <a:pPr marL="0" indent="0">
              <a:buNone/>
            </a:pPr>
            <a:endParaRPr lang="ar-IQ" sz="2000" dirty="0"/>
          </a:p>
          <a:p>
            <a:pPr marL="0" indent="0">
              <a:buNone/>
            </a:pPr>
            <a:endParaRPr lang="ar-IQ" sz="2000" dirty="0" smtClean="0"/>
          </a:p>
          <a:p>
            <a:pPr marL="0" indent="0">
              <a:buNone/>
            </a:pPr>
            <a:endParaRPr lang="ar-IQ" sz="2000" dirty="0"/>
          </a:p>
          <a:p>
            <a:pPr marL="0" indent="0">
              <a:buNone/>
            </a:pPr>
            <a:endParaRPr lang="ar-IQ" sz="2000" dirty="0" smtClean="0"/>
          </a:p>
          <a:p>
            <a:pPr marL="0" indent="0">
              <a:buNone/>
            </a:pPr>
            <a:endParaRPr lang="ar-IQ" sz="2000" dirty="0" smtClean="0"/>
          </a:p>
          <a:p>
            <a:pPr marL="0" indent="0">
              <a:buNone/>
            </a:pPr>
            <a:endParaRPr lang="ar-IQ" sz="2000" dirty="0"/>
          </a:p>
        </p:txBody>
      </p:sp>
      <p:pic>
        <p:nvPicPr>
          <p:cNvPr id="4" name="صورة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48072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18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2491291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88640"/>
            <a:ext cx="8077200" cy="61926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smtClean="0"/>
              <a:t>* حيث </a:t>
            </a:r>
            <a:r>
              <a:rPr lang="en-US" dirty="0" smtClean="0"/>
              <a:t>a </a:t>
            </a:r>
            <a:r>
              <a:rPr lang="ar-IQ" dirty="0" smtClean="0"/>
              <a:t> يوضح </a:t>
            </a:r>
            <a:r>
              <a:rPr lang="ar-IQ" dirty="0"/>
              <a:t>محفظة</a:t>
            </a:r>
            <a:r>
              <a:rPr lang="en-US" dirty="0"/>
              <a:t> XY</a:t>
            </a:r>
            <a:r>
              <a:rPr lang="ar-IQ" dirty="0"/>
              <a:t>، والذي يتألف من 50 </a:t>
            </a:r>
            <a:r>
              <a:rPr lang="ar-IQ" dirty="0" smtClean="0"/>
              <a:t>% </a:t>
            </a:r>
            <a:r>
              <a:rPr lang="ar-IQ" dirty="0"/>
              <a:t>من </a:t>
            </a:r>
            <a:r>
              <a:rPr lang="ar-IQ" dirty="0" smtClean="0"/>
              <a:t>الموجود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ar-IQ" dirty="0"/>
              <a:t>و 50 </a:t>
            </a:r>
            <a:r>
              <a:rPr lang="ar-IQ" dirty="0" smtClean="0"/>
              <a:t>% من الموجود</a:t>
            </a:r>
            <a:r>
              <a:rPr lang="en-US" dirty="0" smtClean="0"/>
              <a:t>Y</a:t>
            </a:r>
            <a:r>
              <a:rPr lang="ar-IQ" dirty="0" smtClean="0"/>
              <a:t>، الارتباط </a:t>
            </a:r>
            <a:r>
              <a:rPr lang="ar-IQ" dirty="0"/>
              <a:t>السلبي </a:t>
            </a:r>
            <a:r>
              <a:rPr lang="ar-IQ" dirty="0" smtClean="0"/>
              <a:t>الامثل لهذه الموجودات للعائدات </a:t>
            </a:r>
            <a:r>
              <a:rPr lang="en-US" dirty="0" err="1" smtClean="0"/>
              <a:t>x,y</a:t>
            </a:r>
            <a:r>
              <a:rPr lang="ar-IQ" dirty="0" smtClean="0"/>
              <a:t> تتصرف </a:t>
            </a:r>
            <a:r>
              <a:rPr lang="ar-IQ" dirty="0"/>
              <a:t>بطريقة </a:t>
            </a:r>
            <a:r>
              <a:rPr lang="ar-IQ" dirty="0" smtClean="0"/>
              <a:t>الارتباط العكسي خلال </a:t>
            </a:r>
            <a:r>
              <a:rPr lang="ar-IQ" dirty="0"/>
              <a:t>فترة 5 سنوات</a:t>
            </a:r>
            <a:r>
              <a:rPr lang="en-US" dirty="0" smtClean="0"/>
              <a:t>.</a:t>
            </a:r>
            <a:endParaRPr lang="ar-IQ" sz="2600" dirty="0" smtClean="0"/>
          </a:p>
          <a:p>
            <a:pPr marL="0" indent="0">
              <a:buNone/>
            </a:pPr>
            <a:r>
              <a:rPr lang="en-US" sz="2600" dirty="0"/>
              <a:t/>
            </a:r>
            <a:br>
              <a:rPr lang="en-US" sz="2600" dirty="0"/>
            </a:br>
            <a:r>
              <a:rPr lang="ar-IQ" dirty="0" smtClean="0"/>
              <a:t>* حيث </a:t>
            </a:r>
            <a:r>
              <a:rPr lang="en-US" dirty="0" smtClean="0"/>
              <a:t>b</a:t>
            </a:r>
            <a:r>
              <a:rPr lang="ar-IQ" dirty="0" smtClean="0"/>
              <a:t> يوضح </a:t>
            </a:r>
            <a:r>
              <a:rPr lang="ar-IQ" dirty="0"/>
              <a:t>محفظة</a:t>
            </a:r>
            <a:r>
              <a:rPr lang="en-US" dirty="0"/>
              <a:t> XZ</a:t>
            </a:r>
            <a:r>
              <a:rPr lang="ar-IQ" dirty="0"/>
              <a:t>، الذي يتكون من 50 </a:t>
            </a:r>
            <a:r>
              <a:rPr lang="ar-IQ" dirty="0" smtClean="0"/>
              <a:t>% من الموجود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ar-IQ" dirty="0"/>
              <a:t>و 50 </a:t>
            </a:r>
            <a:r>
              <a:rPr lang="ar-IQ" dirty="0" smtClean="0"/>
              <a:t>%من الموجود</a:t>
            </a:r>
            <a:r>
              <a:rPr lang="en-US" dirty="0" smtClean="0"/>
              <a:t> Z</a:t>
            </a:r>
            <a:r>
              <a:rPr lang="ar-IQ" dirty="0" smtClean="0"/>
              <a:t>، </a:t>
            </a:r>
            <a:r>
              <a:rPr lang="ar-IQ" dirty="0"/>
              <a:t>والارتباط الإيجابي الأمثل لهذه التيارات </a:t>
            </a:r>
            <a:r>
              <a:rPr lang="ar-IQ" dirty="0" smtClean="0"/>
              <a:t>للعائدات </a:t>
            </a:r>
            <a:r>
              <a:rPr lang="en-US" dirty="0" err="1" smtClean="0"/>
              <a:t>x,y</a:t>
            </a:r>
            <a:r>
              <a:rPr lang="ar-IQ" dirty="0" smtClean="0"/>
              <a:t> تتصرف بطريقة الارتباط الايجابي خلال </a:t>
            </a:r>
            <a:r>
              <a:rPr lang="ar-IQ" dirty="0"/>
              <a:t>فترة 5 سنوات</a:t>
            </a:r>
            <a:r>
              <a:rPr lang="en-US" dirty="0"/>
              <a:t>. 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/>
            </a:r>
            <a:br>
              <a:rPr lang="en-US" sz="2600" dirty="0"/>
            </a:br>
            <a:r>
              <a:rPr lang="ar-IQ" dirty="0" smtClean="0"/>
              <a:t>* حيث </a:t>
            </a:r>
            <a:r>
              <a:rPr lang="en-US" dirty="0" smtClean="0"/>
              <a:t>C</a:t>
            </a:r>
            <a:r>
              <a:rPr lang="ar-IQ" dirty="0" smtClean="0"/>
              <a:t> لأن </a:t>
            </a:r>
            <a:r>
              <a:rPr lang="ar-IQ" dirty="0"/>
              <a:t>الاحتمالات المرتبطة </a:t>
            </a:r>
            <a:r>
              <a:rPr lang="ar-IQ" dirty="0" smtClean="0"/>
              <a:t>عوائدها </a:t>
            </a:r>
            <a:r>
              <a:rPr lang="ar-IQ" dirty="0"/>
              <a:t>لا تعطى، </a:t>
            </a:r>
            <a:r>
              <a:rPr lang="ar-IQ" dirty="0" smtClean="0"/>
              <a:t>نستخدم المعادلات العامة لحساب </a:t>
            </a:r>
            <a:r>
              <a:rPr lang="ar-IQ" dirty="0"/>
              <a:t>القيم المتوقعة والانحرافات </a:t>
            </a:r>
            <a:r>
              <a:rPr lang="ar-IQ" dirty="0" smtClean="0"/>
              <a:t>المعيارية</a:t>
            </a:r>
            <a:r>
              <a:rPr lang="ar-IQ" dirty="0"/>
              <a:t>.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ar-IQ" dirty="0" smtClean="0"/>
              <a:t>* حيث </a:t>
            </a:r>
            <a:r>
              <a:rPr lang="en-US" dirty="0" smtClean="0"/>
              <a:t>d </a:t>
            </a:r>
            <a:r>
              <a:rPr lang="ar-IQ" dirty="0" smtClean="0"/>
              <a:t> الانحرافات </a:t>
            </a:r>
            <a:r>
              <a:rPr lang="ar-IQ" dirty="0"/>
              <a:t>المعيارية </a:t>
            </a:r>
            <a:r>
              <a:rPr lang="ar-IQ" dirty="0" smtClean="0"/>
              <a:t>للمحفظة </a:t>
            </a:r>
            <a:r>
              <a:rPr lang="ar-IQ" dirty="0"/>
              <a:t>يمكن أن تحسب مباشرة من الانحرافات المعيارية للموجودات عنصر مع الصيغة التالية: </a:t>
            </a:r>
            <a:endParaRPr lang="ar-IQ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ar-IQ" dirty="0"/>
              <a:t>حيث</a:t>
            </a:r>
            <a:r>
              <a:rPr lang="en-US" dirty="0"/>
              <a:t> W1 </a:t>
            </a:r>
            <a:r>
              <a:rPr lang="ar-IQ" dirty="0"/>
              <a:t>و</a:t>
            </a:r>
            <a:r>
              <a:rPr lang="en-US" dirty="0"/>
              <a:t> W2 </a:t>
            </a:r>
            <a:r>
              <a:rPr lang="ar-IQ" dirty="0"/>
              <a:t>هي نسب </a:t>
            </a:r>
            <a:r>
              <a:rPr lang="ar-IQ" dirty="0" smtClean="0"/>
              <a:t>الموجودات المكونة </a:t>
            </a:r>
            <a:r>
              <a:rPr lang="ar-IQ" dirty="0"/>
              <a:t>1 و 2، 1 و 2 والانحرافات المعيارية الأصول المكونة 1 و 2، و </a:t>
            </a:r>
            <a:r>
              <a:rPr lang="en-US" dirty="0"/>
              <a:t>c1</a:t>
            </a:r>
            <a:r>
              <a:rPr lang="ar-IQ" dirty="0"/>
              <a:t>،</a:t>
            </a:r>
            <a:r>
              <a:rPr lang="en-US" dirty="0"/>
              <a:t>2 </a:t>
            </a:r>
            <a:r>
              <a:rPr lang="ar-IQ" dirty="0"/>
              <a:t>هو معامل الارتباط بين عوائد الأصول المكونة 1 و 2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19</a:t>
            </a:fld>
            <a:endParaRPr kumimoji="0"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576029"/>
            <a:ext cx="5904655" cy="69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3204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1351" y="-171400"/>
            <a:ext cx="8077200" cy="1143000"/>
          </a:xfrm>
        </p:spPr>
        <p:txBody>
          <a:bodyPr/>
          <a:lstStyle/>
          <a:p>
            <a:pPr algn="ctr" rtl="1"/>
            <a:r>
              <a:rPr lang="ar-IQ" u="sng" dirty="0" smtClean="0"/>
              <a:t>اساسيات العائد والمخاطرة</a:t>
            </a:r>
            <a:endParaRPr lang="ar-SA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692696"/>
            <a:ext cx="8077200" cy="5616624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ar-IQ" sz="1800" b="1" dirty="0" smtClean="0"/>
          </a:p>
          <a:p>
            <a:pPr marL="0" indent="0" algn="r" rtl="1">
              <a:buNone/>
            </a:pPr>
            <a:r>
              <a:rPr lang="ar-IQ" sz="1800" b="1" dirty="0" smtClean="0"/>
              <a:t>المخاطرة (</a:t>
            </a:r>
            <a:r>
              <a:rPr lang="en-US" sz="1800" b="1" dirty="0" smtClean="0"/>
              <a:t>Risk</a:t>
            </a:r>
            <a:r>
              <a:rPr lang="ar-IQ" sz="1800" b="1" dirty="0" smtClean="0"/>
              <a:t>)  : </a:t>
            </a:r>
            <a:r>
              <a:rPr lang="ar-IQ" sz="1600" dirty="0" smtClean="0"/>
              <a:t>احتمال تقلب العوائد المستقبلية المتأتية من الاستثمارات .</a:t>
            </a:r>
          </a:p>
          <a:p>
            <a:pPr marL="0" indent="0" algn="r" rtl="1">
              <a:buNone/>
            </a:pPr>
            <a:r>
              <a:rPr lang="ar-IQ" sz="1600" dirty="0" smtClean="0"/>
              <a:t>        	 او       احتمال اختلاف معدل العائد المتحقق عن معدل العائد المتوقع من الاستثمارات .</a:t>
            </a:r>
          </a:p>
          <a:p>
            <a:pPr marL="0" indent="0">
              <a:buNone/>
            </a:pPr>
            <a:r>
              <a:rPr lang="ar-IQ" sz="1600" dirty="0" smtClean="0"/>
              <a:t>                 او       مقياس لحالة عدم اليقين المحيطة بالعائد المكتسب من </a:t>
            </a:r>
            <a:r>
              <a:rPr lang="ar-IQ" sz="1600" dirty="0" err="1" smtClean="0"/>
              <a:t>الاسثمارات</a:t>
            </a:r>
            <a:r>
              <a:rPr lang="ar-IQ" sz="1600" dirty="0" smtClean="0"/>
              <a:t> .</a:t>
            </a:r>
          </a:p>
          <a:p>
            <a:pPr marL="0" indent="0">
              <a:buNone/>
            </a:pPr>
            <a:endParaRPr lang="ar-IQ" sz="1800" dirty="0" smtClean="0"/>
          </a:p>
          <a:p>
            <a:pPr marL="0" indent="0">
              <a:buNone/>
            </a:pPr>
            <a:r>
              <a:rPr lang="ar-IQ" sz="1800" b="1" dirty="0" smtClean="0"/>
              <a:t>العائد (</a:t>
            </a:r>
            <a:r>
              <a:rPr lang="en-US" sz="1800" b="1" dirty="0" smtClean="0"/>
              <a:t>Return</a:t>
            </a:r>
            <a:r>
              <a:rPr lang="ar-IQ" sz="1800" b="1" dirty="0" smtClean="0"/>
              <a:t>) : </a:t>
            </a:r>
            <a:r>
              <a:rPr lang="ar-IQ" sz="1600" dirty="0" smtClean="0"/>
              <a:t>الربح او الخسارة الناجم عن النشاط التشغيلي لموجودات مشروعات الاستثمار . </a:t>
            </a:r>
          </a:p>
          <a:p>
            <a:pPr marL="0" indent="0">
              <a:buNone/>
            </a:pPr>
            <a:endParaRPr lang="ar-IQ" sz="1600" dirty="0" smtClean="0"/>
          </a:p>
          <a:p>
            <a:pPr marL="0" indent="0" algn="r">
              <a:buNone/>
            </a:pPr>
            <a:r>
              <a:rPr lang="ar-IQ" sz="1800" b="1" dirty="0" smtClean="0"/>
              <a:t>المعدل الاجمالي للعائد ( </a:t>
            </a:r>
            <a:r>
              <a:rPr lang="en-US" sz="1800" b="1" dirty="0" smtClean="0"/>
              <a:t> Total Rate of Return</a:t>
            </a:r>
            <a:r>
              <a:rPr lang="ar-IQ" sz="1800" b="1" dirty="0" smtClean="0"/>
              <a:t>) : </a:t>
            </a:r>
            <a:r>
              <a:rPr lang="ar-IQ" sz="1600" dirty="0" smtClean="0"/>
              <a:t>الربح او الخسارة الاجمالية للاستثمار خلال فترة معينة من الزمن  .</a:t>
            </a:r>
          </a:p>
          <a:p>
            <a:pPr marL="0" indent="0" algn="r">
              <a:buNone/>
            </a:pPr>
            <a:r>
              <a:rPr lang="ar-IQ" sz="1600" dirty="0" smtClean="0"/>
              <a:t>رياضياً هو مجموع التوزيعات النقدية خلال الفترة </a:t>
            </a:r>
            <a:r>
              <a:rPr lang="ar-IQ" sz="1600" dirty="0" err="1" smtClean="0"/>
              <a:t>بالاضافة</a:t>
            </a:r>
            <a:r>
              <a:rPr lang="ar-IQ" sz="1600" dirty="0" smtClean="0"/>
              <a:t> الى تغيير في قيمة الاستثمار مقسوماً على قيمة بداية فترة قيمة الاستثمار وكما في المعادلة </a:t>
            </a:r>
          </a:p>
          <a:p>
            <a:pPr marL="0" indent="0" algn="r">
              <a:buNone/>
            </a:pPr>
            <a:endParaRPr lang="ar-IQ" sz="1600" dirty="0" smtClean="0"/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r>
              <a:rPr lang="ar-IQ" sz="1600" dirty="0" smtClean="0"/>
              <a:t>حيث   </a:t>
            </a:r>
            <a:r>
              <a:rPr lang="en-US" sz="1600" dirty="0" err="1" smtClean="0"/>
              <a:t>rt</a:t>
            </a:r>
            <a:r>
              <a:rPr lang="ar-IQ" sz="1600" dirty="0" smtClean="0"/>
              <a:t>  = معدل العائد المطلوب (الفعلي) (المتوقع) خلال الفترة </a:t>
            </a:r>
            <a:r>
              <a:rPr lang="en-US" sz="1600" dirty="0" smtClean="0"/>
              <a:t> t</a:t>
            </a:r>
            <a:endParaRPr lang="ar-IQ" sz="1600" dirty="0" smtClean="0"/>
          </a:p>
          <a:p>
            <a:pPr marL="0" indent="0">
              <a:buNone/>
            </a:pPr>
            <a:r>
              <a:rPr lang="ar-IQ" sz="1600" dirty="0" smtClean="0"/>
              <a:t>       </a:t>
            </a:r>
            <a:r>
              <a:rPr lang="en-US" sz="1600" dirty="0" smtClean="0"/>
              <a:t>Ct </a:t>
            </a:r>
            <a:r>
              <a:rPr lang="ar-IQ" sz="1600" dirty="0" smtClean="0"/>
              <a:t>  = </a:t>
            </a:r>
            <a:r>
              <a:rPr lang="en-US" sz="1600" dirty="0" smtClean="0"/>
              <a:t> </a:t>
            </a:r>
            <a:r>
              <a:rPr lang="ar-IQ" sz="1600" dirty="0" smtClean="0"/>
              <a:t>النقدية (التدفق</a:t>
            </a:r>
            <a:r>
              <a:rPr lang="en-US" sz="1600" dirty="0" smtClean="0"/>
              <a:t>(  </a:t>
            </a:r>
            <a:r>
              <a:rPr lang="ar-IQ" sz="1600" dirty="0" smtClean="0"/>
              <a:t>الوارد من استثمارات الموجودات في الفترة الزمنية (</a:t>
            </a:r>
            <a:r>
              <a:rPr lang="en-US" sz="1600" dirty="0" smtClean="0"/>
              <a:t>t-1</a:t>
            </a:r>
            <a:r>
              <a:rPr lang="ar-IQ" sz="1600" dirty="0" smtClean="0"/>
              <a:t>) الى (</a:t>
            </a:r>
            <a:r>
              <a:rPr lang="en-US" sz="1600" dirty="0" smtClean="0"/>
              <a:t>t</a:t>
            </a:r>
            <a:r>
              <a:rPr lang="ar-IQ" sz="1600" dirty="0" smtClean="0"/>
              <a:t>)</a:t>
            </a:r>
          </a:p>
          <a:p>
            <a:pPr marL="0" indent="0">
              <a:buNone/>
            </a:pPr>
            <a:r>
              <a:rPr lang="ar-IQ" sz="1600" dirty="0" smtClean="0"/>
              <a:t>        </a:t>
            </a:r>
            <a:r>
              <a:rPr lang="en-US" sz="1600" dirty="0" err="1" smtClean="0"/>
              <a:t>Pt</a:t>
            </a:r>
            <a:r>
              <a:rPr lang="ar-IQ" sz="1600" dirty="0" smtClean="0"/>
              <a:t>  =  سعر(القيمة</a:t>
            </a:r>
            <a:r>
              <a:rPr lang="en-US" sz="1600" dirty="0" smtClean="0"/>
              <a:t>(  </a:t>
            </a:r>
            <a:r>
              <a:rPr lang="ar-IQ" sz="1600" dirty="0" smtClean="0"/>
              <a:t>من الموجودات في الوقت </a:t>
            </a:r>
            <a:r>
              <a:rPr lang="en-US" sz="1600" dirty="0" smtClean="0"/>
              <a:t> t</a:t>
            </a:r>
            <a:endParaRPr lang="ar-IQ" sz="1600" dirty="0" smtClean="0"/>
          </a:p>
          <a:p>
            <a:pPr marL="0" indent="0">
              <a:buNone/>
            </a:pPr>
            <a:r>
              <a:rPr lang="ar-IQ" sz="1600" dirty="0" smtClean="0"/>
              <a:t>      </a:t>
            </a:r>
            <a:r>
              <a:rPr lang="en-US" sz="1600" dirty="0" smtClean="0"/>
              <a:t>Pt-1</a:t>
            </a:r>
            <a:r>
              <a:rPr lang="ar-IQ" sz="1600" dirty="0" smtClean="0"/>
              <a:t> = سعر (القيمة) من الموجودات في الزمن </a:t>
            </a:r>
            <a:r>
              <a:rPr lang="en-US" sz="1600" dirty="0" smtClean="0"/>
              <a:t> t – 1</a:t>
            </a:r>
          </a:p>
          <a:p>
            <a:pPr marL="0" indent="0">
              <a:buNone/>
            </a:pPr>
            <a:r>
              <a:rPr lang="ar-IQ" sz="1600" dirty="0" smtClean="0"/>
              <a:t>في معظم الحالات   </a:t>
            </a:r>
            <a:r>
              <a:rPr lang="en-US" sz="1600" dirty="0" smtClean="0"/>
              <a:t>t</a:t>
            </a:r>
            <a:r>
              <a:rPr lang="ar-IQ" sz="1600" dirty="0" smtClean="0"/>
              <a:t> هو سنة واحدة وبالتالي  </a:t>
            </a:r>
            <a:r>
              <a:rPr lang="en-US" sz="1600" dirty="0" smtClean="0"/>
              <a:t>r</a:t>
            </a:r>
            <a:r>
              <a:rPr lang="ar-IQ" sz="1600" dirty="0" smtClean="0"/>
              <a:t> يمثل معدل العائد السنوي</a:t>
            </a:r>
            <a:endParaRPr lang="en-US" sz="1600" dirty="0" smtClean="0"/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r>
              <a:rPr lang="ar-IQ" sz="1600" dirty="0" smtClean="0"/>
              <a:t>       </a:t>
            </a:r>
            <a:endParaRPr lang="ar-SA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29241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2</a:t>
            </a:fld>
            <a:endParaRPr kumimoji="0" lang="ar-IQ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88641"/>
            <a:ext cx="8077200" cy="570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2600" b="1" dirty="0"/>
              <a:t>الارتباط، والتنويع، والمخاطر، </a:t>
            </a:r>
            <a:r>
              <a:rPr lang="ar-IQ" sz="2600" b="1" dirty="0" smtClean="0"/>
              <a:t>والعائد</a:t>
            </a:r>
          </a:p>
          <a:p>
            <a:pPr marL="0" indent="0" algn="ctr">
              <a:buNone/>
            </a:pPr>
            <a:r>
              <a:rPr lang="en-US" sz="2600" b="1" dirty="0" smtClean="0"/>
              <a:t>CORRELATION</a:t>
            </a:r>
            <a:r>
              <a:rPr lang="en-US" sz="2600" b="1" dirty="0"/>
              <a:t>, DIVERSIFICATION, RISK, AND </a:t>
            </a:r>
            <a:r>
              <a:rPr lang="en-US" sz="2600" b="1" dirty="0" smtClean="0"/>
              <a:t>RETURN</a:t>
            </a:r>
            <a:endParaRPr lang="en-US" sz="2600" b="1" dirty="0"/>
          </a:p>
          <a:p>
            <a:pPr marL="0" indent="0" algn="ctr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ar-IQ" sz="1600" dirty="0" smtClean="0"/>
              <a:t>مثال 8-12 / لدينا الموجود </a:t>
            </a:r>
            <a:r>
              <a:rPr lang="en-US" sz="1600" dirty="0" smtClean="0"/>
              <a:t>lo</a:t>
            </a:r>
            <a:r>
              <a:rPr lang="ar-IQ" sz="1600" dirty="0" smtClean="0"/>
              <a:t> ، </a:t>
            </a:r>
            <a:r>
              <a:rPr lang="en-US" sz="1600" dirty="0" smtClean="0"/>
              <a:t>hi</a:t>
            </a:r>
            <a:r>
              <a:rPr lang="ar-IQ" sz="1600" dirty="0" smtClean="0"/>
              <a:t> وخصائصهما في الجدول :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endParaRPr lang="ar-IQ" sz="1600" dirty="0"/>
          </a:p>
          <a:p>
            <a:pPr marL="0" indent="0">
              <a:buNone/>
            </a:pPr>
            <a:endParaRPr lang="ar-IQ" sz="1600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20</a:t>
            </a:fld>
            <a:endParaRPr kumimoji="0"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077797" cy="134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7198621" cy="251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1296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404665"/>
            <a:ext cx="8077200" cy="548911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ar-IQ" sz="4000" b="1" dirty="0"/>
              <a:t>المخاطر والعائد</a:t>
            </a:r>
            <a:r>
              <a:rPr lang="en-US" sz="4000" b="1" dirty="0"/>
              <a:t>: </a:t>
            </a:r>
            <a:r>
              <a:rPr lang="ar-IQ" sz="4000" b="1" dirty="0"/>
              <a:t>نموذج تسعير الأصول الرأسمالية </a:t>
            </a:r>
            <a:r>
              <a:rPr lang="en-US" sz="4000" b="1" dirty="0"/>
              <a:t>(CAPM</a:t>
            </a:r>
            <a:r>
              <a:rPr lang="en-US" sz="4000" b="1" dirty="0" smtClean="0"/>
              <a:t>)</a:t>
            </a:r>
          </a:p>
          <a:p>
            <a:pPr marL="0" indent="0" algn="ctr">
              <a:buNone/>
            </a:pPr>
            <a:r>
              <a:rPr lang="ar-IQ" sz="4000" b="1" dirty="0" smtClean="0"/>
              <a:t>(</a:t>
            </a:r>
            <a:r>
              <a:rPr lang="en-US" sz="4000" b="1" dirty="0" smtClean="0"/>
              <a:t>risk and return : the capital asset pricing model</a:t>
            </a:r>
            <a:r>
              <a:rPr lang="ar-IQ" sz="4000" b="1" dirty="0" smtClean="0"/>
              <a:t>)</a:t>
            </a:r>
          </a:p>
          <a:p>
            <a:pPr marL="0" indent="0">
              <a:buNone/>
            </a:pPr>
            <a:endParaRPr lang="ar-IQ" dirty="0" smtClean="0"/>
          </a:p>
          <a:p>
            <a:pPr marL="0" indent="0">
              <a:buNone/>
            </a:pPr>
            <a:r>
              <a:rPr lang="ar-IQ" dirty="0" smtClean="0"/>
              <a:t>هي النظرية </a:t>
            </a:r>
            <a:r>
              <a:rPr lang="ar-IQ" dirty="0"/>
              <a:t>الأساسية التي تربط المخاطر والعوائد لجميع الموجودات</a:t>
            </a:r>
            <a:r>
              <a:rPr lang="en-US" dirty="0" smtClean="0"/>
              <a:t>.</a:t>
            </a:r>
            <a:endParaRPr lang="ar-IQ" dirty="0" smtClean="0"/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ar-IQ" sz="3800" b="1" dirty="0" smtClean="0"/>
              <a:t>انواع المخاطر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ar-IQ" b="1" dirty="0" smtClean="0"/>
              <a:t>المخاطر غير النظامية (</a:t>
            </a:r>
            <a:r>
              <a:rPr lang="en-US" b="1" dirty="0" smtClean="0"/>
              <a:t>unsystematic risk</a:t>
            </a:r>
            <a:r>
              <a:rPr lang="ar-IQ" b="1" dirty="0" smtClean="0"/>
              <a:t>)  : </a:t>
            </a:r>
            <a:r>
              <a:rPr lang="ar-IQ" dirty="0" smtClean="0"/>
              <a:t>جزء </a:t>
            </a:r>
            <a:r>
              <a:rPr lang="ar-IQ" dirty="0"/>
              <a:t>من المخاطر </a:t>
            </a:r>
            <a:r>
              <a:rPr lang="ar-IQ" dirty="0" smtClean="0"/>
              <a:t>للموجود الذي </a:t>
            </a:r>
            <a:r>
              <a:rPr lang="ar-IQ" dirty="0"/>
              <a:t>يعزى إلى شركة </a:t>
            </a:r>
            <a:r>
              <a:rPr lang="ar-IQ" dirty="0" smtClean="0"/>
              <a:t>محددة ، وأسبابه عشوائية نستطيع القضاء </a:t>
            </a:r>
            <a:r>
              <a:rPr lang="ar-IQ" dirty="0"/>
              <a:t>عليها من خلال التنويع</a:t>
            </a:r>
            <a:r>
              <a:rPr lang="en-US" dirty="0"/>
              <a:t>. </a:t>
            </a:r>
            <a:r>
              <a:rPr lang="ar-IQ" dirty="0"/>
              <a:t>وتسمى أيضا </a:t>
            </a:r>
            <a:r>
              <a:rPr lang="ar-IQ" dirty="0" smtClean="0"/>
              <a:t>(مخاطر التنويع </a:t>
            </a:r>
            <a:r>
              <a:rPr lang="en-US" dirty="0" smtClean="0"/>
              <a:t>diversifiable </a:t>
            </a:r>
            <a:r>
              <a:rPr lang="en-US" dirty="0"/>
              <a:t>risk</a:t>
            </a:r>
            <a:r>
              <a:rPr lang="ar-IQ" dirty="0" smtClean="0"/>
              <a:t>)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ar-IQ" b="1" dirty="0" smtClean="0"/>
              <a:t>المخاطر النظامية</a:t>
            </a:r>
            <a:r>
              <a:rPr lang="en-US" b="1" dirty="0" smtClean="0"/>
              <a:t>) </a:t>
            </a:r>
            <a:r>
              <a:rPr lang="ar-IQ" b="1" dirty="0" smtClean="0"/>
              <a:t> </a:t>
            </a:r>
            <a:r>
              <a:rPr lang="en-US" b="1" dirty="0"/>
              <a:t>systematic </a:t>
            </a:r>
            <a:r>
              <a:rPr lang="en-US" b="1" dirty="0" smtClean="0"/>
              <a:t>risk</a:t>
            </a:r>
            <a:r>
              <a:rPr lang="ar-IQ" b="1" dirty="0" smtClean="0"/>
              <a:t>) : </a:t>
            </a:r>
            <a:r>
              <a:rPr lang="ar-IQ" dirty="0" smtClean="0"/>
              <a:t>الجزء </a:t>
            </a:r>
            <a:r>
              <a:rPr lang="ar-IQ" dirty="0"/>
              <a:t>ذي الصلة من المخاطر </a:t>
            </a:r>
            <a:r>
              <a:rPr lang="ar-IQ" dirty="0" smtClean="0"/>
              <a:t>للموجود يعزى </a:t>
            </a:r>
            <a:r>
              <a:rPr lang="ar-IQ" dirty="0"/>
              <a:t>لتسويق العوامل التي تؤثر على </a:t>
            </a:r>
            <a:r>
              <a:rPr lang="ar-IQ" dirty="0" smtClean="0"/>
              <a:t>جميع الشركات</a:t>
            </a:r>
            <a:r>
              <a:rPr lang="en-US" dirty="0"/>
              <a:t>. </a:t>
            </a:r>
            <a:r>
              <a:rPr lang="ar-IQ" dirty="0"/>
              <a:t>لا يمكن القضاء عليها من خلال التنويع</a:t>
            </a:r>
            <a:r>
              <a:rPr lang="en-US" dirty="0"/>
              <a:t>. </a:t>
            </a:r>
            <a:r>
              <a:rPr lang="ar-IQ" dirty="0"/>
              <a:t>وتسمى أيضا </a:t>
            </a:r>
            <a:r>
              <a:rPr lang="ar-IQ" dirty="0" smtClean="0"/>
              <a:t>(مخاطر </a:t>
            </a:r>
            <a:r>
              <a:rPr lang="ar-IQ" dirty="0"/>
              <a:t>عدم التنويع </a:t>
            </a:r>
            <a:r>
              <a:rPr lang="en-US" dirty="0" err="1" smtClean="0"/>
              <a:t>nondiversifiable</a:t>
            </a:r>
            <a:r>
              <a:rPr lang="en-US" dirty="0" smtClean="0"/>
              <a:t> </a:t>
            </a:r>
            <a:r>
              <a:rPr lang="en-US" dirty="0"/>
              <a:t>risk</a:t>
            </a:r>
            <a:r>
              <a:rPr lang="ar-IQ" dirty="0" smtClean="0"/>
              <a:t>)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ar-IQ" b="1" dirty="0" smtClean="0"/>
          </a:p>
          <a:p>
            <a:pPr marL="0" indent="0">
              <a:buNone/>
            </a:pPr>
            <a:r>
              <a:rPr lang="ar-IQ" b="1" dirty="0" smtClean="0"/>
              <a:t>مجموع المخاطر(</a:t>
            </a:r>
            <a:r>
              <a:rPr lang="en-US" b="1" dirty="0" smtClean="0"/>
              <a:t>total risk</a:t>
            </a:r>
            <a:r>
              <a:rPr lang="ar-IQ" b="1" dirty="0" smtClean="0"/>
              <a:t>) : </a:t>
            </a:r>
            <a:r>
              <a:rPr lang="ar-IQ" dirty="0" smtClean="0"/>
              <a:t>مزيج </a:t>
            </a:r>
            <a:r>
              <a:rPr lang="ar-IQ" dirty="0"/>
              <a:t>من </a:t>
            </a:r>
            <a:r>
              <a:rPr lang="ar-IQ" dirty="0" smtClean="0"/>
              <a:t>المخاطر النظامية + المخاطر غير النظامية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ar-IQ" b="1" dirty="0" smtClean="0"/>
              <a:t>المخاطرة الكلية = مجموع المخاطر</a:t>
            </a:r>
            <a:endParaRPr lang="en-US" b="1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21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1508604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332657"/>
            <a:ext cx="8077200" cy="5561120"/>
          </a:xfrm>
        </p:spPr>
        <p:txBody>
          <a:bodyPr/>
          <a:lstStyle/>
          <a:p>
            <a:pPr marL="0" indent="0">
              <a:buNone/>
            </a:pPr>
            <a:r>
              <a:rPr lang="ar-IQ" sz="2400" dirty="0" smtClean="0"/>
              <a:t>الشكل 8-7/ </a:t>
            </a:r>
            <a:r>
              <a:rPr lang="ar-IQ" sz="2400" dirty="0"/>
              <a:t>الحد من مخاطر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ar-IQ" sz="2400" dirty="0"/>
              <a:t>مخاطر المحفظة </a:t>
            </a:r>
            <a:r>
              <a:rPr lang="ar-IQ" sz="2400" dirty="0" smtClean="0"/>
              <a:t>والتنويع (انواع المخاطر) </a:t>
            </a:r>
            <a:endParaRPr lang="en-US" sz="2400" dirty="0"/>
          </a:p>
          <a:p>
            <a:pPr marL="0" indent="0">
              <a:buNone/>
            </a:pPr>
            <a:endParaRPr lang="ar-IQ" dirty="0" smtClean="0"/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endParaRPr lang="ar-IQ" dirty="0" smtClean="0"/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endParaRPr lang="ar-IQ" dirty="0" smtClean="0"/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795332" cy="27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22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13716629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476673"/>
            <a:ext cx="8077200" cy="5417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2400" b="1" dirty="0" smtClean="0"/>
              <a:t>النموذج (</a:t>
            </a:r>
            <a:r>
              <a:rPr lang="en-US" sz="2400" b="1" dirty="0" smtClean="0"/>
              <a:t>THE </a:t>
            </a:r>
            <a:r>
              <a:rPr lang="en-US" sz="2400" b="1" dirty="0"/>
              <a:t>MODEL: </a:t>
            </a:r>
            <a:r>
              <a:rPr lang="en-US" sz="2400" b="1" dirty="0" smtClean="0"/>
              <a:t>(CAPM</a:t>
            </a:r>
            <a:endParaRPr lang="ar-IQ" sz="2400" b="1" dirty="0" smtClean="0"/>
          </a:p>
          <a:p>
            <a:pPr marL="0" indent="0">
              <a:buNone/>
            </a:pPr>
            <a:endParaRPr lang="ar-IQ" sz="1800" dirty="0" smtClean="0"/>
          </a:p>
          <a:p>
            <a:pPr marL="0" indent="0">
              <a:buNone/>
            </a:pPr>
            <a:r>
              <a:rPr lang="ar-IQ" sz="1800" dirty="0" smtClean="0"/>
              <a:t>نموذج </a:t>
            </a:r>
            <a:r>
              <a:rPr lang="ar-IQ" sz="1800" dirty="0"/>
              <a:t>تسعير الأصول الرأسمالية </a:t>
            </a:r>
            <a:r>
              <a:rPr lang="en-US" sz="1800" dirty="0"/>
              <a:t>(CAPM) </a:t>
            </a:r>
            <a:r>
              <a:rPr lang="ar-IQ" sz="1800" dirty="0" smtClean="0"/>
              <a:t>يربط المخاطر غير المتنوعة</a:t>
            </a:r>
            <a:r>
              <a:rPr lang="en-US" sz="1800" dirty="0" smtClean="0"/>
              <a:t> </a:t>
            </a:r>
            <a:r>
              <a:rPr lang="ar-IQ" sz="1800" dirty="0" smtClean="0"/>
              <a:t>للعوائد </a:t>
            </a:r>
            <a:r>
              <a:rPr lang="ar-IQ" sz="1800" dirty="0"/>
              <a:t>المتوقعة</a:t>
            </a:r>
            <a:r>
              <a:rPr lang="en-US" sz="1800" dirty="0"/>
              <a:t>. </a:t>
            </a:r>
            <a:r>
              <a:rPr lang="ar-IQ" sz="1800" dirty="0" smtClean="0"/>
              <a:t>ويكون بخمسة اقسام</a:t>
            </a:r>
          </a:p>
          <a:p>
            <a:pPr marL="514350" indent="-514350">
              <a:buAutoNum type="arabicPeriod"/>
            </a:pPr>
            <a:r>
              <a:rPr lang="ar-IQ" sz="1800" dirty="0" smtClean="0"/>
              <a:t>معامل بيتا</a:t>
            </a:r>
          </a:p>
          <a:p>
            <a:pPr marL="514350" indent="-514350">
              <a:buAutoNum type="arabicPeriod"/>
            </a:pPr>
            <a:r>
              <a:rPr lang="ar-IQ" sz="1800" dirty="0" smtClean="0"/>
              <a:t>معادلة </a:t>
            </a:r>
            <a:r>
              <a:rPr lang="ar-IQ" sz="1800" dirty="0"/>
              <a:t>النموذج </a:t>
            </a:r>
            <a:r>
              <a:rPr lang="ar-IQ" sz="1800" dirty="0" smtClean="0"/>
              <a:t>نفسه</a:t>
            </a:r>
          </a:p>
          <a:p>
            <a:pPr marL="514350" indent="-514350">
              <a:buAutoNum type="arabicPeriod"/>
            </a:pPr>
            <a:r>
              <a:rPr lang="ar-IQ" sz="1800" dirty="0" smtClean="0"/>
              <a:t>وصف بياني للعلاقة </a:t>
            </a:r>
            <a:r>
              <a:rPr lang="ar-IQ" sz="1800" dirty="0"/>
              <a:t>بين المخاطرة </a:t>
            </a:r>
            <a:r>
              <a:rPr lang="ar-IQ" sz="1800" dirty="0" smtClean="0"/>
              <a:t>والعائد</a:t>
            </a:r>
          </a:p>
          <a:p>
            <a:pPr marL="514350" indent="-514350">
              <a:buAutoNum type="arabicPeriod"/>
            </a:pPr>
            <a:r>
              <a:rPr lang="ar-IQ" sz="1800" dirty="0" smtClean="0"/>
              <a:t>مناقشة آثار </a:t>
            </a:r>
            <a:r>
              <a:rPr lang="ar-IQ" sz="1800" dirty="0"/>
              <a:t>التغيرات في توقعات التضخم ومعدلات كره المخاطرة على العلاقة بين المخاطرة </a:t>
            </a:r>
            <a:r>
              <a:rPr lang="ar-IQ" sz="1800" dirty="0" smtClean="0"/>
              <a:t>والعائد</a:t>
            </a:r>
          </a:p>
          <a:p>
            <a:pPr marL="514350" indent="-514350">
              <a:buAutoNum type="arabicPeriod"/>
            </a:pPr>
            <a:r>
              <a:rPr lang="ar-IQ" sz="1800" dirty="0" smtClean="0"/>
              <a:t>تقديم بعض الملاحظات على النموذج .</a:t>
            </a:r>
            <a:endParaRPr lang="en-US" sz="1800" dirty="0"/>
          </a:p>
          <a:p>
            <a:pPr marL="0" indent="0">
              <a:buNone/>
            </a:pPr>
            <a:endParaRPr lang="ar-IQ" sz="1800" dirty="0" smtClean="0"/>
          </a:p>
          <a:p>
            <a:pPr marL="0" indent="0">
              <a:buNone/>
            </a:pPr>
            <a:r>
              <a:rPr lang="ar-IQ" sz="1800" dirty="0" smtClean="0"/>
              <a:t>وسنشرحها بالتفصيل</a:t>
            </a:r>
            <a:r>
              <a:rPr lang="en-US" sz="1800" dirty="0"/>
              <a:t/>
            </a:r>
            <a:br>
              <a:rPr lang="en-US" sz="1800" dirty="0"/>
            </a:br>
            <a:endParaRPr lang="ar-IQ" sz="1800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23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19376118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88640"/>
            <a:ext cx="8077200" cy="5705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000" b="1" dirty="0" smtClean="0"/>
              <a:t>اولاً / معامل </a:t>
            </a:r>
            <a:r>
              <a:rPr lang="ar-IQ" sz="2000" b="1" dirty="0"/>
              <a:t>بيتا </a:t>
            </a:r>
            <a:r>
              <a:rPr lang="ar-IQ" sz="2000" b="1" dirty="0" smtClean="0"/>
              <a:t>(</a:t>
            </a:r>
            <a:r>
              <a:rPr lang="en-US" sz="2000" b="1" dirty="0" smtClean="0"/>
              <a:t>b</a:t>
            </a:r>
            <a:r>
              <a:rPr lang="ar-IQ" sz="2000" b="1" dirty="0" smtClean="0"/>
              <a:t>) (</a:t>
            </a:r>
            <a:r>
              <a:rPr lang="en-US" sz="2000" b="1" dirty="0" smtClean="0"/>
              <a:t>beta coefficient</a:t>
            </a:r>
            <a:r>
              <a:rPr lang="ar-IQ" sz="2000" b="1" dirty="0" smtClean="0"/>
              <a:t>) </a:t>
            </a:r>
            <a:endParaRPr lang="en-US" sz="2000" b="1" dirty="0" smtClean="0"/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r>
              <a:rPr lang="ar-IQ" sz="1600" dirty="0" smtClean="0"/>
              <a:t>مقياس </a:t>
            </a:r>
            <a:r>
              <a:rPr lang="ar-IQ" sz="1600" dirty="0"/>
              <a:t>نسبي </a:t>
            </a:r>
            <a:r>
              <a:rPr lang="ar-IQ" sz="1600" dirty="0" smtClean="0"/>
              <a:t>لمخاطر عدم التنويع وهو مؤشر </a:t>
            </a:r>
            <a:r>
              <a:rPr lang="ar-IQ" sz="1600" dirty="0"/>
              <a:t>لدرجة حركة </a:t>
            </a:r>
            <a:r>
              <a:rPr lang="ar-IQ" sz="1600" dirty="0" smtClean="0"/>
              <a:t>العائد للموجود في استجابته  للتغير </a:t>
            </a:r>
            <a:r>
              <a:rPr lang="ar-IQ" sz="1600" dirty="0"/>
              <a:t>في </a:t>
            </a:r>
            <a:r>
              <a:rPr lang="ar-IQ" sz="1600" dirty="0" smtClean="0"/>
              <a:t>عائد السوق.</a:t>
            </a:r>
          </a:p>
          <a:p>
            <a:pPr marL="0" indent="0">
              <a:buNone/>
            </a:pPr>
            <a:endParaRPr lang="ar-IQ" sz="1050" b="1" dirty="0" smtClean="0"/>
          </a:p>
          <a:p>
            <a:pPr marL="0" indent="0">
              <a:buNone/>
            </a:pPr>
            <a:r>
              <a:rPr lang="ar-IQ" sz="1600" b="1" dirty="0" smtClean="0"/>
              <a:t>عائد السوق( </a:t>
            </a:r>
            <a:r>
              <a:rPr lang="en-US" sz="1600" b="1" dirty="0" smtClean="0"/>
              <a:t>market return</a:t>
            </a:r>
            <a:r>
              <a:rPr lang="ar-IQ" sz="1600" b="1" dirty="0" smtClean="0"/>
              <a:t>) : </a:t>
            </a:r>
            <a:r>
              <a:rPr lang="ar-IQ" sz="1600" dirty="0" smtClean="0"/>
              <a:t>العائد </a:t>
            </a:r>
            <a:r>
              <a:rPr lang="ar-IQ" sz="1600" dirty="0"/>
              <a:t>على محفظة السوق من جميع الأوراق المالية المتداولة</a:t>
            </a:r>
            <a:r>
              <a:rPr lang="en-US" sz="1600" dirty="0" smtClean="0"/>
              <a:t>.</a:t>
            </a:r>
            <a:endParaRPr lang="ar-IQ" sz="1600" dirty="0" smtClean="0"/>
          </a:p>
          <a:p>
            <a:pPr marL="0" indent="0">
              <a:buNone/>
            </a:pPr>
            <a:endParaRPr lang="ar-IQ" sz="700" dirty="0" smtClean="0"/>
          </a:p>
          <a:p>
            <a:pPr marL="0" indent="0">
              <a:buNone/>
            </a:pPr>
            <a:r>
              <a:rPr lang="ar-IQ" sz="1600" dirty="0" smtClean="0"/>
              <a:t>مخطط8-8/ يمثل </a:t>
            </a:r>
            <a:r>
              <a:rPr lang="ar-IQ" sz="1600" dirty="0"/>
              <a:t>اشتقاق </a:t>
            </a:r>
            <a:r>
              <a:rPr lang="ar-IQ" sz="1600" dirty="0" smtClean="0"/>
              <a:t>بيتا ، الاشتقاق </a:t>
            </a:r>
            <a:r>
              <a:rPr lang="ar-IQ" sz="1600" dirty="0"/>
              <a:t>رسومية بيتا </a:t>
            </a:r>
            <a:r>
              <a:rPr lang="ar-IQ" sz="1600" dirty="0" smtClean="0"/>
              <a:t>للموجودات</a:t>
            </a:r>
            <a:r>
              <a:rPr lang="en-US" sz="1600" dirty="0" smtClean="0"/>
              <a:t>R </a:t>
            </a:r>
            <a:r>
              <a:rPr lang="ar-IQ" sz="1600" dirty="0" smtClean="0"/>
              <a:t>و</a:t>
            </a:r>
            <a:r>
              <a:rPr lang="en-US" sz="1600" dirty="0" smtClean="0"/>
              <a:t> </a:t>
            </a:r>
            <a:r>
              <a:rPr lang="en-US" sz="1600" dirty="0"/>
              <a:t>S</a:t>
            </a:r>
          </a:p>
          <a:p>
            <a:pPr marL="0" indent="0">
              <a:buNone/>
            </a:pPr>
            <a:endParaRPr lang="ar-IQ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634011" cy="436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24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40068179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260649"/>
            <a:ext cx="8077200" cy="5633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1600" dirty="0"/>
              <a:t>الجدول 8-8 / يمثل معاملات بيتا المختارة </a:t>
            </a:r>
            <a:r>
              <a:rPr lang="ar-IQ" sz="1600" dirty="0" smtClean="0"/>
              <a:t>وتفسيراتها</a:t>
            </a:r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endParaRPr lang="ar-IQ" sz="1600" dirty="0"/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endParaRPr lang="ar-IQ" sz="1600" dirty="0"/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endParaRPr lang="ar-IQ" sz="1600" dirty="0"/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endParaRPr lang="ar-IQ" sz="1600" dirty="0"/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r>
              <a:rPr lang="ar-IQ" sz="1600" b="1" dirty="0" smtClean="0"/>
              <a:t>محفظة بيتا (</a:t>
            </a:r>
            <a:r>
              <a:rPr lang="en-US" sz="1600" b="1" dirty="0" smtClean="0"/>
              <a:t>portfolio betas</a:t>
            </a:r>
            <a:r>
              <a:rPr lang="ar-IQ" sz="1600" b="1" dirty="0" smtClean="0"/>
              <a:t>) </a:t>
            </a:r>
            <a:r>
              <a:rPr lang="ar-IQ" sz="1600" dirty="0" smtClean="0"/>
              <a:t>وهي بيتا للمحفظة ويمكن تقدير بسهولة باستخدام بيتا للموجودات الفردية التي اشتمل عليها.</a:t>
            </a:r>
            <a:br>
              <a:rPr lang="ar-IQ" sz="1600" dirty="0" smtClean="0"/>
            </a:br>
            <a:r>
              <a:rPr lang="ar-IQ" sz="1600" dirty="0" smtClean="0"/>
              <a:t/>
            </a:r>
            <a:br>
              <a:rPr lang="ar-IQ" sz="1600" dirty="0" smtClean="0"/>
            </a:br>
            <a:r>
              <a:rPr lang="ar-IQ" sz="1600" dirty="0" smtClean="0"/>
              <a:t>WJ تمثل نسبة من إجمالي قيمة المحفظة للموجود</a:t>
            </a:r>
            <a:r>
              <a:rPr lang="en-US" sz="1600" dirty="0" smtClean="0"/>
              <a:t>j</a:t>
            </a:r>
            <a:r>
              <a:rPr lang="ar-IQ" sz="1600" dirty="0" smtClean="0"/>
              <a:t>، بينما BJ تساوي بيتا من الموجود </a:t>
            </a:r>
            <a:r>
              <a:rPr lang="en-US" sz="1600" dirty="0" smtClean="0"/>
              <a:t>j</a:t>
            </a:r>
            <a:r>
              <a:rPr lang="ar-IQ" sz="1600" dirty="0" smtClean="0"/>
              <a:t>، يمكننا استخدام المعادلة 8.7 لتجد محفظة بيتا (</a:t>
            </a:r>
            <a:r>
              <a:rPr lang="en-US" sz="1600" dirty="0" err="1" smtClean="0"/>
              <a:t>bp</a:t>
            </a:r>
            <a:r>
              <a:rPr lang="ar-IQ" sz="1600" dirty="0" smtClean="0"/>
              <a:t>) :</a:t>
            </a:r>
          </a:p>
          <a:p>
            <a:pPr marL="0" indent="0">
              <a:buNone/>
            </a:pPr>
            <a:endParaRPr lang="ar-IQ" sz="16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85155"/>
              </p:ext>
            </p:extLst>
          </p:nvPr>
        </p:nvGraphicFramePr>
        <p:xfrm>
          <a:off x="1533553" y="692696"/>
          <a:ext cx="6096000" cy="2199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معامل بيتا (</a:t>
                      </a:r>
                      <a:r>
                        <a:rPr lang="en-US" dirty="0" smtClean="0"/>
                        <a:t>b</a:t>
                      </a:r>
                      <a:r>
                        <a:rPr lang="ar-IQ" dirty="0" smtClean="0"/>
                        <a:t>)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الملاحظات</a:t>
                      </a:r>
                      <a:r>
                        <a:rPr lang="ar-IQ" baseline="0" dirty="0" smtClean="0"/>
                        <a:t> (التعليقات)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تفسيرها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2.0</a:t>
                      </a:r>
                    </a:p>
                    <a:p>
                      <a:pPr rtl="1"/>
                      <a:r>
                        <a:rPr lang="en-US" dirty="0" smtClean="0"/>
                        <a:t>1.0</a:t>
                      </a:r>
                    </a:p>
                    <a:p>
                      <a:pPr rtl="1"/>
                      <a:r>
                        <a:rPr lang="en-US" dirty="0" smtClean="0"/>
                        <a:t>0.5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التحرك</a:t>
                      </a:r>
                      <a:r>
                        <a:rPr lang="ar-IQ" baseline="0" dirty="0" smtClean="0"/>
                        <a:t> في نفس اتجاه السوق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استجابة مضاعفة بالنسبة الى استجابة السوق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-0.5</a:t>
                      </a:r>
                    </a:p>
                    <a:p>
                      <a:pPr rtl="1"/>
                      <a:r>
                        <a:rPr lang="en-US" dirty="0" smtClean="0"/>
                        <a:t>-1.0</a:t>
                      </a:r>
                    </a:p>
                    <a:p>
                      <a:pPr rtl="1"/>
                      <a:r>
                        <a:rPr lang="en-US" dirty="0" smtClean="0"/>
                        <a:t>-2.0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التحرك في الاتجاه المعاكس للسوق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استجابة بنسبة نصف استجابة السوق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5144"/>
            <a:ext cx="64008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25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40412068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332657"/>
            <a:ext cx="8077200" cy="55611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ar-IQ" b="1" dirty="0" smtClean="0"/>
              <a:t>ثانياً . المعادلة (</a:t>
            </a:r>
            <a:r>
              <a:rPr lang="en-US" b="1" dirty="0" smtClean="0"/>
              <a:t>the equation</a:t>
            </a:r>
            <a:r>
              <a:rPr lang="ar-IQ" b="1" dirty="0" smtClean="0"/>
              <a:t>) </a:t>
            </a:r>
          </a:p>
          <a:p>
            <a:pPr marL="0" indent="0">
              <a:buNone/>
            </a:pPr>
            <a:r>
              <a:rPr lang="ar-IQ" b="1" dirty="0" smtClean="0"/>
              <a:t> </a:t>
            </a:r>
          </a:p>
          <a:p>
            <a:pPr marL="0" indent="0">
              <a:buNone/>
            </a:pPr>
            <a:r>
              <a:rPr lang="ar-IQ" dirty="0" smtClean="0"/>
              <a:t>باستخدام </a:t>
            </a:r>
            <a:r>
              <a:rPr lang="ar-IQ" dirty="0"/>
              <a:t>معامل بيتا لقياس المخاطر </a:t>
            </a:r>
            <a:r>
              <a:rPr lang="ar-IQ" dirty="0" smtClean="0"/>
              <a:t>غير المتنوعة، </a:t>
            </a:r>
            <a:r>
              <a:rPr lang="ar-IQ" dirty="0"/>
              <a:t>يتم إعطاء نموذج تسعير الأصول الرأسمالية (CAPM) في المعادلة 8.8</a:t>
            </a:r>
            <a:r>
              <a:rPr lang="ar-IQ" dirty="0" smtClean="0"/>
              <a:t>: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smtClean="0"/>
              <a:t>حيث </a:t>
            </a:r>
          </a:p>
          <a:p>
            <a:pPr marL="0" indent="0">
              <a:buNone/>
            </a:pPr>
            <a:r>
              <a:rPr lang="en-US" dirty="0" err="1" smtClean="0"/>
              <a:t>Rj</a:t>
            </a:r>
            <a:r>
              <a:rPr lang="ar-IQ" dirty="0"/>
              <a:t> = العائد المطلوب على </a:t>
            </a:r>
            <a:r>
              <a:rPr lang="ar-IQ" dirty="0" smtClean="0"/>
              <a:t>الموجود </a:t>
            </a:r>
            <a:r>
              <a:rPr lang="en-US" dirty="0" smtClean="0"/>
              <a:t>j</a:t>
            </a:r>
          </a:p>
          <a:p>
            <a:pPr marL="0" indent="0">
              <a:buNone/>
            </a:pPr>
            <a:r>
              <a:rPr lang="en-US" dirty="0" err="1" smtClean="0"/>
              <a:t>rf</a:t>
            </a:r>
            <a:r>
              <a:rPr lang="ar-IQ" dirty="0"/>
              <a:t> = معدل </a:t>
            </a:r>
            <a:r>
              <a:rPr lang="ar-IQ" dirty="0" smtClean="0"/>
              <a:t>العائد الخالي </a:t>
            </a:r>
            <a:r>
              <a:rPr lang="ar-IQ" dirty="0"/>
              <a:t>من </a:t>
            </a:r>
            <a:r>
              <a:rPr lang="ar-IQ" dirty="0" smtClean="0"/>
              <a:t>المخاطر، </a:t>
            </a:r>
            <a:r>
              <a:rPr lang="ar-IQ" dirty="0"/>
              <a:t>ويقاس عادة بواسطة العائد على مشروع قانون وزارة الخزانة </a:t>
            </a:r>
            <a:r>
              <a:rPr lang="ar-IQ" dirty="0" smtClean="0"/>
              <a:t>الأمريكية</a:t>
            </a:r>
          </a:p>
          <a:p>
            <a:pPr marL="0" indent="0">
              <a:buNone/>
            </a:pPr>
            <a:r>
              <a:rPr lang="en-US" dirty="0" err="1" smtClean="0"/>
              <a:t>bj</a:t>
            </a:r>
            <a:r>
              <a:rPr lang="ar-IQ" dirty="0"/>
              <a:t>= معامل بيتا أو مؤشر </a:t>
            </a:r>
            <a:r>
              <a:rPr lang="ar-IQ" dirty="0" smtClean="0"/>
              <a:t>مخاطرة عدم التنويع على الموجود </a:t>
            </a:r>
            <a:r>
              <a:rPr lang="en-US" dirty="0" smtClean="0"/>
              <a:t>j</a:t>
            </a:r>
            <a:endParaRPr lang="ar-IQ" dirty="0" smtClean="0"/>
          </a:p>
          <a:p>
            <a:pPr marL="0" indent="0">
              <a:buNone/>
            </a:pPr>
            <a:r>
              <a:rPr lang="en-US" dirty="0" err="1" smtClean="0"/>
              <a:t>Rm</a:t>
            </a:r>
            <a:r>
              <a:rPr lang="ar-IQ" dirty="0" smtClean="0"/>
              <a:t>عائد السوق</a:t>
            </a:r>
            <a:r>
              <a:rPr lang="ar-IQ" dirty="0"/>
              <a:t>؛ العائد على محفظة السوق من </a:t>
            </a:r>
            <a:r>
              <a:rPr lang="ar-IQ" dirty="0" smtClean="0"/>
              <a:t>الموجود</a:t>
            </a:r>
          </a:p>
          <a:p>
            <a:pPr marL="0" indent="0">
              <a:buNone/>
            </a:pPr>
            <a:endParaRPr lang="ar-IQ" dirty="0" smtClean="0"/>
          </a:p>
          <a:p>
            <a:pPr marL="0" indent="0">
              <a:buNone/>
            </a:pPr>
            <a:r>
              <a:rPr lang="ar-IQ" b="1" dirty="0" smtClean="0"/>
              <a:t>معدل العائد الخالي </a:t>
            </a:r>
            <a:r>
              <a:rPr lang="ar-IQ" b="1" dirty="0"/>
              <a:t>من </a:t>
            </a:r>
            <a:r>
              <a:rPr lang="ar-IQ" b="1" dirty="0" smtClean="0"/>
              <a:t>المخاطرة (</a:t>
            </a:r>
            <a:r>
              <a:rPr lang="en-US" b="1" dirty="0" smtClean="0"/>
              <a:t>risk-free </a:t>
            </a:r>
            <a:r>
              <a:rPr lang="en-US" b="1" dirty="0"/>
              <a:t>rate of </a:t>
            </a:r>
            <a:r>
              <a:rPr lang="en-US" b="1" dirty="0" smtClean="0"/>
              <a:t>return </a:t>
            </a:r>
            <a:r>
              <a:rPr lang="en-US" b="1" dirty="0"/>
              <a:t>(</a:t>
            </a:r>
            <a:r>
              <a:rPr lang="en-US" b="1" dirty="0" smtClean="0"/>
              <a:t>RF</a:t>
            </a:r>
            <a:r>
              <a:rPr lang="ar-IQ" b="1" dirty="0" smtClean="0"/>
              <a:t> :</a:t>
            </a:r>
          </a:p>
          <a:p>
            <a:pPr marL="0" indent="0">
              <a:buNone/>
            </a:pP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>هو العائد </a:t>
            </a:r>
            <a:r>
              <a:rPr lang="ar-IQ" dirty="0"/>
              <a:t>المطلوب على </a:t>
            </a:r>
            <a:r>
              <a:rPr lang="ar-IQ" dirty="0" smtClean="0"/>
              <a:t>الموجودات الخالية </a:t>
            </a:r>
            <a:r>
              <a:rPr lang="ar-IQ" dirty="0"/>
              <a:t>من المخاطر، عادة 3 أشهر سندات الخزانة الأميركية</a:t>
            </a:r>
            <a:r>
              <a:rPr lang="ar-IQ" dirty="0" smtClean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b="1" dirty="0"/>
              <a:t>سندات الخزينة الأمريكية (أذون الخزانة</a:t>
            </a:r>
            <a:r>
              <a:rPr lang="ar-IQ" b="1" dirty="0" smtClean="0"/>
              <a:t>) </a:t>
            </a:r>
            <a:r>
              <a:rPr lang="en-US" b="1" dirty="0"/>
              <a:t>U.S. Treasury bills (T-bills</a:t>
            </a:r>
            <a:r>
              <a:rPr lang="en-US" b="1" dirty="0" smtClean="0"/>
              <a:t>)</a:t>
            </a:r>
            <a:r>
              <a:rPr lang="ar-IQ" b="1" dirty="0" smtClean="0"/>
              <a:t> :</a:t>
            </a:r>
          </a:p>
          <a:p>
            <a:pPr marL="0" indent="0">
              <a:buNone/>
            </a:pPr>
            <a:r>
              <a:rPr lang="ar-IQ" b="1" dirty="0"/>
              <a:t/>
            </a:r>
            <a:br>
              <a:rPr lang="ar-IQ" b="1" dirty="0"/>
            </a:br>
            <a:r>
              <a:rPr lang="ar-IQ" dirty="0"/>
              <a:t>سندات دين قصيرة الأجل التي تصدرها وزارة الخزانة الأمريكية. يعتبر </a:t>
            </a:r>
            <a:r>
              <a:rPr lang="ar-IQ" dirty="0" smtClean="0"/>
              <a:t>الموجود خالي </a:t>
            </a:r>
            <a:r>
              <a:rPr lang="ar-IQ" dirty="0"/>
              <a:t>من المخاطر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57350"/>
            <a:ext cx="338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26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30373515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332657"/>
            <a:ext cx="8077200" cy="5561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000" b="1" dirty="0"/>
              <a:t>ثالثاً / الرسم البياني: على خط سوق الأوراق المالية (</a:t>
            </a:r>
            <a:r>
              <a:rPr lang="ar-IQ" sz="2000" b="1" dirty="0" smtClean="0"/>
              <a:t>SML)</a:t>
            </a:r>
          </a:p>
          <a:p>
            <a:pPr marL="0" indent="0">
              <a:buNone/>
            </a:pPr>
            <a:r>
              <a:rPr lang="en-US" sz="2000" b="1" dirty="0" smtClean="0"/>
              <a:t>The </a:t>
            </a:r>
            <a:r>
              <a:rPr lang="en-US" sz="2000" b="1" dirty="0"/>
              <a:t>Graph: The Security Market Line (</a:t>
            </a:r>
            <a:r>
              <a:rPr lang="en-US" sz="2000" b="1" dirty="0" smtClean="0"/>
              <a:t>SML)</a:t>
            </a:r>
            <a:endParaRPr lang="ar-IQ" sz="2000" b="1" dirty="0" smtClean="0"/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r>
              <a:rPr lang="ar-IQ" sz="1600" dirty="0" smtClean="0"/>
              <a:t>هو تصوير </a:t>
            </a:r>
            <a:r>
              <a:rPr lang="ar-IQ" sz="1600" dirty="0"/>
              <a:t>نموذج تسعير الأصول الرأسمالية (CAPM) </a:t>
            </a:r>
            <a:r>
              <a:rPr lang="ar-IQ" sz="1600" dirty="0" smtClean="0"/>
              <a:t>كرسم </a:t>
            </a:r>
            <a:r>
              <a:rPr lang="ar-IQ" sz="1600" dirty="0"/>
              <a:t>بياني يعكس </a:t>
            </a:r>
            <a:r>
              <a:rPr lang="ar-IQ" sz="1600" dirty="0" smtClean="0"/>
              <a:t>العائد المطلوب </a:t>
            </a:r>
            <a:r>
              <a:rPr lang="ar-IQ" sz="1600" dirty="0"/>
              <a:t>في السوق لكل مستوى من المخاطر </a:t>
            </a:r>
            <a:r>
              <a:rPr lang="ar-IQ" sz="1600" dirty="0" smtClean="0"/>
              <a:t>غير المتنوعة (بيتا) .</a:t>
            </a:r>
          </a:p>
          <a:p>
            <a:pPr marL="0" indent="0">
              <a:buNone/>
            </a:pPr>
            <a:r>
              <a:rPr lang="ar-IQ" sz="1600" dirty="0"/>
              <a:t> </a:t>
            </a:r>
            <a:r>
              <a:rPr lang="ar-IQ" sz="1600" dirty="0" smtClean="0"/>
              <a:t>المخطط </a:t>
            </a:r>
            <a:r>
              <a:rPr lang="ar-IQ" sz="1600" dirty="0"/>
              <a:t>التالي يبين خط السوق سوق الأوراق المالية الخط الأمني (SML) مع بيانات الأصول </a:t>
            </a:r>
            <a:r>
              <a:rPr lang="en-US" sz="1600" dirty="0" smtClean="0"/>
              <a:t>z</a:t>
            </a:r>
            <a:r>
              <a:rPr lang="ar-IQ" sz="1600" dirty="0" smtClean="0"/>
              <a:t> لمؤسسة بنيامين</a:t>
            </a:r>
          </a:p>
          <a:p>
            <a:pPr marL="0" indent="0">
              <a:buNone/>
            </a:pPr>
            <a:endParaRPr lang="ar-IQ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98" y="2420888"/>
            <a:ext cx="7055520" cy="387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27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31102145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88641"/>
            <a:ext cx="8077200" cy="570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000" b="1" dirty="0"/>
              <a:t>رابعاً . التغيرات في معدلات </a:t>
            </a:r>
            <a:r>
              <a:rPr lang="ar-IQ" sz="2000" b="1" dirty="0" smtClean="0"/>
              <a:t>العزوف عن المخاطر </a:t>
            </a:r>
            <a:r>
              <a:rPr lang="en-US" sz="2000" b="1" i="1" dirty="0"/>
              <a:t>Changes in Risk </a:t>
            </a:r>
            <a:r>
              <a:rPr lang="en-US" sz="2000" b="1" i="1" dirty="0" smtClean="0"/>
              <a:t>Aversion</a:t>
            </a:r>
          </a:p>
          <a:p>
            <a:pPr marL="0" indent="0">
              <a:buNone/>
            </a:pPr>
            <a:endParaRPr lang="ar-IQ" sz="2000" dirty="0" smtClean="0"/>
          </a:p>
          <a:p>
            <a:pPr marL="0" indent="0">
              <a:buNone/>
            </a:pPr>
            <a:r>
              <a:rPr lang="ar-IQ" sz="2000" dirty="0" smtClean="0"/>
              <a:t>المخطط </a:t>
            </a:r>
            <a:r>
              <a:rPr lang="ar-IQ" sz="2000" dirty="0"/>
              <a:t>التالي يبين </a:t>
            </a:r>
            <a:r>
              <a:rPr lang="ar-IQ" sz="2000" dirty="0" smtClean="0"/>
              <a:t>تحولات التضخم SML</a:t>
            </a:r>
            <a:r>
              <a:rPr lang="ar-IQ" sz="2000" dirty="0"/>
              <a:t/>
            </a:r>
            <a:br>
              <a:rPr lang="ar-IQ" sz="2000" dirty="0"/>
            </a:br>
            <a:r>
              <a:rPr lang="ar-IQ" sz="2000" dirty="0"/>
              <a:t>تأثير زيادة التوقعات التضخمية على SML</a:t>
            </a:r>
            <a:endParaRPr lang="ar-IQ" sz="2000" dirty="0" smtClean="0"/>
          </a:p>
          <a:p>
            <a:pPr marL="0" indent="0">
              <a:buNone/>
            </a:pPr>
            <a:endParaRPr lang="ar-IQ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965304" cy="328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28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9441609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88641"/>
            <a:ext cx="8077200" cy="570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000" b="1" dirty="0" smtClean="0"/>
              <a:t>خامساً </a:t>
            </a:r>
            <a:r>
              <a:rPr lang="ar-IQ" sz="2000" b="1" dirty="0"/>
              <a:t>. بعض التعليقات على </a:t>
            </a:r>
            <a:r>
              <a:rPr lang="ar-IQ" sz="2000" b="1" dirty="0" smtClean="0"/>
              <a:t>CAPM ( </a:t>
            </a:r>
            <a:r>
              <a:rPr lang="en-US" sz="2000" b="1" dirty="0" smtClean="0"/>
              <a:t>Some </a:t>
            </a:r>
            <a:r>
              <a:rPr lang="en-US" sz="2000" b="1" dirty="0"/>
              <a:t>Comments on the </a:t>
            </a:r>
            <a:r>
              <a:rPr lang="en-US" sz="2000" b="1" dirty="0" smtClean="0"/>
              <a:t>CAPM</a:t>
            </a:r>
            <a:r>
              <a:rPr lang="ar-IQ" sz="2000" b="1" dirty="0" smtClean="0"/>
              <a:t> )</a:t>
            </a:r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r>
              <a:rPr lang="ar-IQ" sz="1600" dirty="0" smtClean="0"/>
              <a:t>الشكل </a:t>
            </a:r>
            <a:r>
              <a:rPr lang="ar-IQ" sz="1600" dirty="0"/>
              <a:t>التالي يبين </a:t>
            </a:r>
            <a:r>
              <a:rPr lang="ar-IQ" sz="1600" dirty="0" smtClean="0"/>
              <a:t>تحولات معدلات العزوف عن المخاطر SML</a:t>
            </a:r>
            <a:r>
              <a:rPr lang="ar-IQ" sz="1600" dirty="0"/>
              <a:t/>
            </a:r>
            <a:br>
              <a:rPr lang="ar-IQ" sz="1600" dirty="0"/>
            </a:br>
            <a:r>
              <a:rPr lang="ar-IQ" sz="1600" dirty="0"/>
              <a:t>تأثير زيادة النفور من المخاطر على </a:t>
            </a:r>
            <a:r>
              <a:rPr lang="ar-IQ" sz="1600" dirty="0" smtClean="0"/>
              <a:t>SML</a:t>
            </a:r>
          </a:p>
          <a:p>
            <a:pPr marL="0" indent="0">
              <a:buNone/>
            </a:pPr>
            <a:endParaRPr lang="ar-IQ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934672" cy="507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29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2636358857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20689"/>
            <a:ext cx="8077200" cy="5273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1600" dirty="0" smtClean="0"/>
              <a:t>مثال / روبن يرغب بتحديد العائد لواحد او اثنين من الاسهم التي تملكها خلال 2009 ، في شركة ابل وشركة وول مارت ، بداية عام 2009 كان تداول سهم ابل </a:t>
            </a:r>
            <a:r>
              <a:rPr lang="en-US" sz="1600" dirty="0" smtClean="0"/>
              <a:t>90.75</a:t>
            </a:r>
            <a:r>
              <a:rPr lang="ar-IQ" sz="1600" dirty="0" smtClean="0"/>
              <a:t>$ للسهم الواحد بينما قيمة سهم وول مارت </a:t>
            </a:r>
            <a:r>
              <a:rPr lang="en-US" sz="1600" dirty="0" smtClean="0"/>
              <a:t>33.55</a:t>
            </a:r>
            <a:r>
              <a:rPr lang="ar-IQ" sz="1600" dirty="0" smtClean="0"/>
              <a:t>$ ، ابل لم تدفع اي ارباح لكن وول مارت دفعت ارباح </a:t>
            </a:r>
            <a:r>
              <a:rPr lang="en-US" sz="1600" dirty="0" smtClean="0"/>
              <a:t>1.09</a:t>
            </a:r>
            <a:r>
              <a:rPr lang="ar-IQ" sz="1600" dirty="0" smtClean="0"/>
              <a:t>$ للسهم الواحد ، وفي نهاية العام كان سهم شركة ابل بقيمة </a:t>
            </a:r>
            <a:r>
              <a:rPr lang="en-US" sz="1600" dirty="0" smtClean="0"/>
              <a:t>210.73</a:t>
            </a:r>
            <a:r>
              <a:rPr lang="ar-IQ" sz="1600" dirty="0" smtClean="0"/>
              <a:t>$ وفي وول مارت </a:t>
            </a:r>
            <a:r>
              <a:rPr lang="en-US" sz="1600" dirty="0" smtClean="0"/>
              <a:t>52.84</a:t>
            </a:r>
            <a:r>
              <a:rPr lang="ar-IQ" sz="1600" dirty="0" smtClean="0"/>
              <a:t>$ ولحساب معدل العائد السنوي </a:t>
            </a:r>
            <a:r>
              <a:rPr lang="en-US" sz="1600" dirty="0" smtClean="0"/>
              <a:t>r</a:t>
            </a:r>
            <a:r>
              <a:rPr lang="ar-IQ" sz="1600" dirty="0" smtClean="0"/>
              <a:t> تكون كالاتي:</a:t>
            </a:r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r>
              <a:rPr lang="ar-IQ" sz="1600" dirty="0" smtClean="0"/>
              <a:t>ابل :(</a:t>
            </a:r>
            <a:r>
              <a:rPr lang="en-US" sz="1600" dirty="0" smtClean="0"/>
              <a:t>0$+210.73$-90.75$</a:t>
            </a:r>
            <a:r>
              <a:rPr lang="ar-IQ" sz="1600" dirty="0" smtClean="0"/>
              <a:t>) ÷ (</a:t>
            </a:r>
            <a:r>
              <a:rPr lang="en-US" sz="1600" dirty="0" smtClean="0"/>
              <a:t>90.75</a:t>
            </a:r>
            <a:r>
              <a:rPr lang="ar-IQ" sz="1600" dirty="0" smtClean="0"/>
              <a:t>) =</a:t>
            </a:r>
            <a:r>
              <a:rPr lang="en-US" sz="1600" dirty="0" smtClean="0"/>
              <a:t>132.2$</a:t>
            </a:r>
            <a:endParaRPr lang="ar-IQ" sz="1600" dirty="0" smtClean="0"/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r>
              <a:rPr lang="ar-IQ" sz="1600" dirty="0" smtClean="0"/>
              <a:t>وول مارت :(</a:t>
            </a:r>
            <a:r>
              <a:rPr lang="en-US" sz="1600" dirty="0" smtClean="0"/>
              <a:t>1.09$+52.84$-55.33$</a:t>
            </a:r>
            <a:r>
              <a:rPr lang="ar-IQ" sz="1600" dirty="0" smtClean="0"/>
              <a:t>)÷(</a:t>
            </a:r>
            <a:r>
              <a:rPr lang="en-US" sz="1600" dirty="0" smtClean="0"/>
              <a:t>55.33$</a:t>
            </a:r>
            <a:r>
              <a:rPr lang="ar-IQ" sz="1600" dirty="0" smtClean="0"/>
              <a:t>)= - </a:t>
            </a:r>
            <a:r>
              <a:rPr lang="en-US" sz="1600" dirty="0" smtClean="0"/>
              <a:t>2.5$</a:t>
            </a:r>
            <a:endParaRPr lang="ar-IQ" sz="1600" dirty="0" smtClean="0"/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r>
              <a:rPr lang="ar-IQ" sz="1600" dirty="0" smtClean="0"/>
              <a:t>روبن ربح الاموال في ابل وخسر في وول مارت لعام 2009 ، عند حساب المعدل الاجمالي للعائد من المهم ان نأخذ بنظر الاعتبار كل من المدفوعات النقدية والتغيرات في سعر الاستثمار خلال العام</a:t>
            </a:r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r>
              <a:rPr lang="ar-IQ" sz="1600" dirty="0" smtClean="0"/>
              <a:t>الجدول </a:t>
            </a:r>
            <a:r>
              <a:rPr lang="ar-IQ" sz="1600" dirty="0"/>
              <a:t>الاتي يبين كل من المعدلات السنوية والحقيقية للعوائد للسنة 1900-2009 ولثلاثة انواع مختلفة من الاستثمارات </a:t>
            </a:r>
            <a:endParaRPr lang="ar-IQ" sz="1600" dirty="0" smtClean="0"/>
          </a:p>
          <a:p>
            <a:pPr marL="0" indent="0">
              <a:buNone/>
            </a:pPr>
            <a:r>
              <a:rPr lang="ar-IQ" sz="1600" dirty="0" smtClean="0"/>
              <a:t>( </a:t>
            </a:r>
            <a:r>
              <a:rPr lang="ar-IQ" sz="1600" dirty="0"/>
              <a:t>فواتير الخزينة ، سندات الخزينة ، الاسهم العادية) </a:t>
            </a:r>
          </a:p>
          <a:p>
            <a:pPr marL="0" indent="0">
              <a:buNone/>
            </a:pPr>
            <a:endParaRPr lang="ar-IQ" sz="1600" dirty="0" smtClean="0"/>
          </a:p>
          <a:p>
            <a:pPr marL="0" indent="0">
              <a:buNone/>
            </a:pPr>
            <a:endParaRPr lang="ar-IQ" sz="1600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5611"/>
              </p:ext>
            </p:extLst>
          </p:nvPr>
        </p:nvGraphicFramePr>
        <p:xfrm>
          <a:off x="1979712" y="4653136"/>
          <a:ext cx="6096000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الاستثمار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معدل العائد الاسمي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معدل العائد الحقيقي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فواتير الخزينة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3.9  %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0.9</a:t>
                      </a:r>
                      <a:r>
                        <a:rPr lang="en-US" baseline="0" dirty="0" smtClean="0"/>
                        <a:t>  %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سندات الخزينة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5.0  %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1.9</a:t>
                      </a:r>
                      <a:r>
                        <a:rPr lang="en-US" baseline="0" dirty="0" smtClean="0"/>
                        <a:t>  %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الاسهم العادية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9.3  %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6.2  %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3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35642495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260648"/>
            <a:ext cx="807720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IQ" sz="1600" dirty="0" smtClean="0"/>
              <a:t>على الرغم ان الفواتير والسندات وكلاهما صادر عن حكومة الولايات المتحدة وتعتبر استثمارات امنة لها موعد استحقاق سنة واحدة او اقل ، بينما السندات لها مواعيد استحقاق </a:t>
            </a:r>
            <a:r>
              <a:rPr lang="ar-IQ" sz="1600" dirty="0" err="1" smtClean="0"/>
              <a:t>تتراواح</a:t>
            </a:r>
            <a:r>
              <a:rPr lang="ar-IQ" sz="1600" dirty="0" smtClean="0"/>
              <a:t> لما يصل 30 عام .</a:t>
            </a:r>
          </a:p>
          <a:p>
            <a:pPr marL="0" indent="0">
              <a:buNone/>
            </a:pPr>
            <a:r>
              <a:rPr lang="ar-IQ" sz="1600" dirty="0" smtClean="0"/>
              <a:t>نلاحظ ان مخاطر اسعار الفائدة المرتبطة بالسندات اعلى بكثير من الفواتير ومخاطر اسعار الفائدة للاسهم اعلى بكثير من سندات الخزينة .</a:t>
            </a:r>
          </a:p>
          <a:p>
            <a:pPr marL="0" indent="0">
              <a:buNone/>
            </a:pPr>
            <a:endParaRPr lang="ar-IQ" sz="1600" dirty="0"/>
          </a:p>
          <a:p>
            <a:pPr marL="0" indent="0">
              <a:buNone/>
            </a:pPr>
            <a:r>
              <a:rPr lang="ar-IQ" sz="1600" b="1" dirty="0"/>
              <a:t>تجنب المخاطر (</a:t>
            </a:r>
            <a:r>
              <a:rPr lang="en-US" sz="1600" b="1" dirty="0"/>
              <a:t>risk averse</a:t>
            </a:r>
            <a:r>
              <a:rPr lang="ar-IQ" sz="1600" b="1" dirty="0"/>
              <a:t>) : </a:t>
            </a:r>
            <a:r>
              <a:rPr lang="ar-IQ" sz="1600" dirty="0"/>
              <a:t>الموقف تجاه المخاطر حيث يتطلب من المستثمرين زيادة العائد كتعويض عن زيادة المخاطر .</a:t>
            </a:r>
          </a:p>
          <a:p>
            <a:pPr marL="0" indent="0">
              <a:buNone/>
            </a:pPr>
            <a:r>
              <a:rPr lang="ar-IQ" sz="1600" b="1" dirty="0"/>
              <a:t>المخاطر المحايدة (</a:t>
            </a:r>
            <a:r>
              <a:rPr lang="en-US" sz="1600" b="1" dirty="0"/>
              <a:t>risk neutral</a:t>
            </a:r>
            <a:r>
              <a:rPr lang="ar-IQ" sz="1600" b="1" dirty="0"/>
              <a:t>) : </a:t>
            </a:r>
            <a:r>
              <a:rPr lang="ar-IQ" sz="1600" dirty="0"/>
              <a:t>الموقف تجاه المخاطر حيث يختار المستثمرون الاستثمار مع العائد الاعلى بغض النظر عن المخاطر.</a:t>
            </a:r>
          </a:p>
          <a:p>
            <a:pPr marL="0" indent="0">
              <a:buNone/>
            </a:pPr>
            <a:r>
              <a:rPr lang="ar-IQ" sz="1600" b="1" dirty="0"/>
              <a:t>بحث المخاطر(</a:t>
            </a:r>
            <a:r>
              <a:rPr lang="en-US" sz="1600" b="1" dirty="0"/>
              <a:t>risk seeking</a:t>
            </a:r>
            <a:r>
              <a:rPr lang="ar-IQ" sz="1600" b="1" dirty="0"/>
              <a:t>) : </a:t>
            </a:r>
            <a:r>
              <a:rPr lang="ar-IQ" sz="1600" dirty="0"/>
              <a:t>الموقف تجاه المخاطر حيث يفضل المستثمرون الاستثمار مع </a:t>
            </a:r>
            <a:r>
              <a:rPr lang="ar-IQ" sz="1600" dirty="0" smtClean="0"/>
              <a:t>مخاطرة اكبر </a:t>
            </a:r>
            <a:r>
              <a:rPr lang="ar-IQ" sz="1600" dirty="0"/>
              <a:t>اذا كان لديهم انخفاض بالعوائد .</a:t>
            </a:r>
            <a:r>
              <a:rPr lang="ar-IQ" sz="1600" b="1" dirty="0"/>
              <a:t> </a:t>
            </a:r>
          </a:p>
          <a:p>
            <a:pPr marL="0" indent="0" algn="ctr">
              <a:buNone/>
            </a:pPr>
            <a:r>
              <a:rPr lang="ar-IQ" sz="2800" b="1" dirty="0"/>
              <a:t> المخاطرة لموجود واحد </a:t>
            </a:r>
            <a:r>
              <a:rPr lang="en-US" sz="2800" b="1" dirty="0"/>
              <a:t>risk of a single </a:t>
            </a:r>
            <a:r>
              <a:rPr lang="en-US" sz="2800" b="1" dirty="0" smtClean="0"/>
              <a:t>asset</a:t>
            </a:r>
            <a:endParaRPr lang="ar-IQ" sz="2800" b="1" dirty="0" smtClean="0"/>
          </a:p>
          <a:p>
            <a:pPr marL="0" indent="0" algn="ctr">
              <a:buNone/>
            </a:pPr>
            <a:endParaRPr lang="ar-IQ" sz="2400" b="1" dirty="0" smtClean="0"/>
          </a:p>
          <a:p>
            <a:r>
              <a:rPr lang="ar-IQ" sz="1600" b="1" dirty="0"/>
              <a:t>تقييم المخاطرة ( </a:t>
            </a:r>
            <a:r>
              <a:rPr lang="en-US" sz="1600" b="1" dirty="0"/>
              <a:t>risk assessment</a:t>
            </a:r>
            <a:r>
              <a:rPr lang="ar-IQ" sz="1600" b="1" dirty="0"/>
              <a:t>) :</a:t>
            </a:r>
            <a:r>
              <a:rPr lang="ar-IQ" sz="1600" dirty="0"/>
              <a:t> لتقييم المخاطر نستخدم طريقة (تحليل السيناريو) وهي طريقة بسيطة لتحديدها وطريقة بيان التوزيعات الاحتمالية لتحليل مخاطر الاستثمار .</a:t>
            </a:r>
          </a:p>
          <a:p>
            <a:endParaRPr lang="ar-IQ" sz="1600" dirty="0"/>
          </a:p>
          <a:p>
            <a:r>
              <a:rPr lang="ar-IQ" sz="1600" b="1" dirty="0"/>
              <a:t>تحليل السيناريو (</a:t>
            </a:r>
            <a:r>
              <a:rPr lang="en-US" sz="1600" b="1" dirty="0"/>
              <a:t>scenario analysis</a:t>
            </a:r>
            <a:r>
              <a:rPr lang="ar-IQ" sz="1600" b="1" dirty="0"/>
              <a:t>) : </a:t>
            </a:r>
            <a:r>
              <a:rPr lang="ar-IQ" sz="1600" dirty="0"/>
              <a:t>طريقة تقييم المخاطر يستخدم عدة نتائج بديلة ممكنة (سيناريوهات) للحصول على فكرة عن التباين بين العوائد .</a:t>
            </a:r>
          </a:p>
          <a:p>
            <a:endParaRPr lang="ar-IQ" sz="1600" dirty="0"/>
          </a:p>
          <a:p>
            <a:r>
              <a:rPr lang="ar-IQ" sz="1600" b="1" dirty="0"/>
              <a:t>النطاق(</a:t>
            </a:r>
            <a:r>
              <a:rPr lang="en-US" sz="1600" b="1" dirty="0"/>
              <a:t>range</a:t>
            </a:r>
            <a:r>
              <a:rPr lang="ar-IQ" sz="1600" b="1" dirty="0"/>
              <a:t>) : </a:t>
            </a:r>
            <a:r>
              <a:rPr lang="ar-IQ" sz="1600" dirty="0" smtClean="0"/>
              <a:t>هو مقياس </a:t>
            </a:r>
            <a:r>
              <a:rPr lang="ar-IQ" sz="1600" dirty="0"/>
              <a:t>لمخاطر الموجودات والتي يتم ايجادها من طرح العوائد التشاؤمية (الاسوأ) من نتائج العوائد التفاؤلية (الافضل) .</a:t>
            </a:r>
          </a:p>
          <a:p>
            <a:pPr marL="0" indent="0" algn="ctr">
              <a:buNone/>
            </a:pPr>
            <a:endParaRPr lang="ar-IQ" sz="1600" dirty="0" smtClean="0"/>
          </a:p>
          <a:p>
            <a:pPr marL="0" indent="0">
              <a:buNone/>
            </a:pPr>
            <a:endParaRPr lang="ar-IQ" sz="1600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4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1140063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260649"/>
            <a:ext cx="8077200" cy="5633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000" dirty="0" smtClean="0"/>
              <a:t>مثال/ شركة نورمان الشركة المصنعة لمعدات الجولف تريد ان تختار افضل استثمار للموجودات </a:t>
            </a:r>
            <a:r>
              <a:rPr lang="en-US" sz="2000" dirty="0" smtClean="0"/>
              <a:t>A,B</a:t>
            </a:r>
            <a:r>
              <a:rPr lang="ar-IQ" sz="2000" dirty="0" smtClean="0"/>
              <a:t> كل منهم يتطلب مبلغ اولي </a:t>
            </a:r>
            <a:r>
              <a:rPr lang="en-US" sz="2000" dirty="0" smtClean="0"/>
              <a:t>10.000 $</a:t>
            </a:r>
            <a:r>
              <a:rPr lang="ar-IQ" sz="2000" dirty="0" smtClean="0"/>
              <a:t> وكان تحليل السناريو لتقييم المخاطر كما مبين بالجدول الاتي</a:t>
            </a:r>
          </a:p>
          <a:p>
            <a:pPr marL="0" indent="0">
              <a:buNone/>
            </a:pPr>
            <a:endParaRPr lang="ar-IQ" sz="2000" dirty="0" smtClean="0"/>
          </a:p>
          <a:p>
            <a:pPr marL="0" indent="0">
              <a:buNone/>
            </a:pPr>
            <a:endParaRPr lang="ar-IQ" sz="2000" dirty="0"/>
          </a:p>
          <a:p>
            <a:pPr marL="0" indent="0">
              <a:buNone/>
            </a:pPr>
            <a:endParaRPr lang="ar-IQ" sz="2000" dirty="0" smtClean="0"/>
          </a:p>
          <a:p>
            <a:pPr marL="0" indent="0">
              <a:buNone/>
            </a:pPr>
            <a:endParaRPr lang="ar-IQ" sz="2000" dirty="0"/>
          </a:p>
          <a:p>
            <a:pPr marL="0" indent="0">
              <a:buNone/>
            </a:pPr>
            <a:endParaRPr lang="ar-IQ" sz="2000" dirty="0" smtClean="0"/>
          </a:p>
          <a:p>
            <a:pPr marL="0" indent="0">
              <a:buNone/>
            </a:pPr>
            <a:endParaRPr lang="ar-IQ" sz="2000" dirty="0" smtClean="0"/>
          </a:p>
          <a:p>
            <a:pPr marL="0" indent="0">
              <a:buNone/>
            </a:pPr>
            <a:endParaRPr lang="ar-IQ" sz="2000" dirty="0" smtClean="0"/>
          </a:p>
          <a:p>
            <a:pPr marL="0" indent="0">
              <a:buNone/>
            </a:pPr>
            <a:r>
              <a:rPr lang="ar-IQ" sz="2000" dirty="0" smtClean="0"/>
              <a:t>مخاطرة الموجود </a:t>
            </a:r>
            <a:r>
              <a:rPr lang="en-US" sz="2000" dirty="0" smtClean="0"/>
              <a:t>A</a:t>
            </a:r>
            <a:r>
              <a:rPr lang="ar-IQ" sz="2000" dirty="0" smtClean="0"/>
              <a:t> ذو نطاق </a:t>
            </a:r>
            <a:r>
              <a:rPr lang="en-US" sz="2000" dirty="0" smtClean="0"/>
              <a:t>4%</a:t>
            </a:r>
            <a:r>
              <a:rPr lang="ar-IQ" sz="2000" dirty="0" smtClean="0"/>
              <a:t> (تفاؤلي </a:t>
            </a:r>
            <a:r>
              <a:rPr lang="en-US" sz="2000" dirty="0" smtClean="0"/>
              <a:t>17%</a:t>
            </a:r>
            <a:r>
              <a:rPr lang="ar-IQ" sz="2000" dirty="0" smtClean="0"/>
              <a:t> ، تشاؤمي </a:t>
            </a:r>
            <a:r>
              <a:rPr lang="en-US" sz="2000" dirty="0" smtClean="0"/>
              <a:t>13%</a:t>
            </a:r>
            <a:r>
              <a:rPr lang="ar-IQ" sz="2000" dirty="0" smtClean="0"/>
              <a:t>) </a:t>
            </a:r>
          </a:p>
          <a:p>
            <a:pPr marL="0" indent="0">
              <a:buNone/>
            </a:pPr>
            <a:r>
              <a:rPr lang="ar-IQ" sz="2000" dirty="0" smtClean="0"/>
              <a:t>مخاطرة الموجود </a:t>
            </a:r>
            <a:r>
              <a:rPr lang="en-US" sz="2000" dirty="0" smtClean="0"/>
              <a:t>B </a:t>
            </a:r>
            <a:r>
              <a:rPr lang="ar-IQ" sz="2000" dirty="0" smtClean="0"/>
              <a:t> ذو نطاق </a:t>
            </a:r>
            <a:r>
              <a:rPr lang="en-US" sz="2000" dirty="0" smtClean="0"/>
              <a:t>16%</a:t>
            </a:r>
            <a:r>
              <a:rPr lang="ar-IQ" sz="2000" dirty="0" smtClean="0"/>
              <a:t> ( تفاؤلي </a:t>
            </a:r>
            <a:r>
              <a:rPr lang="en-US" sz="2000" dirty="0" smtClean="0"/>
              <a:t>23%</a:t>
            </a:r>
            <a:r>
              <a:rPr lang="ar-IQ" sz="2000" dirty="0" smtClean="0"/>
              <a:t> ، تشاؤمي </a:t>
            </a:r>
            <a:r>
              <a:rPr lang="en-US" sz="2000" dirty="0" smtClean="0"/>
              <a:t>7%</a:t>
            </a:r>
            <a:r>
              <a:rPr lang="ar-IQ" sz="2000" dirty="0" smtClean="0"/>
              <a:t>) </a:t>
            </a:r>
          </a:p>
          <a:p>
            <a:pPr marL="0" indent="0">
              <a:buNone/>
            </a:pPr>
            <a:r>
              <a:rPr lang="ar-IQ" sz="2000" dirty="0" smtClean="0"/>
              <a:t>مع </a:t>
            </a:r>
            <a:r>
              <a:rPr lang="ar-IQ" sz="2000" dirty="0"/>
              <a:t>تساوي نسبة (على الارجح) </a:t>
            </a:r>
            <a:r>
              <a:rPr lang="ar-IQ" sz="2000" dirty="0" smtClean="0"/>
              <a:t> (</a:t>
            </a:r>
            <a:r>
              <a:rPr lang="en-US" sz="2000" dirty="0" smtClean="0"/>
              <a:t>15%</a:t>
            </a:r>
            <a:r>
              <a:rPr lang="ar-IQ" sz="2000" dirty="0" smtClean="0"/>
              <a:t>) لذا يختار صانعوا القرار الموجود </a:t>
            </a:r>
            <a:r>
              <a:rPr lang="en-US" sz="2000" dirty="0" smtClean="0"/>
              <a:t>A</a:t>
            </a:r>
            <a:r>
              <a:rPr lang="ar-IQ" sz="2000" dirty="0" smtClean="0"/>
              <a:t> على الموجود </a:t>
            </a:r>
            <a:r>
              <a:rPr lang="en-US" sz="2000" dirty="0" smtClean="0"/>
              <a:t>B</a:t>
            </a:r>
            <a:r>
              <a:rPr lang="ar-IQ" sz="2000" dirty="0" smtClean="0"/>
              <a:t> لأنه يقدم نفس العائد </a:t>
            </a:r>
            <a:r>
              <a:rPr lang="ar-IQ" sz="2000" dirty="0" err="1" smtClean="0"/>
              <a:t>بأنخفاض</a:t>
            </a:r>
            <a:r>
              <a:rPr lang="ar-IQ" sz="2000" dirty="0" smtClean="0"/>
              <a:t> المخاطر .</a:t>
            </a:r>
            <a:endParaRPr lang="ar-IQ" sz="20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51674"/>
              </p:ext>
            </p:extLst>
          </p:nvPr>
        </p:nvGraphicFramePr>
        <p:xfrm>
          <a:off x="2123728" y="1556792"/>
          <a:ext cx="6456040" cy="2225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29608"/>
                <a:gridCol w="1519537"/>
                <a:gridCol w="150689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موجودات </a:t>
                      </a:r>
                      <a:r>
                        <a:rPr lang="en-US" dirty="0" smtClean="0"/>
                        <a:t>A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موجودات</a:t>
                      </a:r>
                      <a:r>
                        <a:rPr lang="ar-IQ" baseline="0" dirty="0" smtClean="0"/>
                        <a:t> </a:t>
                      </a:r>
                      <a:r>
                        <a:rPr lang="en-US" baseline="0" dirty="0" smtClean="0"/>
                        <a:t>B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الاستثمار</a:t>
                      </a:r>
                      <a:r>
                        <a:rPr lang="ar-IQ" baseline="0" dirty="0" smtClean="0"/>
                        <a:t> الاولي (معدل العائد السنوي)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10.000</a:t>
                      </a:r>
                      <a:r>
                        <a:rPr lang="en-US" baseline="0" dirty="0" smtClean="0"/>
                        <a:t> $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10.000$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المتشائم</a:t>
                      </a:r>
                      <a:r>
                        <a:rPr lang="ar-IQ" baseline="0" dirty="0" smtClean="0"/>
                        <a:t> (</a:t>
                      </a:r>
                      <a:r>
                        <a:rPr lang="en-US" baseline="0" dirty="0" smtClean="0"/>
                        <a:t>pessimistic</a:t>
                      </a:r>
                      <a:r>
                        <a:rPr lang="ar-IQ" baseline="0" dirty="0" smtClean="0"/>
                        <a:t>)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13</a:t>
                      </a:r>
                      <a:r>
                        <a:rPr lang="en-US" baseline="0" dirty="0" smtClean="0"/>
                        <a:t> %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7 %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على الارجح (</a:t>
                      </a:r>
                      <a:r>
                        <a:rPr lang="en-US" dirty="0" smtClean="0"/>
                        <a:t>most likely</a:t>
                      </a:r>
                      <a:r>
                        <a:rPr lang="ar-IQ" dirty="0" smtClean="0"/>
                        <a:t>)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15 %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15 %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المتفائل (</a:t>
                      </a:r>
                      <a:r>
                        <a:rPr lang="en-US" dirty="0" smtClean="0"/>
                        <a:t>optimistic</a:t>
                      </a:r>
                      <a:r>
                        <a:rPr lang="ar-IQ" dirty="0" smtClean="0"/>
                        <a:t>)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17 %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23 %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النطاق(</a:t>
                      </a:r>
                      <a:r>
                        <a:rPr lang="en-US" dirty="0" smtClean="0"/>
                        <a:t>range</a:t>
                      </a:r>
                      <a:r>
                        <a:rPr lang="ar-IQ" dirty="0" smtClean="0"/>
                        <a:t>)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%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16 %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5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2044585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332657"/>
            <a:ext cx="8077200" cy="5561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b="1" dirty="0"/>
              <a:t>التوزيعات الاحتمالية (</a:t>
            </a:r>
            <a:r>
              <a:rPr lang="en-US" b="1" dirty="0"/>
              <a:t>probability distributions</a:t>
            </a:r>
            <a:r>
              <a:rPr lang="ar-IQ" b="1" dirty="0"/>
              <a:t>)</a:t>
            </a:r>
          </a:p>
          <a:p>
            <a:pPr marL="0" indent="0">
              <a:buNone/>
            </a:pPr>
            <a:r>
              <a:rPr lang="ar-IQ" sz="1800" b="1" dirty="0"/>
              <a:t>الاحتمال (</a:t>
            </a:r>
            <a:r>
              <a:rPr lang="en-US" sz="1800" b="1" dirty="0"/>
              <a:t>probability</a:t>
            </a:r>
            <a:r>
              <a:rPr lang="ar-IQ" sz="1800" b="1" dirty="0"/>
              <a:t>) : </a:t>
            </a:r>
            <a:r>
              <a:rPr lang="ar-IQ" sz="1600" dirty="0"/>
              <a:t>فرصة حدوث نتيجة معينة .</a:t>
            </a:r>
          </a:p>
          <a:p>
            <a:pPr marL="0" indent="0">
              <a:buNone/>
            </a:pPr>
            <a:r>
              <a:rPr lang="ar-IQ" sz="1800" b="1" dirty="0"/>
              <a:t>التوزيع الاحتمالي : </a:t>
            </a:r>
            <a:r>
              <a:rPr lang="ar-IQ" sz="1600" dirty="0"/>
              <a:t>هو النموذج الذي تتعلق الاحتمالات فيه للنتائج المرتبطة بها .</a:t>
            </a:r>
          </a:p>
          <a:p>
            <a:pPr marL="0" indent="0">
              <a:buNone/>
            </a:pPr>
            <a:r>
              <a:rPr lang="ar-IQ" sz="1800" b="1" dirty="0"/>
              <a:t>شريط الرسم البياني (</a:t>
            </a:r>
            <a:r>
              <a:rPr lang="en-US" sz="1800" b="1" dirty="0"/>
              <a:t>bar chart</a:t>
            </a:r>
            <a:r>
              <a:rPr lang="ar-IQ" sz="1800" b="1" dirty="0"/>
              <a:t>) : </a:t>
            </a:r>
            <a:r>
              <a:rPr lang="ar-IQ" sz="1600" dirty="0"/>
              <a:t>ابسط انواع التوزيعات الاحتمالية يظهر عدد محدود من النتائج والاحتمالات المرتبطة بها لحدث معين .</a:t>
            </a:r>
          </a:p>
          <a:p>
            <a:pPr marL="0" indent="0">
              <a:buNone/>
            </a:pPr>
            <a:r>
              <a:rPr lang="ar-IQ" sz="1800" b="1" dirty="0"/>
              <a:t>التوزيع الاحتمالي المستمر(</a:t>
            </a:r>
            <a:r>
              <a:rPr lang="en-US" sz="1800" b="1" dirty="0"/>
              <a:t>continuous probability distributions</a:t>
            </a:r>
            <a:r>
              <a:rPr lang="ar-IQ" sz="1800" b="1" dirty="0"/>
              <a:t>) : </a:t>
            </a:r>
            <a:r>
              <a:rPr lang="ar-IQ" sz="1600" dirty="0"/>
              <a:t>يظهر جميع النتائج الممكنة </a:t>
            </a:r>
            <a:r>
              <a:rPr lang="ar-IQ" sz="1600" dirty="0" smtClean="0"/>
              <a:t>لتجنب </a:t>
            </a:r>
            <a:r>
              <a:rPr lang="ar-IQ" sz="1600" dirty="0"/>
              <a:t>المخاطر (</a:t>
            </a:r>
            <a:r>
              <a:rPr lang="en-US" sz="1600" dirty="0"/>
              <a:t>risk </a:t>
            </a:r>
            <a:r>
              <a:rPr lang="en-US" sz="1600" dirty="0" smtClean="0"/>
              <a:t>averse</a:t>
            </a:r>
            <a:r>
              <a:rPr lang="ar-IQ" sz="1600" dirty="0" smtClean="0"/>
              <a:t>)</a:t>
            </a:r>
            <a:r>
              <a:rPr lang="en-US" sz="1600" dirty="0" smtClean="0"/>
              <a:t> </a:t>
            </a:r>
            <a:r>
              <a:rPr lang="ar-IQ" sz="1600" dirty="0" smtClean="0"/>
              <a:t>الموقف </a:t>
            </a:r>
            <a:r>
              <a:rPr lang="ar-IQ" sz="1600" dirty="0"/>
              <a:t>تجاه المخاطر حيث يتطلب من المستثمرين زيادة العائد كتعويض عن زيادة </a:t>
            </a:r>
            <a:r>
              <a:rPr lang="ar-IQ" sz="1600" dirty="0" smtClean="0"/>
              <a:t>والاحتمالات </a:t>
            </a:r>
            <a:r>
              <a:rPr lang="ar-IQ" sz="1600" dirty="0"/>
              <a:t>المرتبطة بها لحدث معين .</a:t>
            </a:r>
          </a:p>
          <a:p>
            <a:pPr marL="0" indent="0">
              <a:buNone/>
            </a:pPr>
            <a:endParaRPr lang="ar-IQ" sz="2400" dirty="0" smtClean="0"/>
          </a:p>
          <a:p>
            <a:pPr marL="0" indent="0">
              <a:buNone/>
            </a:pPr>
            <a:r>
              <a:rPr lang="ar-IQ" sz="1800" dirty="0" smtClean="0"/>
              <a:t>مثال / تقديرات شركة نورمان في المثال السابق تبين ان احتمالات النتائج (المتشائمة ، عل الارجح ، المتفائلة) هي ( 25% ،  50% ، 25%) على التوالي ، مجموع هذه الاحتمالات هو 100% وهذا يعني انها يجب ان تعتمد على جميع البدائل للنظر فيها . شكل التالي يبين شريط الرسم البياني للشركة.</a:t>
            </a:r>
          </a:p>
          <a:p>
            <a:pPr marL="0" indent="0">
              <a:buNone/>
            </a:pPr>
            <a:endParaRPr lang="ar-IQ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539519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6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10529795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260649"/>
            <a:ext cx="8077200" cy="5633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800" dirty="0" smtClean="0"/>
              <a:t>التوزيعات الاحتمالية المستمرة لموجودات </a:t>
            </a:r>
            <a:r>
              <a:rPr lang="en-US" sz="2800" dirty="0" smtClean="0"/>
              <a:t>C,D</a:t>
            </a:r>
            <a:r>
              <a:rPr lang="ar-IQ" sz="2800" dirty="0" smtClean="0"/>
              <a:t> الموضحة بالرسم البياني التالي ، يلاحظ انه بالرغم من ان الموجودات  لهما نفس متوسط العائد (15%) الا ان تشتت الموجود </a:t>
            </a:r>
            <a:r>
              <a:rPr lang="en-US" sz="2800" dirty="0" smtClean="0"/>
              <a:t>D</a:t>
            </a:r>
            <a:r>
              <a:rPr lang="ar-IQ" sz="2800" dirty="0" smtClean="0"/>
              <a:t> اكبر من تشتت الموجود </a:t>
            </a:r>
            <a:r>
              <a:rPr lang="en-US" sz="2800" dirty="0" smtClean="0"/>
              <a:t>C</a:t>
            </a:r>
            <a:r>
              <a:rPr lang="ar-IQ" sz="2800" dirty="0" smtClean="0"/>
              <a:t> اذن فالمخاطرة في الموجود </a:t>
            </a:r>
            <a:r>
              <a:rPr lang="en-US" sz="2800" dirty="0" smtClean="0"/>
              <a:t>D</a:t>
            </a:r>
            <a:r>
              <a:rPr lang="ar-IQ" sz="2800" dirty="0" smtClean="0"/>
              <a:t> هو اكثر من المخاطرة في الموجود </a:t>
            </a:r>
            <a:r>
              <a:rPr lang="en-US" sz="2800" dirty="0" smtClean="0"/>
              <a:t>C</a:t>
            </a:r>
            <a:r>
              <a:rPr lang="ar-IQ" sz="2800" dirty="0" smtClean="0"/>
              <a:t> .</a:t>
            </a:r>
            <a:endParaRPr lang="ar-IQ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53625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7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12510907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332656"/>
            <a:ext cx="8077200" cy="64087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IQ" b="1" dirty="0" smtClean="0"/>
              <a:t>قياس المخاطرة (</a:t>
            </a:r>
            <a:r>
              <a:rPr lang="en-US" b="1" dirty="0" smtClean="0"/>
              <a:t>risk measurement</a:t>
            </a:r>
            <a:r>
              <a:rPr lang="ar-IQ" b="1" dirty="0" smtClean="0"/>
              <a:t>) </a:t>
            </a:r>
          </a:p>
          <a:p>
            <a:pPr marL="0" indent="0" algn="ctr">
              <a:buNone/>
            </a:pPr>
            <a:endParaRPr lang="ar-IQ" b="1" dirty="0" smtClean="0"/>
          </a:p>
          <a:p>
            <a:pPr marL="0" indent="0">
              <a:buNone/>
            </a:pPr>
            <a:r>
              <a:rPr lang="ar-IQ" sz="2400" b="1" dirty="0" smtClean="0"/>
              <a:t>الانحراف المعياري (</a:t>
            </a:r>
            <a:r>
              <a:rPr lang="en-US" sz="2400" b="1" dirty="0" smtClean="0"/>
              <a:t>standard deviation</a:t>
            </a:r>
            <a:r>
              <a:rPr lang="ar-IQ" sz="2400" b="1" dirty="0" smtClean="0"/>
              <a:t>) (</a:t>
            </a:r>
            <a:r>
              <a:rPr lang="en-US" sz="2400" b="1" dirty="0" err="1" smtClean="0"/>
              <a:t>ơr</a:t>
            </a:r>
            <a:r>
              <a:rPr lang="ar-IQ" sz="2400" b="1" dirty="0" smtClean="0"/>
              <a:t>) : </a:t>
            </a:r>
            <a:r>
              <a:rPr lang="ar-IQ" sz="2400" dirty="0" smtClean="0"/>
              <a:t>المقياس الاحصائي الاكثر </a:t>
            </a:r>
          </a:p>
          <a:p>
            <a:pPr marL="0" indent="0">
              <a:buNone/>
            </a:pPr>
            <a:r>
              <a:rPr lang="ar-IQ" sz="2400" dirty="0"/>
              <a:t> </a:t>
            </a:r>
            <a:r>
              <a:rPr lang="ar-IQ" sz="2400" dirty="0" smtClean="0"/>
              <a:t>         شيوعاً لقياس مخاطرة الموجودات ، يقيس التشتت حول القيمة المتوقعة .</a:t>
            </a:r>
          </a:p>
          <a:p>
            <a:pPr marL="0" indent="0">
              <a:buNone/>
            </a:pPr>
            <a:endParaRPr lang="ar-IQ" sz="2400" dirty="0" smtClean="0"/>
          </a:p>
          <a:p>
            <a:pPr marL="0" indent="0">
              <a:buNone/>
            </a:pPr>
            <a:r>
              <a:rPr lang="ar-IQ" sz="2400" b="1" dirty="0" smtClean="0"/>
              <a:t>العائد المتوقع (</a:t>
            </a:r>
            <a:r>
              <a:rPr lang="en-US" sz="2400" b="1" dirty="0" smtClean="0"/>
              <a:t>expected value of </a:t>
            </a:r>
            <a:r>
              <a:rPr lang="en-US" sz="2400" b="1" dirty="0" err="1" smtClean="0"/>
              <a:t>areturn</a:t>
            </a:r>
            <a:r>
              <a:rPr lang="en-US" sz="2400" b="1" dirty="0" smtClean="0"/>
              <a:t> </a:t>
            </a:r>
            <a:r>
              <a:rPr lang="ar-IQ" sz="2400" b="1" dirty="0" smtClean="0"/>
              <a:t>) (</a:t>
            </a:r>
            <a:r>
              <a:rPr lang="az-Cyrl-AZ" sz="2400" b="1" dirty="0" smtClean="0"/>
              <a:t>ѓ</a:t>
            </a:r>
            <a:r>
              <a:rPr lang="ar-IQ" sz="2400" b="1" dirty="0" smtClean="0"/>
              <a:t>) :</a:t>
            </a:r>
            <a:r>
              <a:rPr lang="ar-IQ" sz="2400" dirty="0" smtClean="0"/>
              <a:t> متوسط العائد المتوقع </a:t>
            </a:r>
          </a:p>
          <a:p>
            <a:pPr marL="0" indent="0">
              <a:buNone/>
            </a:pPr>
            <a:r>
              <a:rPr lang="ar-IQ" sz="2400" dirty="0"/>
              <a:t> </a:t>
            </a:r>
            <a:r>
              <a:rPr lang="ar-IQ" sz="2400" dirty="0" smtClean="0"/>
              <a:t>              للاستثمار .</a:t>
            </a:r>
          </a:p>
          <a:p>
            <a:pPr marL="0" indent="0">
              <a:buNone/>
            </a:pPr>
            <a:r>
              <a:rPr lang="ar-IQ" sz="2400" dirty="0" smtClean="0"/>
              <a:t>يتم حساب العائد المتوقع من المعادلة التالية :</a:t>
            </a:r>
          </a:p>
          <a:p>
            <a:pPr marL="0" indent="0">
              <a:buNone/>
            </a:pPr>
            <a:endParaRPr lang="ar-IQ" sz="2400" dirty="0" smtClean="0"/>
          </a:p>
          <a:p>
            <a:pPr marL="0" indent="0">
              <a:buNone/>
            </a:pPr>
            <a:r>
              <a:rPr lang="ar-IQ" sz="2400" dirty="0" smtClean="0"/>
              <a:t>حيث :</a:t>
            </a:r>
          </a:p>
          <a:p>
            <a:pPr marL="0" indent="0">
              <a:buNone/>
            </a:pPr>
            <a:endParaRPr lang="ar-IQ" sz="2400" dirty="0" smtClean="0"/>
          </a:p>
          <a:p>
            <a:pPr marL="0" indent="0">
              <a:buNone/>
            </a:pPr>
            <a:r>
              <a:rPr lang="en-US" sz="2400" dirty="0" err="1" smtClean="0"/>
              <a:t>Rj</a:t>
            </a:r>
            <a:r>
              <a:rPr lang="ar-IQ" sz="2400" dirty="0" smtClean="0"/>
              <a:t>= العائد للاستثمار </a:t>
            </a:r>
            <a:r>
              <a:rPr lang="en-US" sz="2400" dirty="0" smtClean="0"/>
              <a:t>j</a:t>
            </a:r>
          </a:p>
          <a:p>
            <a:pPr marL="0" indent="0">
              <a:buNone/>
            </a:pPr>
            <a:r>
              <a:rPr lang="en-US" sz="2400" dirty="0" err="1" smtClean="0"/>
              <a:t>Prj</a:t>
            </a:r>
            <a:r>
              <a:rPr lang="ar-IQ" sz="2400" dirty="0" smtClean="0"/>
              <a:t>= احتمال حدوث الاستثمار </a:t>
            </a:r>
            <a:r>
              <a:rPr lang="en-US" sz="2400" dirty="0" smtClean="0"/>
              <a:t>j</a:t>
            </a:r>
          </a:p>
          <a:p>
            <a:pPr marL="0" indent="0">
              <a:buNone/>
            </a:pPr>
            <a:r>
              <a:rPr lang="en-US" sz="2400" dirty="0" smtClean="0"/>
              <a:t>N</a:t>
            </a:r>
            <a:r>
              <a:rPr lang="ar-IQ" sz="2400" dirty="0" smtClean="0"/>
              <a:t>= عدد من الاستثمارات المعتبرة</a:t>
            </a:r>
          </a:p>
          <a:p>
            <a:pPr marL="0" indent="0">
              <a:buNone/>
            </a:pPr>
            <a:endParaRPr lang="ar-IQ" sz="2400" dirty="0"/>
          </a:p>
          <a:p>
            <a:pPr marL="0" indent="0">
              <a:buNone/>
            </a:pPr>
            <a:r>
              <a:rPr lang="ar-IQ" sz="2400" dirty="0" smtClean="0"/>
              <a:t>مثال / القيم المتوقعة لموجودات</a:t>
            </a:r>
            <a:r>
              <a:rPr lang="en-US" sz="2400" dirty="0" smtClean="0"/>
              <a:t>A,B</a:t>
            </a:r>
            <a:r>
              <a:rPr lang="ar-IQ" sz="2400" dirty="0" smtClean="0"/>
              <a:t> لشركة نورمان ، العمود الاول يمثل </a:t>
            </a:r>
            <a:r>
              <a:rPr lang="en-US" sz="2400" dirty="0" err="1" smtClean="0"/>
              <a:t>prj</a:t>
            </a:r>
            <a:r>
              <a:rPr lang="ar-IQ" sz="2400" dirty="0"/>
              <a:t> </a:t>
            </a:r>
            <a:r>
              <a:rPr lang="ar-IQ" sz="2400" dirty="0" smtClean="0"/>
              <a:t>والثاني يمثل </a:t>
            </a:r>
            <a:r>
              <a:rPr lang="en-US" sz="2400" dirty="0" err="1" smtClean="0"/>
              <a:t>rj</a:t>
            </a:r>
            <a:r>
              <a:rPr lang="en-US" sz="2400" dirty="0" smtClean="0"/>
              <a:t> </a:t>
            </a:r>
            <a:r>
              <a:rPr lang="ar-IQ" sz="2400" dirty="0" smtClean="0"/>
              <a:t> ، في كل حالة </a:t>
            </a:r>
            <a:r>
              <a:rPr lang="en-US" sz="2400" dirty="0" smtClean="0"/>
              <a:t>n</a:t>
            </a:r>
            <a:r>
              <a:rPr lang="ar-IQ" sz="2400" dirty="0" smtClean="0"/>
              <a:t> تساوي 3 ، العائد المتوقع لعائد كل الاصول هو 15%</a:t>
            </a:r>
          </a:p>
          <a:p>
            <a:pPr marL="0" indent="0">
              <a:buNone/>
            </a:pPr>
            <a:endParaRPr lang="ar-IQ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32435"/>
            <a:ext cx="17049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8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20860952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15209"/>
              </p:ext>
            </p:extLst>
          </p:nvPr>
        </p:nvGraphicFramePr>
        <p:xfrm>
          <a:off x="1414563" y="620688"/>
          <a:ext cx="6435000" cy="376110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72208"/>
                <a:gridCol w="1342072"/>
                <a:gridCol w="1153160"/>
                <a:gridCol w="2067560"/>
              </a:tblGrid>
              <a:tr h="3419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effectLst/>
                        </a:rPr>
                        <a:t>النتائج المحتملة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effectLst/>
                        </a:rPr>
                        <a:t>احتمال (1</a:t>
                      </a:r>
                      <a:r>
                        <a:rPr lang="ar-IQ" sz="1800" dirty="0" smtClean="0">
                          <a:effectLst/>
                        </a:rPr>
                        <a:t>) </a:t>
                      </a:r>
                      <a:r>
                        <a:rPr lang="en-US" sz="1800" dirty="0" err="1" smtClean="0"/>
                        <a:t>Prj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effectLst/>
                        </a:rPr>
                        <a:t>العائد (2</a:t>
                      </a:r>
                      <a:r>
                        <a:rPr lang="ar-IQ" sz="1800" dirty="0" smtClean="0">
                          <a:effectLst/>
                        </a:rPr>
                        <a:t>)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Rj</a:t>
                      </a:r>
                      <a:r>
                        <a:rPr lang="en-US" sz="1800" dirty="0" smtClean="0"/>
                        <a:t> </a:t>
                      </a:r>
                      <a:r>
                        <a:rPr lang="ar-IQ" sz="1800" dirty="0" smtClean="0"/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effectLst/>
                        </a:rPr>
                        <a:t>القيمة المرجحة 1*2 (3)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1919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1305" algn="l"/>
                          <a:tab pos="2639060" algn="ctr"/>
                        </a:tabLst>
                      </a:pPr>
                      <a:r>
                        <a:rPr lang="ar-IQ" sz="1800" dirty="0" smtClean="0">
                          <a:effectLst/>
                        </a:rPr>
                        <a:t>الاصول </a:t>
                      </a:r>
                      <a:r>
                        <a:rPr lang="en-US" sz="1800" dirty="0" smtClean="0">
                          <a:effectLst/>
                        </a:rPr>
                        <a:t>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3419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effectLst/>
                        </a:rPr>
                        <a:t>متشائم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3.25%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19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effectLst/>
                        </a:rPr>
                        <a:t>على الأرجح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19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effectLst/>
                        </a:rPr>
                        <a:t>متفائل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19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effectLst/>
                        </a:rPr>
                        <a:t>مجموع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effectLst/>
                        </a:rPr>
                        <a:t>العائد المتوقع 15.00%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1919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effectLst/>
                        </a:rPr>
                        <a:t>الاصول </a:t>
                      </a:r>
                      <a:r>
                        <a:rPr lang="en-US" sz="1800" dirty="0" smtClean="0">
                          <a:effectLst/>
                        </a:rPr>
                        <a:t>B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3419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effectLst/>
                        </a:rPr>
                        <a:t>متشائم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1.75%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19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effectLst/>
                        </a:rPr>
                        <a:t>على الأرجح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19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effectLst/>
                        </a:rPr>
                        <a:t>متفائل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5.75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19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effectLst/>
                        </a:rPr>
                        <a:t>مجموع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dirty="0">
                          <a:effectLst/>
                        </a:rPr>
                        <a:t>العائد المتوقع 15.00%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1619672" y="4509120"/>
            <a:ext cx="691276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IQ" dirty="0"/>
              <a:t>الصيغة لإيجاد قيمة العائد المتوقع، عندما تكون كافة النتائج، </a:t>
            </a:r>
            <a:r>
              <a:rPr lang="ar-IQ" dirty="0" smtClean="0"/>
              <a:t>والاحتمالات </a:t>
            </a:r>
            <a:r>
              <a:rPr lang="ar-IQ" dirty="0"/>
              <a:t>المرتبطة بها سواسية، هو المتوسط الحسابي البسيط</a:t>
            </a:r>
            <a:r>
              <a:rPr lang="en-US" dirty="0" smtClean="0"/>
              <a:t>:</a:t>
            </a:r>
            <a:endParaRPr lang="ar-IQ" dirty="0" smtClean="0"/>
          </a:p>
          <a:p>
            <a:pPr rtl="1"/>
            <a:endParaRPr lang="en-US" dirty="0"/>
          </a:p>
          <a:p>
            <a:pPr rtl="1"/>
            <a:r>
              <a:rPr lang="ar-IQ" dirty="0"/>
              <a:t>حيث</a:t>
            </a:r>
            <a:r>
              <a:rPr lang="en-US" dirty="0"/>
              <a:t> n </a:t>
            </a:r>
            <a:r>
              <a:rPr lang="ar-IQ" dirty="0"/>
              <a:t>هو عدد من </a:t>
            </a:r>
            <a:r>
              <a:rPr lang="ar-IQ" dirty="0" smtClean="0"/>
              <a:t>الاستثمارات </a:t>
            </a:r>
            <a:r>
              <a:rPr lang="en-US" dirty="0" smtClean="0"/>
              <a:t>.</a:t>
            </a:r>
            <a:endParaRPr lang="en-US" dirty="0"/>
          </a:p>
          <a:p>
            <a:endParaRPr lang="ar-IQ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53" y="4941168"/>
            <a:ext cx="1076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ar-IQ" smtClean="0"/>
              <a:pPr/>
              <a:t>9</a:t>
            </a:fld>
            <a:endParaRPr kumimoji="0" lang="ar-IQ"/>
          </a:p>
        </p:txBody>
      </p:sp>
    </p:spTree>
    <p:extLst>
      <p:ext uri="{BB962C8B-B14F-4D97-AF65-F5344CB8AC3E}">
        <p14:creationId xmlns:p14="http://schemas.microsoft.com/office/powerpoint/2010/main" val="3629988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تدريب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2386</Words>
  <Application>Microsoft Office PowerPoint</Application>
  <PresentationFormat>On-screen Show (4:3)</PresentationFormat>
  <Paragraphs>399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تدريب</vt:lpstr>
      <vt:lpstr>المخاطرة ومعدل العائد المطلوب </vt:lpstr>
      <vt:lpstr>اساسيات العائد والمخاطرة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2015-10-30T20:54:12Z</dcterms:created>
  <dcterms:modified xsi:type="dcterms:W3CDTF">2019-10-20T22:38:03Z</dcterms:modified>
</cp:coreProperties>
</file>