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1"/>
  </p:notesMasterIdLst>
  <p:sldIdLst>
    <p:sldId id="267" r:id="rId2"/>
    <p:sldId id="256" r:id="rId3"/>
    <p:sldId id="257"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B4A043A-61E0-4411-871C-F5F9DD8A984A}">
          <p14:sldIdLst>
            <p14:sldId id="267"/>
            <p14:sldId id="256"/>
            <p14:sldId id="257"/>
            <p14:sldId id="259"/>
            <p14:sldId id="260"/>
            <p14:sldId id="261"/>
            <p14:sldId id="262"/>
            <p14:sldId id="263"/>
            <p14:sldId id="264"/>
          </p14:sldIdLst>
        </p14:section>
        <p14:section name="Untitled Section" id="{31539A4C-A2E2-48D3-B3D7-824C3E2534F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Ahmed Saker 2o1O" initials="DS2"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E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B9631B5-78F2-41C9-869B-9F39066F8104}" styleName="نمط متوسط 3 - تمييز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61" d="100"/>
          <a:sy n="61" d="100"/>
        </p:scale>
        <p:origin x="-72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5B9A3E3-B90A-4A3C-9E28-6BD2A38A999E}" type="datetimeFigureOut">
              <a:rPr lang="ar-IQ" smtClean="0"/>
              <a:pPr/>
              <a:t>26/02/1441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1EAD1F2-FC48-41A2-97AD-621CEEE2E63D}" type="slidenum">
              <a:rPr lang="ar-IQ" smtClean="0"/>
              <a:pPr/>
              <a:t>‹#›</a:t>
            </a:fld>
            <a:endParaRPr lang="ar-IQ"/>
          </a:p>
        </p:txBody>
      </p:sp>
    </p:spTree>
    <p:extLst>
      <p:ext uri="{BB962C8B-B14F-4D97-AF65-F5344CB8AC3E}">
        <p14:creationId xmlns:p14="http://schemas.microsoft.com/office/powerpoint/2010/main" val="23538899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4CEAD0F1-84EA-411B-8A4C-800BBE31BCD2}" type="datetime8">
              <a:rPr lang="ar-IQ" smtClean="0"/>
              <a:pPr/>
              <a:t>25 تشرين الأول، 19</a:t>
            </a:fld>
            <a:endParaRPr lang="ar-IQ"/>
          </a:p>
        </p:txBody>
      </p:sp>
      <p:sp>
        <p:nvSpPr>
          <p:cNvPr id="16" name="Slide Number Placeholder 15"/>
          <p:cNvSpPr>
            <a:spLocks noGrp="1"/>
          </p:cNvSpPr>
          <p:nvPr>
            <p:ph type="sldNum" sz="quarter" idx="11"/>
          </p:nvPr>
        </p:nvSpPr>
        <p:spPr/>
        <p:txBody>
          <a:bodyPr/>
          <a:lstStyle/>
          <a:p>
            <a:fld id="{7A726F40-45A2-4C2D-B3E1-0FFDD3EBC2B8}" type="slidenum">
              <a:rPr lang="ar-IQ" smtClean="0"/>
              <a:pPr/>
              <a:t>‹#›</a:t>
            </a:fld>
            <a:endParaRPr lang="ar-IQ"/>
          </a:p>
        </p:txBody>
      </p:sp>
      <p:sp>
        <p:nvSpPr>
          <p:cNvPr id="17" name="Footer Placeholder 16"/>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C49BA-B77E-48C3-B4C8-BE7273938948}" type="datetime8">
              <a:rPr lang="ar-IQ" smtClean="0"/>
              <a:pPr/>
              <a:t>25 تشرين الأول،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726F40-45A2-4C2D-B3E1-0FFDD3EBC2B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8C4AD1-6295-438E-B210-2F6A16F68731}" type="datetime8">
              <a:rPr lang="ar-IQ" smtClean="0"/>
              <a:pPr/>
              <a:t>25 تشرين الأول، 19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A726F40-45A2-4C2D-B3E1-0FFDD3EBC2B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20196E1B-FB8D-4CF1-9CA2-EC5831184468}" type="datetime8">
              <a:rPr lang="ar-IQ" smtClean="0"/>
              <a:pPr/>
              <a:t>25 تشرين الأول، 19</a:t>
            </a:fld>
            <a:endParaRPr lang="ar-IQ"/>
          </a:p>
        </p:txBody>
      </p:sp>
      <p:sp>
        <p:nvSpPr>
          <p:cNvPr id="15" name="Slide Number Placeholder 14"/>
          <p:cNvSpPr>
            <a:spLocks noGrp="1"/>
          </p:cNvSpPr>
          <p:nvPr>
            <p:ph type="sldNum" sz="quarter" idx="11"/>
          </p:nvPr>
        </p:nvSpPr>
        <p:spPr/>
        <p:txBody>
          <a:bodyPr/>
          <a:lstStyle/>
          <a:p>
            <a:fld id="{7A726F40-45A2-4C2D-B3E1-0FFDD3EBC2B8}" type="slidenum">
              <a:rPr lang="ar-IQ" smtClean="0"/>
              <a:pPr/>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906861AF-D361-4F4C-A51C-51C12B0E5ABA}" type="datetime8">
              <a:rPr lang="ar-IQ" smtClean="0"/>
              <a:pPr/>
              <a:t>25 تشرين الأول، 19</a:t>
            </a:fld>
            <a:endParaRPr lang="ar-IQ"/>
          </a:p>
        </p:txBody>
      </p:sp>
      <p:sp>
        <p:nvSpPr>
          <p:cNvPr id="13" name="Slide Number Placeholder 12"/>
          <p:cNvSpPr>
            <a:spLocks noGrp="1"/>
          </p:cNvSpPr>
          <p:nvPr>
            <p:ph type="sldNum" sz="quarter" idx="11"/>
          </p:nvPr>
        </p:nvSpPr>
        <p:spPr/>
        <p:txBody>
          <a:bodyPr/>
          <a:lstStyle/>
          <a:p>
            <a:fld id="{7A726F40-45A2-4C2D-B3E1-0FFDD3EBC2B8}" type="slidenum">
              <a:rPr lang="ar-IQ" smtClean="0"/>
              <a:pPr/>
              <a:t>‹#›</a:t>
            </a:fld>
            <a:endParaRPr lang="ar-IQ"/>
          </a:p>
        </p:txBody>
      </p:sp>
      <p:sp>
        <p:nvSpPr>
          <p:cNvPr id="14" name="Footer Placeholder 13"/>
          <p:cNvSpPr>
            <a:spLocks noGrp="1"/>
          </p:cNvSpPr>
          <p:nvPr>
            <p:ph type="ftr" sz="quarter" idx="12"/>
          </p:nvPr>
        </p:nvSpPr>
        <p:spPr/>
        <p:txBody>
          <a:bodyPr/>
          <a:lstStyle/>
          <a:p>
            <a:endParaRPr lang="ar-IQ"/>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47BCC63-E774-4D98-BCC9-8A234684B08D}" type="datetime8">
              <a:rPr lang="ar-IQ" smtClean="0"/>
              <a:pPr/>
              <a:t>25 تشرين الأول، 19</a:t>
            </a:fld>
            <a:endParaRPr lang="ar-IQ"/>
          </a:p>
        </p:txBody>
      </p:sp>
      <p:sp>
        <p:nvSpPr>
          <p:cNvPr id="9" name="Slide Number Placeholder 8"/>
          <p:cNvSpPr>
            <a:spLocks noGrp="1"/>
          </p:cNvSpPr>
          <p:nvPr>
            <p:ph type="sldNum" sz="quarter" idx="11"/>
          </p:nvPr>
        </p:nvSpPr>
        <p:spPr/>
        <p:txBody>
          <a:bodyPr/>
          <a:lstStyle/>
          <a:p>
            <a:fld id="{7A726F40-45A2-4C2D-B3E1-0FFDD3EBC2B8}" type="slidenum">
              <a:rPr lang="ar-IQ" smtClean="0"/>
              <a:pPr/>
              <a:t>‹#›</a:t>
            </a:fld>
            <a:endParaRPr lang="ar-IQ"/>
          </a:p>
        </p:txBody>
      </p:sp>
      <p:sp>
        <p:nvSpPr>
          <p:cNvPr id="10" name="Footer Placeholder 9"/>
          <p:cNvSpPr>
            <a:spLocks noGrp="1"/>
          </p:cNvSpPr>
          <p:nvPr>
            <p:ph type="ftr" sz="quarter" idx="12"/>
          </p:nvPr>
        </p:nvSpPr>
        <p:spPr/>
        <p:txBody>
          <a:bodyPr/>
          <a:lstStyle/>
          <a:p>
            <a:endParaRPr lang="ar-IQ"/>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F8DE9EF1-8056-445E-BB99-AA61F99BBD30}" type="datetime8">
              <a:rPr lang="ar-IQ" smtClean="0"/>
              <a:pPr/>
              <a:t>25 تشرين الأول، 19</a:t>
            </a:fld>
            <a:endParaRPr lang="ar-IQ"/>
          </a:p>
        </p:txBody>
      </p:sp>
      <p:sp>
        <p:nvSpPr>
          <p:cNvPr id="15" name="Slide Number Placeholder 14"/>
          <p:cNvSpPr>
            <a:spLocks noGrp="1"/>
          </p:cNvSpPr>
          <p:nvPr>
            <p:ph type="sldNum" sz="quarter" idx="11"/>
          </p:nvPr>
        </p:nvSpPr>
        <p:spPr/>
        <p:txBody>
          <a:bodyPr/>
          <a:lstStyle/>
          <a:p>
            <a:fld id="{7A726F40-45A2-4C2D-B3E1-0FFDD3EBC2B8}" type="slidenum">
              <a:rPr lang="ar-IQ" smtClean="0"/>
              <a:pPr/>
              <a:t>‹#›</a:t>
            </a:fld>
            <a:endParaRPr lang="ar-IQ"/>
          </a:p>
        </p:txBody>
      </p:sp>
      <p:sp>
        <p:nvSpPr>
          <p:cNvPr id="16" name="Footer Placeholder 15"/>
          <p:cNvSpPr>
            <a:spLocks noGrp="1"/>
          </p:cNvSpPr>
          <p:nvPr>
            <p:ph type="ftr" sz="quarter" idx="12"/>
          </p:nvPr>
        </p:nvSpPr>
        <p:spPr/>
        <p:txBody>
          <a:bodyPr/>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95D2EB17-1EE9-4048-8659-2DF4B291498E}" type="datetime8">
              <a:rPr lang="ar-IQ" smtClean="0"/>
              <a:pPr/>
              <a:t>25 تشرين الأول، 19</a:t>
            </a:fld>
            <a:endParaRPr lang="ar-IQ"/>
          </a:p>
        </p:txBody>
      </p:sp>
      <p:sp>
        <p:nvSpPr>
          <p:cNvPr id="8" name="Slide Number Placeholder 7"/>
          <p:cNvSpPr>
            <a:spLocks noGrp="1"/>
          </p:cNvSpPr>
          <p:nvPr>
            <p:ph type="sldNum" sz="quarter" idx="11"/>
          </p:nvPr>
        </p:nvSpPr>
        <p:spPr/>
        <p:txBody>
          <a:bodyPr/>
          <a:lstStyle/>
          <a:p>
            <a:fld id="{7A726F40-45A2-4C2D-B3E1-0FFDD3EBC2B8}"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40F0F6-E5B6-4B37-A63A-BF6A588BB929}" type="datetime8">
              <a:rPr lang="ar-IQ" smtClean="0"/>
              <a:pPr/>
              <a:t>25 تشرين الأول، 19</a:t>
            </a:fld>
            <a:endParaRPr lang="ar-IQ"/>
          </a:p>
        </p:txBody>
      </p:sp>
      <p:sp>
        <p:nvSpPr>
          <p:cNvPr id="6" name="Slide Number Placeholder 5"/>
          <p:cNvSpPr>
            <a:spLocks noGrp="1"/>
          </p:cNvSpPr>
          <p:nvPr>
            <p:ph type="sldNum" sz="quarter" idx="11"/>
          </p:nvPr>
        </p:nvSpPr>
        <p:spPr/>
        <p:txBody>
          <a:bodyPr/>
          <a:lstStyle/>
          <a:p>
            <a:fld id="{7A726F40-45A2-4C2D-B3E1-0FFDD3EBC2B8}" type="slidenum">
              <a:rPr lang="ar-IQ" smtClean="0"/>
              <a:pPr/>
              <a:t>‹#›</a:t>
            </a:fld>
            <a:endParaRPr lang="ar-IQ"/>
          </a:p>
        </p:txBody>
      </p:sp>
      <p:sp>
        <p:nvSpPr>
          <p:cNvPr id="7" name="Footer Placeholder 6"/>
          <p:cNvSpPr>
            <a:spLocks noGrp="1"/>
          </p:cNvSpPr>
          <p:nvPr>
            <p:ph type="ftr" sz="quarter" idx="12"/>
          </p:nvPr>
        </p:nvSpPr>
        <p:spPr/>
        <p:txBody>
          <a:bodyPr/>
          <a:lstStyle/>
          <a:p>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7C8368A0-5054-4D01-9F6D-7C7945E18FA7}" type="datetime8">
              <a:rPr lang="ar-IQ" smtClean="0"/>
              <a:pPr/>
              <a:t>25 تشرين الأول، 19</a:t>
            </a:fld>
            <a:endParaRPr lang="ar-IQ"/>
          </a:p>
        </p:txBody>
      </p:sp>
      <p:sp>
        <p:nvSpPr>
          <p:cNvPr id="16" name="Slide Number Placeholder 15"/>
          <p:cNvSpPr>
            <a:spLocks noGrp="1"/>
          </p:cNvSpPr>
          <p:nvPr>
            <p:ph type="sldNum" sz="quarter" idx="11"/>
          </p:nvPr>
        </p:nvSpPr>
        <p:spPr/>
        <p:txBody>
          <a:bodyPr/>
          <a:lstStyle/>
          <a:p>
            <a:fld id="{7A726F40-45A2-4C2D-B3E1-0FFDD3EBC2B8}" type="slidenum">
              <a:rPr lang="ar-IQ" smtClean="0"/>
              <a:pPr/>
              <a:t>‹#›</a:t>
            </a:fld>
            <a:endParaRPr lang="ar-IQ"/>
          </a:p>
        </p:txBody>
      </p:sp>
      <p:sp>
        <p:nvSpPr>
          <p:cNvPr id="17" name="Footer Placeholder 16"/>
          <p:cNvSpPr>
            <a:spLocks noGrp="1"/>
          </p:cNvSpPr>
          <p:nvPr>
            <p:ph type="ftr" sz="quarter" idx="12"/>
          </p:nvPr>
        </p:nvSpPr>
        <p:spPr/>
        <p:txBody>
          <a:bodyPr/>
          <a:lstStyle/>
          <a:p>
            <a:endParaRPr lang="ar-IQ"/>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6347C2C9-A9C5-411B-87E6-0DF84A7C990A}" type="datetime8">
              <a:rPr lang="ar-IQ" smtClean="0"/>
              <a:pPr/>
              <a:t>25 تشرين الأول، 19</a:t>
            </a:fld>
            <a:endParaRPr lang="ar-IQ"/>
          </a:p>
        </p:txBody>
      </p:sp>
      <p:sp>
        <p:nvSpPr>
          <p:cNvPr id="14" name="Slide Number Placeholder 13"/>
          <p:cNvSpPr>
            <a:spLocks noGrp="1"/>
          </p:cNvSpPr>
          <p:nvPr>
            <p:ph type="sldNum" sz="quarter" idx="11"/>
          </p:nvPr>
        </p:nvSpPr>
        <p:spPr/>
        <p:txBody>
          <a:bodyPr/>
          <a:lstStyle/>
          <a:p>
            <a:fld id="{7A726F40-45A2-4C2D-B3E1-0FFDD3EBC2B8}" type="slidenum">
              <a:rPr lang="ar-IQ" smtClean="0"/>
              <a:pPr/>
              <a:t>‹#›</a:t>
            </a:fld>
            <a:endParaRPr lang="ar-IQ"/>
          </a:p>
        </p:txBody>
      </p:sp>
      <p:sp>
        <p:nvSpPr>
          <p:cNvPr id="15" name="Footer Placeholder 14"/>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E6A2"/>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3AAAC06-041D-402B-A5C5-ADDA399B3FAD}" type="datetime8">
              <a:rPr lang="ar-IQ" smtClean="0"/>
              <a:pPr/>
              <a:t>25 تشرين الأول، 19</a:t>
            </a:fld>
            <a:endParaRPr lang="ar-IQ"/>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ar-IQ"/>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7A726F40-45A2-4C2D-B3E1-0FFDD3EBC2B8}"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philosophie.jpg"/>
          <p:cNvPicPr>
            <a:picLocks noChangeAspect="1"/>
          </p:cNvPicPr>
          <p:nvPr/>
        </p:nvPicPr>
        <p:blipFill>
          <a:blip r:embed="rId2"/>
          <a:stretch>
            <a:fillRect/>
          </a:stretch>
        </p:blipFill>
        <p:spPr>
          <a:xfrm>
            <a:off x="3124200" y="3048000"/>
            <a:ext cx="6019800" cy="3810000"/>
          </a:xfrm>
          <a:prstGeom prst="rect">
            <a:avLst/>
          </a:prstGeom>
          <a:ln>
            <a:noFill/>
          </a:ln>
          <a:effectLst>
            <a:softEdge rad="112500"/>
          </a:effectLst>
        </p:spPr>
      </p:pic>
      <p:sp>
        <p:nvSpPr>
          <p:cNvPr id="2" name="Text Placeholder 1"/>
          <p:cNvSpPr>
            <a:spLocks noGrp="1"/>
          </p:cNvSpPr>
          <p:nvPr>
            <p:ph type="body" idx="1"/>
          </p:nvPr>
        </p:nvSpPr>
        <p:spPr>
          <a:xfrm>
            <a:off x="762000" y="2286000"/>
            <a:ext cx="9170168" cy="1066800"/>
          </a:xfrm>
          <a:solidFill>
            <a:srgbClr val="C6E6A2">
              <a:alpha val="0"/>
            </a:srgbClr>
          </a:solidFill>
        </p:spPr>
        <p:txBody>
          <a:bodyPr>
            <a:noAutofit/>
          </a:bodyPr>
          <a:lstStyle/>
          <a:p>
            <a:endParaRPr lang="ar-IQ" sz="2800" b="1" dirty="0" smtClean="0"/>
          </a:p>
          <a:p>
            <a:endParaRPr lang="ar-IQ" sz="2800" b="1" dirty="0"/>
          </a:p>
          <a:p>
            <a:pPr algn="ctr"/>
            <a:endParaRPr lang="ar-SA" sz="2800" b="1" dirty="0" smtClean="0">
              <a:solidFill>
                <a:srgbClr val="002060"/>
              </a:solidFill>
            </a:endParaRPr>
          </a:p>
          <a:p>
            <a:pPr algn="ctr"/>
            <a:endParaRPr lang="ar-SA" sz="2800" b="1" dirty="0">
              <a:solidFill>
                <a:srgbClr val="002060"/>
              </a:solidFill>
            </a:endParaRPr>
          </a:p>
          <a:p>
            <a:pPr algn="ctr"/>
            <a:r>
              <a:rPr lang="ar-IQ" sz="2800" b="1" dirty="0" smtClean="0">
                <a:solidFill>
                  <a:srgbClr val="002060"/>
                </a:solidFill>
              </a:rPr>
              <a:t>المواطنـة </a:t>
            </a:r>
            <a:r>
              <a:rPr lang="ar-IQ" sz="2800" b="1" dirty="0" smtClean="0">
                <a:solidFill>
                  <a:srgbClr val="002060"/>
                </a:solidFill>
              </a:rPr>
              <a:t>البيئية</a:t>
            </a:r>
            <a:r>
              <a:rPr lang="en-US" sz="2800" b="1" dirty="0" smtClean="0">
                <a:solidFill>
                  <a:srgbClr val="002060"/>
                </a:solidFill>
              </a:rPr>
              <a:t> </a:t>
            </a:r>
            <a:r>
              <a:rPr lang="ar-IQ" sz="2800" b="1" dirty="0" smtClean="0">
                <a:solidFill>
                  <a:srgbClr val="002060"/>
                </a:solidFill>
              </a:rPr>
              <a:t>–</a:t>
            </a:r>
            <a:r>
              <a:rPr lang="en-US" sz="2800" b="1" dirty="0" smtClean="0">
                <a:solidFill>
                  <a:srgbClr val="002060"/>
                </a:solidFill>
              </a:rPr>
              <a:t> </a:t>
            </a:r>
            <a:r>
              <a:rPr lang="ar-IQ" sz="2800" b="1" dirty="0" smtClean="0">
                <a:solidFill>
                  <a:srgbClr val="002060"/>
                </a:solidFill>
              </a:rPr>
              <a:t>سـلـوك المواطنـة التنظيميـة</a:t>
            </a:r>
            <a:r>
              <a:rPr lang="en-US" sz="2800" b="1" dirty="0" smtClean="0">
                <a:solidFill>
                  <a:srgbClr val="002060"/>
                </a:solidFill>
              </a:rPr>
              <a:t>  </a:t>
            </a:r>
          </a:p>
          <a:p>
            <a:pPr algn="ctr"/>
            <a:r>
              <a:rPr lang="ar-IQ" sz="2800" b="1" dirty="0" smtClean="0">
                <a:solidFill>
                  <a:srgbClr val="002060"/>
                </a:solidFill>
              </a:rPr>
              <a:t>-</a:t>
            </a:r>
            <a:r>
              <a:rPr lang="en-US" sz="2800" b="1" dirty="0" smtClean="0">
                <a:solidFill>
                  <a:srgbClr val="002060"/>
                </a:solidFill>
              </a:rPr>
              <a:t> </a:t>
            </a:r>
            <a:r>
              <a:rPr lang="ar-IQ" sz="2800" b="1" dirty="0" smtClean="0">
                <a:solidFill>
                  <a:srgbClr val="002060"/>
                </a:solidFill>
              </a:rPr>
              <a:t>الاحتـواء العالي - الإدارة الرشيقـة</a:t>
            </a:r>
          </a:p>
          <a:p>
            <a:endParaRPr lang="ar-IQ" sz="2800" b="1" dirty="0" smtClean="0"/>
          </a:p>
          <a:p>
            <a:pPr algn="l"/>
            <a:endParaRPr lang="ar-SA" sz="3200" b="1" dirty="0">
              <a:effectLst>
                <a:glow rad="139700">
                  <a:schemeClr val="accent5">
                    <a:satMod val="175000"/>
                    <a:alpha val="40000"/>
                  </a:schemeClr>
                </a:glow>
                <a:outerShdw blurRad="38100" dist="38100" dir="2700000" algn="tl">
                  <a:srgbClr val="000000">
                    <a:alpha val="43137"/>
                  </a:srgbClr>
                </a:outerShdw>
              </a:effectLst>
            </a:endParaRPr>
          </a:p>
          <a:p>
            <a:pPr algn="l"/>
            <a:endParaRPr lang="ar-SA" sz="3200" b="1" dirty="0" smtClean="0">
              <a:effectLst>
                <a:glow rad="139700">
                  <a:schemeClr val="accent5">
                    <a:satMod val="175000"/>
                    <a:alpha val="40000"/>
                  </a:schemeClr>
                </a:glow>
                <a:outerShdw blurRad="38100" dist="38100" dir="2700000" algn="tl">
                  <a:srgbClr val="000000">
                    <a:alpha val="43137"/>
                  </a:srgbClr>
                </a:outerShdw>
              </a:effectLst>
            </a:endParaRPr>
          </a:p>
          <a:p>
            <a:pPr algn="l"/>
            <a:r>
              <a:rPr lang="ar-IQ" sz="3200" b="1" dirty="0" smtClean="0">
                <a:effectLst>
                  <a:glow rad="139700">
                    <a:schemeClr val="accent5">
                      <a:satMod val="175000"/>
                      <a:alpha val="40000"/>
                    </a:schemeClr>
                  </a:glow>
                  <a:outerShdw blurRad="38100" dist="38100" dir="2700000" algn="tl">
                    <a:srgbClr val="000000">
                      <a:alpha val="43137"/>
                    </a:srgbClr>
                  </a:outerShdw>
                </a:effectLst>
              </a:rPr>
              <a:t>د</a:t>
            </a:r>
            <a:r>
              <a:rPr lang="ar-IQ" sz="3200" b="1" dirty="0" smtClean="0">
                <a:effectLst>
                  <a:glow rad="139700">
                    <a:schemeClr val="accent5">
                      <a:satMod val="175000"/>
                      <a:alpha val="40000"/>
                    </a:schemeClr>
                  </a:glow>
                  <a:outerShdw blurRad="38100" dist="38100" dir="2700000" algn="tl">
                    <a:srgbClr val="000000">
                      <a:alpha val="43137"/>
                    </a:srgbClr>
                  </a:outerShdw>
                </a:effectLst>
              </a:rPr>
              <a:t>. ندى </a:t>
            </a:r>
            <a:r>
              <a:rPr lang="ar-IQ" sz="3200" b="1" dirty="0" smtClean="0">
                <a:effectLst>
                  <a:glow rad="139700">
                    <a:schemeClr val="accent5">
                      <a:satMod val="175000"/>
                      <a:alpha val="40000"/>
                    </a:schemeClr>
                  </a:glow>
                  <a:outerShdw blurRad="38100" dist="38100" dir="2700000" algn="tl">
                    <a:srgbClr val="000000">
                      <a:alpha val="43137"/>
                    </a:srgbClr>
                  </a:outerShdw>
                </a:effectLst>
              </a:rPr>
              <a:t>إسماعيل</a:t>
            </a:r>
            <a:endParaRPr lang="ar-IQ" sz="3200" b="1" dirty="0" smtClean="0">
              <a:effectLst>
                <a:glow rad="139700">
                  <a:schemeClr val="accent5">
                    <a:satMod val="175000"/>
                    <a:alpha val="40000"/>
                  </a:schemeClr>
                </a:glow>
                <a:outerShdw blurRad="38100" dist="38100" dir="2700000" algn="tl">
                  <a:srgbClr val="000000">
                    <a:alpha val="43137"/>
                  </a:srgbClr>
                </a:outerShdw>
              </a:effectLst>
            </a:endParaRPr>
          </a:p>
          <a:p>
            <a:pPr algn="ctr"/>
            <a:endParaRPr lang="ar-IQ" sz="2800" b="1" dirty="0" smtClean="0"/>
          </a:p>
        </p:txBody>
      </p:sp>
      <p:sp>
        <p:nvSpPr>
          <p:cNvPr id="3" name="Slide Number Placeholder 2"/>
          <p:cNvSpPr>
            <a:spLocks noGrp="1"/>
          </p:cNvSpPr>
          <p:nvPr>
            <p:ph type="sldNum" sz="quarter" idx="11"/>
          </p:nvPr>
        </p:nvSpPr>
        <p:spPr>
          <a:xfrm>
            <a:off x="0" y="6096000"/>
            <a:ext cx="1371600" cy="533400"/>
          </a:xfrm>
        </p:spPr>
        <p:txBody>
          <a:bodyPr/>
          <a:lstStyle/>
          <a:p>
            <a:pPr algn="ctr"/>
            <a:fld id="{7A726F40-45A2-4C2D-B3E1-0FFDD3EBC2B8}" type="slidenum">
              <a:rPr lang="ar-IQ" sz="2800" b="1" smtClean="0"/>
              <a:pPr algn="ctr"/>
              <a:t>1</a:t>
            </a:fld>
            <a:endParaRPr lang="ar-IQ" sz="2800" b="1" dirty="0"/>
          </a:p>
        </p:txBody>
      </p:sp>
      <p:sp>
        <p:nvSpPr>
          <p:cNvPr id="4" name="Title 3"/>
          <p:cNvSpPr>
            <a:spLocks noGrp="1"/>
          </p:cNvSpPr>
          <p:nvPr>
            <p:ph type="title"/>
          </p:nvPr>
        </p:nvSpPr>
        <p:spPr>
          <a:xfrm>
            <a:off x="3096348" y="102840"/>
            <a:ext cx="6035040" cy="1268760"/>
          </a:xfrm>
          <a:solidFill>
            <a:schemeClr val="accent6">
              <a:lumMod val="60000"/>
              <a:lumOff val="40000"/>
            </a:schemeClr>
          </a:solidFill>
        </p:spPr>
        <p:txBody>
          <a:bodyPr/>
          <a:lstStyle/>
          <a:p>
            <a:pPr algn="r" rtl="1"/>
            <a:r>
              <a:rPr lang="ar-IQ" sz="1800" b="1" dirty="0" smtClean="0">
                <a:solidFill>
                  <a:schemeClr val="tx2">
                    <a:lumMod val="50000"/>
                  </a:schemeClr>
                </a:solidFill>
              </a:rPr>
              <a:t>جامعة بغداد/ كلية الإدارة والإقتصاد</a:t>
            </a:r>
            <a:br>
              <a:rPr lang="ar-IQ" sz="1800" b="1" dirty="0" smtClean="0">
                <a:solidFill>
                  <a:schemeClr val="tx2">
                    <a:lumMod val="50000"/>
                  </a:schemeClr>
                </a:solidFill>
              </a:rPr>
            </a:br>
            <a:r>
              <a:rPr lang="ar-IQ" sz="1800" b="1" dirty="0" smtClean="0">
                <a:solidFill>
                  <a:schemeClr val="tx2">
                    <a:lumMod val="50000"/>
                  </a:schemeClr>
                </a:solidFill>
              </a:rPr>
              <a:t>         قسم إدارة الأعمال</a:t>
            </a:r>
            <a:br>
              <a:rPr lang="ar-IQ" sz="1800" b="1" dirty="0" smtClean="0">
                <a:solidFill>
                  <a:schemeClr val="tx2">
                    <a:lumMod val="50000"/>
                  </a:schemeClr>
                </a:solidFill>
              </a:rPr>
            </a:br>
            <a:r>
              <a:rPr lang="ar-IQ" sz="1800" b="1" dirty="0" smtClean="0">
                <a:solidFill>
                  <a:schemeClr val="tx2">
                    <a:lumMod val="50000"/>
                  </a:schemeClr>
                </a:solidFill>
              </a:rPr>
              <a:t>دبلوم عالي ــ تخطيط استراتيجي</a:t>
            </a:r>
            <a:endParaRPr lang="ar-IQ" sz="1800" b="1" dirty="0">
              <a:solidFill>
                <a:schemeClr val="tx2">
                  <a:lumMod val="50000"/>
                </a:schemeClr>
              </a:solidFill>
            </a:endParaRPr>
          </a:p>
        </p:txBody>
      </p:sp>
      <p:pic>
        <p:nvPicPr>
          <p:cNvPr id="5" name="Picture 4"/>
          <p:cNvPicPr/>
          <p:nvPr/>
        </p:nvPicPr>
        <p:blipFill>
          <a:blip r:embed="rId3"/>
          <a:srcRect/>
          <a:stretch>
            <a:fillRect/>
          </a:stretch>
        </p:blipFill>
        <p:spPr bwMode="auto">
          <a:xfrm>
            <a:off x="762000" y="457200"/>
            <a:ext cx="1606624" cy="144274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60221335"/>
      </p:ext>
    </p:extLst>
  </p:cSld>
  <p:clrMapOvr>
    <a:masterClrMapping/>
  </p:clrMapOvr>
  <p:transition spd="med">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905000"/>
            <a:ext cx="8229600" cy="4343400"/>
          </a:xfrm>
          <a:solidFill>
            <a:srgbClr val="00B050"/>
          </a:solidFill>
        </p:spPr>
        <p:style>
          <a:lnRef idx="0">
            <a:schemeClr val="accent2"/>
          </a:lnRef>
          <a:fillRef idx="3">
            <a:schemeClr val="accent2"/>
          </a:fillRef>
          <a:effectRef idx="3">
            <a:schemeClr val="accent2"/>
          </a:effectRef>
          <a:fontRef idx="minor">
            <a:schemeClr val="lt1"/>
          </a:fontRef>
        </p:style>
        <p:txBody>
          <a:bodyPr>
            <a:normAutofit/>
          </a:bodyPr>
          <a:lstStyle/>
          <a:p>
            <a:pPr marL="45720" indent="0" algn="justLow">
              <a:lnSpc>
                <a:spcPct val="115000"/>
              </a:lnSpc>
              <a:spcAft>
                <a:spcPts val="1000"/>
              </a:spcAft>
              <a:buNone/>
            </a:pPr>
            <a:r>
              <a:rPr lang="ar-SA" b="1" u="sng" dirty="0" smtClean="0">
                <a:ea typeface="Calibri"/>
              </a:rPr>
              <a:t>المواطنة</a:t>
            </a:r>
            <a:r>
              <a:rPr lang="ar-IQ" b="1" u="sng" dirty="0" smtClean="0">
                <a:ea typeface="Calibri"/>
              </a:rPr>
              <a:t> </a:t>
            </a:r>
            <a:r>
              <a:rPr lang="ar-SA" b="1" u="sng" dirty="0" smtClean="0">
                <a:ea typeface="Calibri"/>
              </a:rPr>
              <a:t>:</a:t>
            </a:r>
            <a:endParaRPr lang="en-US" sz="2400" dirty="0" smtClean="0">
              <a:ea typeface="Calibri"/>
              <a:cs typeface="Arial"/>
            </a:endParaRPr>
          </a:p>
          <a:p>
            <a:pPr marL="228600" algn="justLow">
              <a:lnSpc>
                <a:spcPct val="115000"/>
              </a:lnSpc>
              <a:spcAft>
                <a:spcPts val="1000"/>
              </a:spcAft>
            </a:pPr>
            <a:r>
              <a:rPr lang="ar-SA" b="1" dirty="0" smtClean="0">
                <a:ea typeface="Calibri"/>
              </a:rPr>
              <a:t>المقدمة</a:t>
            </a:r>
            <a:endParaRPr lang="en-US" sz="2400" dirty="0" smtClean="0">
              <a:ea typeface="Calibri"/>
              <a:cs typeface="Arial"/>
            </a:endParaRPr>
          </a:p>
          <a:p>
            <a:pPr algn="justLow"/>
            <a:r>
              <a:rPr lang="ar-SA" b="1" dirty="0" smtClean="0">
                <a:ea typeface="Calibri"/>
              </a:rPr>
              <a:t>تعد المواطنة (</a:t>
            </a:r>
            <a:r>
              <a:rPr lang="en-US" b="1" dirty="0" smtClean="0">
                <a:ea typeface="Calibri"/>
                <a:cs typeface="Arial"/>
              </a:rPr>
              <a:t>Citizenship</a:t>
            </a:r>
            <a:r>
              <a:rPr lang="ar-SA" b="1" dirty="0" smtClean="0">
                <a:ea typeface="Calibri"/>
              </a:rPr>
              <a:t>) عنصراً أساسياً في المجتمع </a:t>
            </a:r>
            <a:r>
              <a:rPr lang="ar-SA" b="1" dirty="0" err="1" smtClean="0">
                <a:ea typeface="Calibri"/>
              </a:rPr>
              <a:t>أذ</a:t>
            </a:r>
            <a:r>
              <a:rPr lang="ar-SA" b="1" dirty="0" smtClean="0">
                <a:ea typeface="Calibri"/>
              </a:rPr>
              <a:t> </a:t>
            </a:r>
            <a:r>
              <a:rPr lang="ar-SA" b="1" dirty="0" err="1" smtClean="0">
                <a:ea typeface="Calibri"/>
              </a:rPr>
              <a:t>انها</a:t>
            </a:r>
            <a:r>
              <a:rPr lang="ar-SA" b="1" dirty="0" smtClean="0">
                <a:ea typeface="Calibri"/>
              </a:rPr>
              <a:t> تعبر عن العلاقة الحقيقية والإيجابية، ما بين المجتمع كدولة. وما بين أفراد المجتمع  وبالتالي فأنها  تشكل معادلة مابين  طرفين، وأن أي إخلال في طرف هذه المعادلة إنما يعني تشويهاً في طبيعة هذا المفهوم ، </a:t>
            </a:r>
            <a:endParaRPr lang="ar-IQ" b="1" dirty="0" smtClean="0">
              <a:ea typeface="Calibri"/>
            </a:endParaRPr>
          </a:p>
          <a:p>
            <a:pPr algn="justLow"/>
            <a:r>
              <a:rPr lang="ar-SA" b="1" dirty="0" smtClean="0">
                <a:ea typeface="Calibri"/>
              </a:rPr>
              <a:t>يرجع مفهوم المواطنة إلى نشأة الحضارات الإنسانية ، وقد ورد في لسان العرب (لأبن منظور) أن مفهوم الوطن لغةً يشير إلى المنزل الذي يُقيم فيه </a:t>
            </a:r>
            <a:r>
              <a:rPr lang="ar-SA" b="1" dirty="0" err="1" smtClean="0">
                <a:ea typeface="Calibri"/>
              </a:rPr>
              <a:t>الأنسان</a:t>
            </a:r>
            <a:r>
              <a:rPr lang="ar-SA" b="1" dirty="0" smtClean="0">
                <a:ea typeface="Calibri"/>
              </a:rPr>
              <a:t> فهو وطنه ومحله،</a:t>
            </a:r>
            <a:endParaRPr lang="ar-IQ" b="1" dirty="0" smtClean="0">
              <a:ea typeface="Calibri"/>
            </a:endParaRPr>
          </a:p>
          <a:p>
            <a:pPr algn="justLow"/>
            <a:r>
              <a:rPr lang="ar-SA" b="1" dirty="0" smtClean="0">
                <a:ea typeface="Calibri"/>
              </a:rPr>
              <a:t> وبالتالي عرفت المواطنة بأنها العلاقة بين الفرد والدولة كما يحددها قانون تلك الدولة وبما تتضمنه تلك العلاقة من واجبات وحقوق وما يصاحبها من مسؤوليات.</a:t>
            </a:r>
            <a:endParaRPr lang="ar-IQ" dirty="0"/>
          </a:p>
        </p:txBody>
      </p:sp>
      <p:sp>
        <p:nvSpPr>
          <p:cNvPr id="4" name="Title 3"/>
          <p:cNvSpPr>
            <a:spLocks noGrp="1"/>
          </p:cNvSpPr>
          <p:nvPr>
            <p:ph type="title"/>
          </p:nvPr>
        </p:nvSpPr>
        <p:spPr>
          <a:xfrm>
            <a:off x="827584" y="620688"/>
            <a:ext cx="7315200" cy="1154097"/>
          </a:xfrm>
        </p:spPr>
        <p:txBody>
          <a:bodyPr/>
          <a:lstStyle/>
          <a:p>
            <a:pPr algn="r"/>
            <a:r>
              <a:rPr lang="ar-SA" b="1" i="1" u="sng" dirty="0" smtClean="0">
                <a:solidFill>
                  <a:srgbClr val="002060"/>
                </a:solidFill>
                <a:effectLst/>
                <a:ea typeface="Calibri"/>
                <a:cs typeface="+mn-cs"/>
              </a:rPr>
              <a:t>المواطنة البيئية</a:t>
            </a:r>
            <a:endParaRPr lang="ar-IQ" dirty="0">
              <a:solidFill>
                <a:srgbClr val="002060"/>
              </a:solidFill>
              <a:cs typeface="+mn-cs"/>
            </a:endParaRPr>
          </a:p>
        </p:txBody>
      </p:sp>
      <p:sp>
        <p:nvSpPr>
          <p:cNvPr id="2" name="Slide Number Placeholder 1"/>
          <p:cNvSpPr>
            <a:spLocks noGrp="1"/>
          </p:cNvSpPr>
          <p:nvPr>
            <p:ph type="sldNum" sz="quarter" idx="11"/>
          </p:nvPr>
        </p:nvSpPr>
        <p:spPr>
          <a:xfrm>
            <a:off x="228600" y="6324600"/>
            <a:ext cx="941203" cy="301752"/>
          </a:xfrm>
        </p:spPr>
        <p:txBody>
          <a:bodyPr/>
          <a:lstStyle/>
          <a:p>
            <a:pPr algn="ctr"/>
            <a:fld id="{7A726F40-45A2-4C2D-B3E1-0FFDD3EBC2B8}" type="slidenum">
              <a:rPr lang="ar-IQ" sz="2800" b="1" smtClean="0"/>
              <a:pPr algn="ctr"/>
              <a:t>2</a:t>
            </a:fld>
            <a:endParaRPr lang="ar-IQ" sz="2800" b="1" dirty="0"/>
          </a:p>
        </p:txBody>
      </p:sp>
    </p:spTree>
    <p:extLst>
      <p:ext uri="{BB962C8B-B14F-4D97-AF65-F5344CB8AC3E}">
        <p14:creationId xmlns:p14="http://schemas.microsoft.com/office/powerpoint/2010/main" val="751429780"/>
      </p:ext>
    </p:extLst>
  </p:cSld>
  <p:clrMapOvr>
    <a:masterClrMapping/>
  </p:clrMapOvr>
  <p:transition spd="med">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534400" cy="4572000"/>
          </a:xfrm>
          <a:solidFill>
            <a:srgbClr val="00B050"/>
          </a:solidFill>
        </p:spPr>
        <p:style>
          <a:lnRef idx="0">
            <a:schemeClr val="accent2"/>
          </a:lnRef>
          <a:fillRef idx="3">
            <a:schemeClr val="accent2"/>
          </a:fillRef>
          <a:effectRef idx="3">
            <a:schemeClr val="accent2"/>
          </a:effectRef>
          <a:fontRef idx="minor">
            <a:schemeClr val="lt1"/>
          </a:fontRef>
        </p:style>
        <p:txBody>
          <a:bodyPr>
            <a:normAutofit/>
          </a:bodyPr>
          <a:lstStyle/>
          <a:p>
            <a:pPr algn="justLow">
              <a:lnSpc>
                <a:spcPct val="115000"/>
              </a:lnSpc>
              <a:spcAft>
                <a:spcPts val="1000"/>
              </a:spcAft>
            </a:pPr>
            <a:r>
              <a:rPr lang="ar-SA" b="1" dirty="0">
                <a:latin typeface="Calibri"/>
                <a:ea typeface="Calibri"/>
              </a:rPr>
              <a:t>لقد تطور مفهوم المواطنة البيئية على مر السنين من خلال المفاهيم التالية:</a:t>
            </a:r>
            <a:endParaRPr lang="en-US" sz="1600" dirty="0">
              <a:latin typeface="Calibri"/>
              <a:ea typeface="Calibri"/>
              <a:cs typeface="Arial"/>
            </a:endParaRPr>
          </a:p>
          <a:p>
            <a:pPr marL="342900" lvl="0" indent="-342900" algn="justLow">
              <a:lnSpc>
                <a:spcPct val="115000"/>
              </a:lnSpc>
              <a:spcAft>
                <a:spcPts val="1000"/>
              </a:spcAft>
              <a:buFont typeface="+mj-lt"/>
              <a:buAutoNum type="arabicPeriod"/>
            </a:pPr>
            <a:r>
              <a:rPr lang="ar-SA" b="1" dirty="0">
                <a:latin typeface="Calibri"/>
                <a:ea typeface="Calibri"/>
              </a:rPr>
              <a:t>فصل السلطه التنفيذية عن السلطة التشريعية والقضائية لضمان عدم سيطرة فرد واحد او جهة محددة على نظام الحكم .</a:t>
            </a:r>
            <a:endParaRPr lang="en-US" sz="1600" dirty="0">
              <a:latin typeface="Calibri"/>
              <a:ea typeface="Calibri"/>
              <a:cs typeface="Arial"/>
            </a:endParaRPr>
          </a:p>
          <a:p>
            <a:pPr marL="342900" lvl="0" indent="-342900" algn="justLow">
              <a:lnSpc>
                <a:spcPct val="115000"/>
              </a:lnSpc>
              <a:spcAft>
                <a:spcPts val="1000"/>
              </a:spcAft>
              <a:buFont typeface="+mj-lt"/>
              <a:buAutoNum type="arabicPeriod"/>
            </a:pPr>
            <a:r>
              <a:rPr lang="ar-SA" b="1" dirty="0">
                <a:latin typeface="Calibri"/>
                <a:ea typeface="Calibri"/>
              </a:rPr>
              <a:t>تطويرأليات ممارسة حق المواطنة بهدف زيادة فعاليتها وتأثيرها في الواقع حتى اصبحت مبادئ ثابتة ومستقرة.</a:t>
            </a:r>
            <a:endParaRPr lang="en-US" sz="1600" dirty="0">
              <a:latin typeface="Calibri"/>
              <a:ea typeface="Calibri"/>
              <a:cs typeface="Arial"/>
            </a:endParaRPr>
          </a:p>
          <a:p>
            <a:pPr marL="45720" indent="0">
              <a:buNone/>
            </a:pPr>
            <a:r>
              <a:rPr lang="ar-IQ" b="1" dirty="0" smtClean="0">
                <a:latin typeface="Calibri"/>
                <a:ea typeface="Calibri"/>
              </a:rPr>
              <a:t>3.</a:t>
            </a:r>
            <a:r>
              <a:rPr lang="ar-SA" b="1" dirty="0" smtClean="0">
                <a:latin typeface="Calibri"/>
                <a:ea typeface="Calibri"/>
              </a:rPr>
              <a:t>أتساع </a:t>
            </a:r>
            <a:r>
              <a:rPr lang="ar-SA" b="1" dirty="0">
                <a:latin typeface="Calibri"/>
                <a:ea typeface="Calibri"/>
              </a:rPr>
              <a:t>مفهوم المواطنه ليشمل الحقوق السياسية والقانونية والأقتصادية والاجتماعية ومايضمن حق المواطن في المشاركه والعمل.</a:t>
            </a:r>
            <a:endParaRPr lang="ar-IQ" dirty="0"/>
          </a:p>
        </p:txBody>
      </p:sp>
      <p:sp>
        <p:nvSpPr>
          <p:cNvPr id="2" name="Title 1"/>
          <p:cNvSpPr>
            <a:spLocks noGrp="1"/>
          </p:cNvSpPr>
          <p:nvPr>
            <p:ph type="title"/>
          </p:nvPr>
        </p:nvSpPr>
        <p:spPr>
          <a:xfrm>
            <a:off x="539552" y="548680"/>
            <a:ext cx="7543800" cy="914400"/>
          </a:xfrm>
        </p:spPr>
        <p:txBody>
          <a:bodyPr/>
          <a:lstStyle/>
          <a:p>
            <a:pPr algn="r"/>
            <a:r>
              <a:rPr lang="en-US" b="1" dirty="0">
                <a:ea typeface="Calibri"/>
              </a:rPr>
              <a:t> </a:t>
            </a:r>
            <a:r>
              <a:rPr lang="ar-SA" b="1" u="sng" dirty="0" smtClean="0">
                <a:ea typeface="Calibri"/>
              </a:rPr>
              <a:t>مفهوم </a:t>
            </a:r>
            <a:r>
              <a:rPr lang="ar-SA" b="1" u="sng" dirty="0">
                <a:ea typeface="Calibri"/>
              </a:rPr>
              <a:t>المواطنة</a:t>
            </a:r>
            <a:endParaRPr lang="ar-IQ" dirty="0"/>
          </a:p>
        </p:txBody>
      </p:sp>
      <p:sp>
        <p:nvSpPr>
          <p:cNvPr id="4" name="Slide Number Placeholder 3"/>
          <p:cNvSpPr>
            <a:spLocks noGrp="1"/>
          </p:cNvSpPr>
          <p:nvPr>
            <p:ph type="sldNum" sz="quarter" idx="11"/>
          </p:nvPr>
        </p:nvSpPr>
        <p:spPr>
          <a:xfrm>
            <a:off x="228600" y="6324600"/>
            <a:ext cx="941203" cy="301752"/>
          </a:xfrm>
        </p:spPr>
        <p:txBody>
          <a:bodyPr/>
          <a:lstStyle/>
          <a:p>
            <a:pPr algn="ctr"/>
            <a:fld id="{7A726F40-45A2-4C2D-B3E1-0FFDD3EBC2B8}" type="slidenum">
              <a:rPr lang="ar-IQ" sz="2800" b="1" smtClean="0"/>
              <a:pPr algn="ctr"/>
              <a:t>3</a:t>
            </a:fld>
            <a:endParaRPr lang="ar-IQ" sz="2800" b="1" dirty="0"/>
          </a:p>
        </p:txBody>
      </p:sp>
    </p:spTree>
    <p:extLst>
      <p:ext uri="{BB962C8B-B14F-4D97-AF65-F5344CB8AC3E}">
        <p14:creationId xmlns:p14="http://schemas.microsoft.com/office/powerpoint/2010/main" val="28412928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0" y="1600200"/>
            <a:ext cx="5410200" cy="4953000"/>
          </a:xfrm>
          <a:solidFill>
            <a:schemeClr val="accent6">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a:bodyPr>
          <a:lstStyle/>
          <a:p>
            <a:pPr algn="justLow">
              <a:lnSpc>
                <a:spcPct val="115000"/>
              </a:lnSpc>
              <a:spcAft>
                <a:spcPts val="1000"/>
              </a:spcAft>
            </a:pPr>
            <a:r>
              <a:rPr lang="ar-IQ" sz="1400" b="1" dirty="0">
                <a:latin typeface="Calibri"/>
                <a:ea typeface="Calibri"/>
              </a:rPr>
              <a:t>لقد تعددت التعاريف من قبل الباحثين في تعريف مفهوم المواطنة البيئية ومن هذه التعاريف الآتي:</a:t>
            </a:r>
            <a:endParaRPr lang="en-US" sz="1400" dirty="0">
              <a:latin typeface="Calibri"/>
              <a:ea typeface="Calibri"/>
              <a:cs typeface="Arial"/>
            </a:endParaRPr>
          </a:p>
          <a:p>
            <a:pPr algn="justLow">
              <a:lnSpc>
                <a:spcPct val="115000"/>
              </a:lnSpc>
              <a:spcAft>
                <a:spcPts val="1000"/>
              </a:spcAft>
            </a:pPr>
            <a:r>
              <a:rPr lang="ar-SA" sz="1400" b="1" dirty="0">
                <a:latin typeface="Calibri"/>
                <a:ea typeface="Calibri"/>
              </a:rPr>
              <a:t>1.هي النظر إلى ماهو أبعد من المصالح الشخصية والمباشرة للوصول إلى رفاهية المجتمع الأوسع نطاقاً (البيئة)، واضعة في اعتبارها الحفاظ على حقوق واحتياجات الأجيال القادمة، من خلال تنمية السلوك البيئي المسؤول لدى المواطنين والمساهمة في تحقيق مجتمع عادل.</a:t>
            </a:r>
            <a:endParaRPr lang="en-US" sz="1400" dirty="0">
              <a:latin typeface="Calibri"/>
              <a:ea typeface="Calibri"/>
              <a:cs typeface="Arial"/>
            </a:endParaRPr>
          </a:p>
          <a:p>
            <a:pPr algn="justLow">
              <a:lnSpc>
                <a:spcPct val="115000"/>
              </a:lnSpc>
              <a:spcAft>
                <a:spcPts val="1000"/>
              </a:spcAft>
            </a:pPr>
            <a:r>
              <a:rPr lang="ar-SA" sz="1400" b="1" dirty="0">
                <a:latin typeface="Calibri"/>
                <a:ea typeface="Calibri"/>
              </a:rPr>
              <a:t>وهي بهذا المفهوم تهدف إلى توفير السبل لتعزيز الأستدامة الأيكولوجية والعدالة البيئية على حدٍ سواء (</a:t>
            </a:r>
            <a:r>
              <a:rPr lang="en-US" sz="1400" b="1" dirty="0">
                <a:latin typeface="Calibri"/>
                <a:ea typeface="Calibri"/>
                <a:cs typeface="Arial"/>
              </a:rPr>
              <a:t>Killeen,2006</a:t>
            </a:r>
            <a:r>
              <a:rPr lang="ar-IQ" sz="1400" b="1" dirty="0">
                <a:latin typeface="Calibri"/>
                <a:ea typeface="Calibri"/>
              </a:rPr>
              <a:t>)</a:t>
            </a:r>
            <a:r>
              <a:rPr lang="ar-SA" sz="1400" b="1" dirty="0">
                <a:latin typeface="Calibri"/>
                <a:ea typeface="Calibri"/>
              </a:rPr>
              <a:t>. </a:t>
            </a:r>
            <a:endParaRPr lang="en-US" sz="1400" dirty="0">
              <a:latin typeface="Calibri"/>
              <a:ea typeface="Calibri"/>
              <a:cs typeface="Arial"/>
            </a:endParaRPr>
          </a:p>
          <a:p>
            <a:pPr algn="justLow">
              <a:lnSpc>
                <a:spcPct val="115000"/>
              </a:lnSpc>
              <a:spcAft>
                <a:spcPts val="1000"/>
              </a:spcAft>
            </a:pPr>
            <a:r>
              <a:rPr lang="ar-SA" sz="1400" b="1" dirty="0">
                <a:latin typeface="Calibri"/>
                <a:ea typeface="Calibri"/>
              </a:rPr>
              <a:t>2.انها السلوك الذي ينتهجه الفرد لحماية البيئة المحلية والعالمية ومواردها الطبيعية وصونها من التلوث ، مما يعكس معرفةً ووعياً بندرة الموارد الطبيعية من جهة ومحدودية قدرتها على التجدد أو إعادة تأهيلها الذاتي من جهة أخرى(غندور ،2005).</a:t>
            </a:r>
            <a:endParaRPr lang="en-US" sz="1400" dirty="0">
              <a:latin typeface="Calibri"/>
              <a:ea typeface="Calibri"/>
              <a:cs typeface="Arial"/>
            </a:endParaRPr>
          </a:p>
          <a:p>
            <a:r>
              <a:rPr lang="ar-SA" sz="1400" b="1" dirty="0">
                <a:latin typeface="Calibri"/>
                <a:ea typeface="Calibri"/>
              </a:rPr>
              <a:t>3.في حين </a:t>
            </a:r>
            <a:r>
              <a:rPr lang="ar-IQ" sz="1400" b="1" dirty="0">
                <a:latin typeface="Calibri"/>
                <a:ea typeface="Calibri"/>
              </a:rPr>
              <a:t>عرفها </a:t>
            </a:r>
            <a:r>
              <a:rPr lang="ar-SA" sz="1400" b="1" dirty="0">
                <a:latin typeface="Calibri"/>
                <a:ea typeface="Calibri"/>
              </a:rPr>
              <a:t>(</a:t>
            </a:r>
            <a:r>
              <a:rPr lang="en-US" sz="1400" b="1" dirty="0">
                <a:latin typeface="Calibri"/>
                <a:ea typeface="Calibri"/>
                <a:cs typeface="Arial"/>
              </a:rPr>
              <a:t> (Dobson &amp; Derek,2005</a:t>
            </a:r>
            <a:r>
              <a:rPr lang="ar-IQ" sz="1400" b="1" dirty="0">
                <a:latin typeface="Calibri"/>
                <a:ea typeface="Calibri"/>
              </a:rPr>
              <a:t>بأنها المشاركة الفعالة للمواطنين في التحرك نحو تحقيق الأستدامة ومواجهة التحديات التقليدية التي تعكس طبيعة المشكلات البيئية.</a:t>
            </a:r>
            <a:endParaRPr lang="ar-IQ" sz="1400" dirty="0"/>
          </a:p>
        </p:txBody>
      </p:sp>
      <p:sp>
        <p:nvSpPr>
          <p:cNvPr id="2" name="Title 1"/>
          <p:cNvSpPr>
            <a:spLocks noGrp="1"/>
          </p:cNvSpPr>
          <p:nvPr>
            <p:ph type="title"/>
          </p:nvPr>
        </p:nvSpPr>
        <p:spPr>
          <a:xfrm>
            <a:off x="-533400" y="152400"/>
            <a:ext cx="7315200" cy="1154097"/>
          </a:xfrm>
        </p:spPr>
        <p:txBody>
          <a:bodyPr/>
          <a:lstStyle/>
          <a:p>
            <a:pPr algn="r"/>
            <a:r>
              <a:rPr lang="ar-SA" b="1" u="sng" dirty="0">
                <a:solidFill>
                  <a:srgbClr val="002060"/>
                </a:solidFill>
                <a:latin typeface="Calibri"/>
                <a:ea typeface="Calibri"/>
              </a:rPr>
              <a:t>مفهوم المواطنة البيئية</a:t>
            </a:r>
            <a:endParaRPr lang="ar-IQ" dirty="0">
              <a:solidFill>
                <a:srgbClr val="002060"/>
              </a:solidFill>
            </a:endParaRPr>
          </a:p>
        </p:txBody>
      </p:sp>
      <p:sp>
        <p:nvSpPr>
          <p:cNvPr id="4" name="Slide Number Placeholder 3"/>
          <p:cNvSpPr>
            <a:spLocks noGrp="1"/>
          </p:cNvSpPr>
          <p:nvPr>
            <p:ph type="sldNum" sz="quarter" idx="11"/>
          </p:nvPr>
        </p:nvSpPr>
        <p:spPr>
          <a:xfrm>
            <a:off x="228600" y="6400800"/>
            <a:ext cx="941203" cy="301752"/>
          </a:xfrm>
        </p:spPr>
        <p:txBody>
          <a:bodyPr/>
          <a:lstStyle/>
          <a:p>
            <a:pPr algn="ctr"/>
            <a:fld id="{7A726F40-45A2-4C2D-B3E1-0FFDD3EBC2B8}" type="slidenum">
              <a:rPr lang="ar-IQ" sz="2800" b="1" smtClean="0"/>
              <a:pPr algn="ctr"/>
              <a:t>4</a:t>
            </a:fld>
            <a:endParaRPr lang="ar-IQ" sz="2800" b="1" dirty="0"/>
          </a:p>
        </p:txBody>
      </p:sp>
      <p:pic>
        <p:nvPicPr>
          <p:cNvPr id="1027" name="Picture 3" descr="F:\دبلوم عالي\الكورس الاول\ادارة الموارد البشرية\محاضرة المواطنة البيئية\نهائي\2e1bfbaa-157b-4032-93d4-664f0485ef26.png"/>
          <p:cNvPicPr>
            <a:picLocks noChangeAspect="1" noChangeArrowheads="1"/>
          </p:cNvPicPr>
          <p:nvPr/>
        </p:nvPicPr>
        <p:blipFill>
          <a:blip r:embed="rId2"/>
          <a:srcRect t="8064"/>
          <a:stretch>
            <a:fillRect/>
          </a:stretch>
        </p:blipFill>
        <p:spPr bwMode="auto">
          <a:xfrm>
            <a:off x="216569" y="1447800"/>
            <a:ext cx="2983832" cy="4572000"/>
          </a:xfrm>
          <a:prstGeom prst="rect">
            <a:avLst/>
          </a:prstGeom>
          <a:ln>
            <a:noFill/>
          </a:ln>
          <a:effectLst>
            <a:softEdge rad="112500"/>
          </a:effectLst>
        </p:spPr>
      </p:pic>
    </p:spTree>
    <p:extLst>
      <p:ext uri="{BB962C8B-B14F-4D97-AF65-F5344CB8AC3E}">
        <p14:creationId xmlns:p14="http://schemas.microsoft.com/office/powerpoint/2010/main" val="3000760420"/>
      </p:ext>
    </p:extLst>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anim calcmode="lin" valueType="num">
                                      <p:cBhvr>
                                        <p:cTn id="8" dur="2000" fill="hold"/>
                                        <p:tgtEl>
                                          <p:spTgt spid="1027"/>
                                        </p:tgtEl>
                                        <p:attrNameLst>
                                          <p:attrName>style.rotation</p:attrName>
                                        </p:attrNameLst>
                                      </p:cBhvr>
                                      <p:tavLst>
                                        <p:tav tm="0">
                                          <p:val>
                                            <p:fltVal val="720"/>
                                          </p:val>
                                        </p:tav>
                                        <p:tav tm="100000">
                                          <p:val>
                                            <p:fltVal val="0"/>
                                          </p:val>
                                        </p:tav>
                                      </p:tavLst>
                                    </p:anim>
                                    <p:anim calcmode="lin" valueType="num">
                                      <p:cBhvr>
                                        <p:cTn id="9" dur="2000" fill="hold"/>
                                        <p:tgtEl>
                                          <p:spTgt spid="1027"/>
                                        </p:tgtEl>
                                        <p:attrNameLst>
                                          <p:attrName>ppt_h</p:attrName>
                                        </p:attrNameLst>
                                      </p:cBhvr>
                                      <p:tavLst>
                                        <p:tav tm="0">
                                          <p:val>
                                            <p:fltVal val="0"/>
                                          </p:val>
                                        </p:tav>
                                        <p:tav tm="100000">
                                          <p:val>
                                            <p:strVal val="#ppt_h"/>
                                          </p:val>
                                        </p:tav>
                                      </p:tavLst>
                                    </p:anim>
                                    <p:anim calcmode="lin" valueType="num">
                                      <p:cBhvr>
                                        <p:cTn id="10" dur="2000" fill="hold"/>
                                        <p:tgtEl>
                                          <p:spTgt spid="102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strVal val="#ppt_w+.3"/>
                                          </p:val>
                                        </p:tav>
                                        <p:tav tm="100000">
                                          <p:val>
                                            <p:strVal val="#ppt_w"/>
                                          </p:val>
                                        </p:tav>
                                      </p:tavLst>
                                    </p:anim>
                                    <p:anim calcmode="lin" valueType="num">
                                      <p:cBhvr>
                                        <p:cTn id="16" dur="1000" fill="hold"/>
                                        <p:tgtEl>
                                          <p:spTgt spid="3">
                                            <p:bg/>
                                          </p:spTgt>
                                        </p:tgtEl>
                                        <p:attrNameLst>
                                          <p:attrName>ppt_h</p:attrName>
                                        </p:attrNameLst>
                                      </p:cBhvr>
                                      <p:tavLst>
                                        <p:tav tm="0">
                                          <p:val>
                                            <p:strVal val="#ppt_h"/>
                                          </p:val>
                                        </p:tav>
                                        <p:tav tm="100000">
                                          <p:val>
                                            <p:strVal val="#ppt_h"/>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0" presetClass="entr" presetSubtype="0" decel="10000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0" presetClass="entr" presetSubtype="0" decel="10000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0" presetClass="entr" presetSubtype="0" decel="10000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0" presetClass="entr" presetSubtype="0" decel="10000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51"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52" dur="10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7" presetClass="exit" presetSubtype="10" fill="hold" nodeType="clickEffect">
                                  <p:stCondLst>
                                    <p:cond delay="0"/>
                                  </p:stCondLst>
                                  <p:childTnLst>
                                    <p:anim calcmode="lin" valueType="num">
                                      <p:cBhvr>
                                        <p:cTn id="56" dur="500"/>
                                        <p:tgtEl>
                                          <p:spTgt spid="1027"/>
                                        </p:tgtEl>
                                        <p:attrNameLst>
                                          <p:attrName>ppt_w</p:attrName>
                                        </p:attrNameLst>
                                      </p:cBhvr>
                                      <p:tavLst>
                                        <p:tav tm="0">
                                          <p:val>
                                            <p:strVal val="ppt_w"/>
                                          </p:val>
                                        </p:tav>
                                        <p:tav tm="100000">
                                          <p:val>
                                            <p:fltVal val="0"/>
                                          </p:val>
                                        </p:tav>
                                      </p:tavLst>
                                    </p:anim>
                                    <p:anim calcmode="lin" valueType="num">
                                      <p:cBhvr>
                                        <p:cTn id="57" dur="500"/>
                                        <p:tgtEl>
                                          <p:spTgt spid="1027"/>
                                        </p:tgtEl>
                                        <p:attrNameLst>
                                          <p:attrName>ppt_h</p:attrName>
                                        </p:attrNameLst>
                                      </p:cBhvr>
                                      <p:tavLst>
                                        <p:tav tm="0">
                                          <p:val>
                                            <p:strVal val="ppt_h"/>
                                          </p:val>
                                        </p:tav>
                                        <p:tav tm="100000">
                                          <p:val>
                                            <p:strVal val="ppt_h"/>
                                          </p:val>
                                        </p:tav>
                                      </p:tavLst>
                                    </p:anim>
                                    <p:set>
                                      <p:cBhvr>
                                        <p:cTn id="58" dur="1" fill="hold">
                                          <p:stCondLst>
                                            <p:cond delay="499"/>
                                          </p:stCondLst>
                                        </p:cTn>
                                        <p:tgtEl>
                                          <p:spTgt spid="10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458200" cy="5410200"/>
          </a:xfrm>
          <a:solidFill>
            <a:schemeClr val="tx1"/>
          </a:solidFill>
        </p:spPr>
        <p:style>
          <a:lnRef idx="1">
            <a:schemeClr val="accent2"/>
          </a:lnRef>
          <a:fillRef idx="2">
            <a:schemeClr val="accent2"/>
          </a:fillRef>
          <a:effectRef idx="1">
            <a:schemeClr val="accent2"/>
          </a:effectRef>
          <a:fontRef idx="minor">
            <a:schemeClr val="dk1"/>
          </a:fontRef>
        </p:style>
        <p:txBody>
          <a:bodyPr>
            <a:normAutofit/>
          </a:bodyPr>
          <a:lstStyle/>
          <a:p>
            <a:pPr algn="justLow">
              <a:lnSpc>
                <a:spcPct val="115000"/>
              </a:lnSpc>
              <a:spcBef>
                <a:spcPts val="1200"/>
              </a:spcBef>
              <a:spcAft>
                <a:spcPts val="1000"/>
              </a:spcAft>
            </a:pPr>
            <a:r>
              <a:rPr lang="ar-IQ" b="1" dirty="0">
                <a:effectLst>
                  <a:glow rad="101600">
                    <a:schemeClr val="accent3">
                      <a:satMod val="175000"/>
                      <a:alpha val="40000"/>
                    </a:schemeClr>
                  </a:glow>
                  <a:outerShdw blurRad="38100" dist="38100" dir="2700000" algn="tl">
                    <a:srgbClr val="000000">
                      <a:alpha val="43137"/>
                    </a:srgbClr>
                  </a:outerShdw>
                </a:effectLst>
                <a:latin typeface="Calibri"/>
                <a:ea typeface="Calibri"/>
              </a:rPr>
              <a:t>أشار كل من (</a:t>
            </a:r>
            <a:r>
              <a:rPr lang="en-US" b="1" dirty="0">
                <a:effectLst>
                  <a:glow rad="101600">
                    <a:schemeClr val="accent3">
                      <a:satMod val="175000"/>
                      <a:alpha val="40000"/>
                    </a:schemeClr>
                  </a:glow>
                  <a:outerShdw blurRad="38100" dist="38100" dir="2700000" algn="tl">
                    <a:srgbClr val="000000">
                      <a:alpha val="43137"/>
                    </a:srgbClr>
                  </a:outerShdw>
                </a:effectLst>
                <a:latin typeface="Calibri"/>
                <a:ea typeface="Calibri"/>
                <a:cs typeface="Arial"/>
              </a:rPr>
              <a:t>Andrew &amp; Derek, 2005</a:t>
            </a:r>
            <a:r>
              <a:rPr lang="ar-IQ" b="1" dirty="0">
                <a:effectLst>
                  <a:glow rad="101600">
                    <a:schemeClr val="accent3">
                      <a:satMod val="175000"/>
                      <a:alpha val="40000"/>
                    </a:schemeClr>
                  </a:glow>
                  <a:outerShdw blurRad="38100" dist="38100" dir="2700000" algn="tl">
                    <a:srgbClr val="000000">
                      <a:alpha val="43137"/>
                    </a:srgbClr>
                  </a:outerShdw>
                </a:effectLst>
                <a:latin typeface="Calibri"/>
                <a:ea typeface="Calibri"/>
              </a:rPr>
              <a:t>) إلى أن أهداف المواطنة البيئية تتحدد </a:t>
            </a:r>
            <a:r>
              <a:rPr lang="ar-IQ" b="1" dirty="0" smtClean="0">
                <a:effectLst>
                  <a:glow rad="101600">
                    <a:schemeClr val="accent3">
                      <a:satMod val="175000"/>
                      <a:alpha val="40000"/>
                    </a:schemeClr>
                  </a:glow>
                  <a:outerShdw blurRad="38100" dist="38100" dir="2700000" algn="tl">
                    <a:srgbClr val="000000">
                      <a:alpha val="43137"/>
                    </a:srgbClr>
                  </a:outerShdw>
                </a:effectLst>
                <a:latin typeface="Calibri"/>
                <a:ea typeface="Calibri"/>
              </a:rPr>
              <a:t>بـ </a:t>
            </a:r>
            <a:r>
              <a:rPr lang="ar-IQ" b="1" dirty="0">
                <a:effectLst>
                  <a:glow rad="101600">
                    <a:schemeClr val="accent3">
                      <a:satMod val="175000"/>
                      <a:alpha val="40000"/>
                    </a:schemeClr>
                  </a:glow>
                  <a:outerShdw blurRad="38100" dist="38100" dir="2700000" algn="tl">
                    <a:srgbClr val="000000">
                      <a:alpha val="43137"/>
                    </a:srgbClr>
                  </a:outerShdw>
                </a:effectLst>
                <a:latin typeface="Calibri"/>
                <a:ea typeface="Calibri"/>
              </a:rPr>
              <a:t>:</a:t>
            </a:r>
            <a:endParaRPr lang="en-US" sz="1600" dirty="0">
              <a:effectLst>
                <a:glow rad="101600">
                  <a:schemeClr val="accent3">
                    <a:satMod val="175000"/>
                    <a:alpha val="40000"/>
                  </a:schemeClr>
                </a:glow>
                <a:outerShdw blurRad="38100" dist="38100" dir="2700000" algn="tl">
                  <a:srgbClr val="000000">
                    <a:alpha val="43137"/>
                  </a:srgbClr>
                </a:outerShdw>
              </a:effectLst>
              <a:latin typeface="Calibri"/>
              <a:ea typeface="Calibri"/>
              <a:cs typeface="Arial"/>
            </a:endParaRPr>
          </a:p>
          <a:p>
            <a:pPr algn="justLow">
              <a:lnSpc>
                <a:spcPct val="115000"/>
              </a:lnSpc>
              <a:spcBef>
                <a:spcPts val="1200"/>
              </a:spcBef>
              <a:spcAft>
                <a:spcPts val="1000"/>
              </a:spcAft>
            </a:pPr>
            <a:r>
              <a:rPr lang="ar-IQ" b="1" dirty="0">
                <a:effectLst>
                  <a:glow rad="101600">
                    <a:schemeClr val="accent3">
                      <a:satMod val="175000"/>
                      <a:alpha val="40000"/>
                    </a:schemeClr>
                  </a:glow>
                  <a:outerShdw blurRad="38100" dist="38100" dir="2700000" algn="tl">
                    <a:srgbClr val="000000">
                      <a:alpha val="43137"/>
                    </a:srgbClr>
                  </a:outerShdw>
                </a:effectLst>
                <a:latin typeface="Calibri"/>
                <a:ea typeface="Calibri"/>
              </a:rPr>
              <a:t>1.وصف علاقات سياسية جديدة بين المواطنين والوطن في المسائل التي تهتم بشؤون البيئة.</a:t>
            </a:r>
            <a:endParaRPr lang="en-US" sz="1600" dirty="0">
              <a:effectLst>
                <a:glow rad="101600">
                  <a:schemeClr val="accent3">
                    <a:satMod val="175000"/>
                    <a:alpha val="40000"/>
                  </a:schemeClr>
                </a:glow>
                <a:outerShdw blurRad="38100" dist="38100" dir="2700000" algn="tl">
                  <a:srgbClr val="000000">
                    <a:alpha val="43137"/>
                  </a:srgbClr>
                </a:outerShdw>
              </a:effectLst>
              <a:latin typeface="Calibri"/>
              <a:ea typeface="Calibri"/>
              <a:cs typeface="Arial"/>
            </a:endParaRPr>
          </a:p>
          <a:p>
            <a:pPr algn="justLow">
              <a:lnSpc>
                <a:spcPct val="115000"/>
              </a:lnSpc>
              <a:spcBef>
                <a:spcPts val="1200"/>
              </a:spcBef>
              <a:spcAft>
                <a:spcPts val="1000"/>
              </a:spcAft>
            </a:pPr>
            <a:r>
              <a:rPr lang="ar-IQ" b="1" dirty="0">
                <a:effectLst>
                  <a:glow rad="101600">
                    <a:schemeClr val="accent3">
                      <a:satMod val="175000"/>
                      <a:alpha val="40000"/>
                    </a:schemeClr>
                  </a:glow>
                  <a:outerShdw blurRad="38100" dist="38100" dir="2700000" algn="tl">
                    <a:srgbClr val="000000">
                      <a:alpha val="43137"/>
                    </a:srgbClr>
                  </a:outerShdw>
                </a:effectLst>
                <a:latin typeface="Calibri"/>
                <a:ea typeface="Calibri"/>
              </a:rPr>
              <a:t>2.الجمع بين قضايا المجتمع والسياسة والبيئة لتحقيق مجتمع أكثر استدامة.</a:t>
            </a:r>
            <a:endParaRPr lang="en-US" sz="1600" dirty="0">
              <a:effectLst>
                <a:glow rad="101600">
                  <a:schemeClr val="accent3">
                    <a:satMod val="175000"/>
                    <a:alpha val="40000"/>
                  </a:schemeClr>
                </a:glow>
                <a:outerShdw blurRad="38100" dist="38100" dir="2700000" algn="tl">
                  <a:srgbClr val="000000">
                    <a:alpha val="43137"/>
                  </a:srgbClr>
                </a:outerShdw>
              </a:effectLst>
              <a:latin typeface="Calibri"/>
              <a:ea typeface="Calibri"/>
              <a:cs typeface="Arial"/>
            </a:endParaRPr>
          </a:p>
          <a:p>
            <a:pPr algn="justLow">
              <a:lnSpc>
                <a:spcPct val="115000"/>
              </a:lnSpc>
              <a:spcBef>
                <a:spcPts val="1200"/>
              </a:spcBef>
              <a:spcAft>
                <a:spcPts val="1000"/>
              </a:spcAft>
            </a:pPr>
            <a:r>
              <a:rPr lang="ar-IQ" b="1" dirty="0">
                <a:effectLst>
                  <a:glow rad="101600">
                    <a:schemeClr val="accent3">
                      <a:satMod val="175000"/>
                      <a:alpha val="40000"/>
                    </a:schemeClr>
                  </a:glow>
                  <a:outerShdw blurRad="38100" dist="38100" dir="2700000" algn="tl">
                    <a:srgbClr val="000000">
                      <a:alpha val="43137"/>
                    </a:srgbClr>
                  </a:outerShdw>
                </a:effectLst>
                <a:latin typeface="Calibri"/>
                <a:ea typeface="Calibri"/>
              </a:rPr>
              <a:t>3.تأصيل مبدأ المواطن الرشيد الذي يراعي الاهتمامات البيئية وشؤونها.</a:t>
            </a:r>
            <a:endParaRPr lang="en-US" sz="1600" dirty="0">
              <a:effectLst>
                <a:glow rad="101600">
                  <a:schemeClr val="accent3">
                    <a:satMod val="175000"/>
                    <a:alpha val="40000"/>
                  </a:schemeClr>
                </a:glow>
                <a:outerShdw blurRad="38100" dist="38100" dir="2700000" algn="tl">
                  <a:srgbClr val="000000">
                    <a:alpha val="43137"/>
                  </a:srgbClr>
                </a:outerShdw>
              </a:effectLst>
              <a:latin typeface="Calibri"/>
              <a:ea typeface="Calibri"/>
              <a:cs typeface="Arial"/>
            </a:endParaRPr>
          </a:p>
          <a:p>
            <a:pPr>
              <a:spcBef>
                <a:spcPts val="1200"/>
              </a:spcBef>
            </a:pPr>
            <a:r>
              <a:rPr lang="ar-IQ" b="1" dirty="0">
                <a:effectLst>
                  <a:glow rad="101600">
                    <a:schemeClr val="accent3">
                      <a:satMod val="175000"/>
                      <a:alpha val="40000"/>
                    </a:schemeClr>
                  </a:glow>
                  <a:outerShdw blurRad="38100" dist="38100" dir="2700000" algn="tl">
                    <a:srgbClr val="000000">
                      <a:alpha val="43137"/>
                    </a:srgbClr>
                  </a:outerShdw>
                </a:effectLst>
                <a:latin typeface="Calibri"/>
                <a:ea typeface="Calibri"/>
              </a:rPr>
              <a:t>4.تحقيق الشراكة بين الحكومة والمواطنين لتحقيق الاستدامة.</a:t>
            </a:r>
            <a:endParaRPr lang="ar-IQ" dirty="0">
              <a:effectLst>
                <a:glow rad="101600">
                  <a:schemeClr val="accent3">
                    <a:satMod val="175000"/>
                    <a:alpha val="40000"/>
                  </a:schemeClr>
                </a:glow>
                <a:outerShdw blurRad="38100" dist="38100" dir="2700000" algn="tl">
                  <a:srgbClr val="000000">
                    <a:alpha val="43137"/>
                  </a:srgbClr>
                </a:outerShdw>
              </a:effectLst>
            </a:endParaRPr>
          </a:p>
        </p:txBody>
      </p:sp>
      <p:sp>
        <p:nvSpPr>
          <p:cNvPr id="2" name="Title 1"/>
          <p:cNvSpPr>
            <a:spLocks noGrp="1"/>
          </p:cNvSpPr>
          <p:nvPr>
            <p:ph type="title"/>
          </p:nvPr>
        </p:nvSpPr>
        <p:spPr>
          <a:xfrm>
            <a:off x="152400" y="1143000"/>
            <a:ext cx="7543800" cy="914400"/>
          </a:xfrm>
        </p:spPr>
        <p:txBody>
          <a:bodyPr/>
          <a:lstStyle/>
          <a:p>
            <a:pPr algn="r"/>
            <a:r>
              <a:rPr lang="ar-IQ" b="1" u="sng" dirty="0">
                <a:solidFill>
                  <a:srgbClr val="002060"/>
                </a:solidFill>
                <a:latin typeface="Calibri"/>
                <a:ea typeface="Calibri"/>
              </a:rPr>
              <a:t>اهداف المواطنة البيئية</a:t>
            </a:r>
            <a:endParaRPr lang="ar-IQ" dirty="0">
              <a:solidFill>
                <a:srgbClr val="002060"/>
              </a:solidFill>
            </a:endParaRPr>
          </a:p>
        </p:txBody>
      </p:sp>
      <p:sp>
        <p:nvSpPr>
          <p:cNvPr id="4" name="Slide Number Placeholder 3"/>
          <p:cNvSpPr>
            <a:spLocks noGrp="1"/>
          </p:cNvSpPr>
          <p:nvPr>
            <p:ph type="sldNum" sz="quarter" idx="11"/>
          </p:nvPr>
        </p:nvSpPr>
        <p:spPr>
          <a:xfrm>
            <a:off x="304800" y="6324600"/>
            <a:ext cx="941203" cy="301752"/>
          </a:xfrm>
        </p:spPr>
        <p:txBody>
          <a:bodyPr/>
          <a:lstStyle/>
          <a:p>
            <a:pPr algn="ctr"/>
            <a:fld id="{7A726F40-45A2-4C2D-B3E1-0FFDD3EBC2B8}" type="slidenum">
              <a:rPr lang="ar-IQ" sz="2800" b="1" smtClean="0"/>
              <a:pPr algn="ctr"/>
              <a:t>5</a:t>
            </a:fld>
            <a:endParaRPr lang="ar-IQ" sz="2800" b="1" dirty="0"/>
          </a:p>
        </p:txBody>
      </p:sp>
    </p:spTree>
    <p:extLst>
      <p:ext uri="{BB962C8B-B14F-4D97-AF65-F5344CB8AC3E}">
        <p14:creationId xmlns:p14="http://schemas.microsoft.com/office/powerpoint/2010/main" val="2772573515"/>
      </p:ext>
    </p:extLst>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pollution-earth-coughing-in-sky-tendringdcgovuk11.jpeg"/>
          <p:cNvPicPr>
            <a:picLocks noGrp="1" noChangeAspect="1"/>
          </p:cNvPicPr>
          <p:nvPr>
            <p:ph idx="1"/>
          </p:nvPr>
        </p:nvPicPr>
        <p:blipFill>
          <a:blip r:embed="rId2"/>
          <a:stretch>
            <a:fillRect/>
          </a:stretch>
        </p:blipFill>
        <p:spPr>
          <a:xfrm>
            <a:off x="1066800" y="1371600"/>
            <a:ext cx="7848600" cy="5257800"/>
          </a:xfrm>
          <a:effectLst>
            <a:outerShdw blurRad="63500" dist="12700" dir="5400000" sx="102000" sy="102000" rotWithShape="0">
              <a:srgbClr val="000000">
                <a:alpha val="32000"/>
              </a:srgbClr>
            </a:outerShdw>
            <a:softEdge rad="127000"/>
          </a:effectLst>
        </p:spPr>
        <p:style>
          <a:lnRef idx="1">
            <a:schemeClr val="accent2"/>
          </a:lnRef>
          <a:fillRef idx="2">
            <a:schemeClr val="accent2"/>
          </a:fillRef>
          <a:effectRef idx="1">
            <a:schemeClr val="accent2"/>
          </a:effectRef>
          <a:fontRef idx="minor">
            <a:schemeClr val="dk1"/>
          </a:fontRef>
        </p:style>
      </p:pic>
      <p:sp>
        <p:nvSpPr>
          <p:cNvPr id="2" name="Title 1"/>
          <p:cNvSpPr>
            <a:spLocks noGrp="1"/>
          </p:cNvSpPr>
          <p:nvPr>
            <p:ph type="title"/>
          </p:nvPr>
        </p:nvSpPr>
        <p:spPr>
          <a:xfrm>
            <a:off x="914400" y="228600"/>
            <a:ext cx="7315200" cy="1154097"/>
          </a:xfrm>
        </p:spPr>
        <p:txBody>
          <a:bodyPr/>
          <a:lstStyle/>
          <a:p>
            <a:pPr algn="r"/>
            <a:r>
              <a:rPr lang="ar-IQ" b="1" u="sng" dirty="0">
                <a:solidFill>
                  <a:srgbClr val="002060"/>
                </a:solidFill>
                <a:latin typeface="Calibri"/>
                <a:ea typeface="Calibri"/>
              </a:rPr>
              <a:t>أسس بناء المواطنة البيئية</a:t>
            </a:r>
            <a:endParaRPr lang="ar-IQ" dirty="0">
              <a:solidFill>
                <a:srgbClr val="002060"/>
              </a:solidFill>
            </a:endParaRPr>
          </a:p>
        </p:txBody>
      </p:sp>
      <p:sp>
        <p:nvSpPr>
          <p:cNvPr id="4" name="Slide Number Placeholder 3"/>
          <p:cNvSpPr>
            <a:spLocks noGrp="1"/>
          </p:cNvSpPr>
          <p:nvPr>
            <p:ph type="sldNum" sz="quarter" idx="11"/>
          </p:nvPr>
        </p:nvSpPr>
        <p:spPr>
          <a:xfrm>
            <a:off x="304800" y="6400800"/>
            <a:ext cx="941203" cy="301752"/>
          </a:xfrm>
        </p:spPr>
        <p:txBody>
          <a:bodyPr/>
          <a:lstStyle/>
          <a:p>
            <a:pPr algn="ctr"/>
            <a:fld id="{7A726F40-45A2-4C2D-B3E1-0FFDD3EBC2B8}" type="slidenum">
              <a:rPr lang="ar-IQ" sz="2800" b="1" smtClean="0"/>
              <a:pPr algn="ctr"/>
              <a:t>6</a:t>
            </a:fld>
            <a:endParaRPr lang="ar-IQ" sz="2800" b="1" dirty="0"/>
          </a:p>
        </p:txBody>
      </p:sp>
      <p:sp>
        <p:nvSpPr>
          <p:cNvPr id="7" name="مستطيل 6"/>
          <p:cNvSpPr/>
          <p:nvPr/>
        </p:nvSpPr>
        <p:spPr>
          <a:xfrm>
            <a:off x="1219200" y="2057400"/>
            <a:ext cx="7467600" cy="3790781"/>
          </a:xfrm>
          <a:prstGeom prst="rect">
            <a:avLst/>
          </a:prstGeom>
        </p:spPr>
        <p:txBody>
          <a:bodyPr wrap="square">
            <a:spAutoFit/>
          </a:bodyPr>
          <a:lstStyle/>
          <a:p>
            <a:pPr algn="justLow">
              <a:lnSpc>
                <a:spcPct val="115000"/>
              </a:lnSpc>
              <a:spcAft>
                <a:spcPts val="1000"/>
              </a:spcAft>
            </a:pPr>
            <a:r>
              <a:rPr lang="ar-IQ" sz="2000" b="1" dirty="0" smtClean="0">
                <a:solidFill>
                  <a:schemeClr val="bg1"/>
                </a:solidFill>
                <a:effectLst>
                  <a:glow rad="139700">
                    <a:schemeClr val="accent4">
                      <a:satMod val="175000"/>
                      <a:alpha val="40000"/>
                    </a:schemeClr>
                  </a:glow>
                </a:effectLst>
                <a:latin typeface="Calibri"/>
                <a:ea typeface="Calibri"/>
              </a:rPr>
              <a:t>1.تصحيح المفاهيم البيئية الخاطئة لدى المواطنين ومعالجة المشاكل الناجمة عن غياب مفهوم المواطنة البيئية.</a:t>
            </a:r>
            <a:endParaRPr lang="en-US" sz="2000" dirty="0" smtClean="0">
              <a:solidFill>
                <a:schemeClr val="bg1"/>
              </a:solidFill>
              <a:effectLst>
                <a:glow rad="139700">
                  <a:schemeClr val="accent4">
                    <a:satMod val="175000"/>
                    <a:alpha val="40000"/>
                  </a:schemeClr>
                </a:glow>
              </a:effectLst>
              <a:latin typeface="Calibri"/>
              <a:ea typeface="Calibri"/>
              <a:cs typeface="Arial"/>
            </a:endParaRPr>
          </a:p>
          <a:p>
            <a:pPr algn="justLow">
              <a:lnSpc>
                <a:spcPct val="115000"/>
              </a:lnSpc>
              <a:spcAft>
                <a:spcPts val="1000"/>
              </a:spcAft>
            </a:pPr>
            <a:r>
              <a:rPr lang="ar-IQ" sz="2000" b="1" dirty="0" smtClean="0">
                <a:solidFill>
                  <a:schemeClr val="bg1"/>
                </a:solidFill>
                <a:effectLst>
                  <a:glow rad="139700">
                    <a:schemeClr val="accent4">
                      <a:satMod val="175000"/>
                      <a:alpha val="40000"/>
                    </a:schemeClr>
                  </a:glow>
                </a:effectLst>
                <a:latin typeface="Calibri"/>
                <a:ea typeface="Calibri"/>
              </a:rPr>
              <a:t>2.إكساب المواطنين </a:t>
            </a:r>
            <a:r>
              <a:rPr lang="ar-IQ" sz="2000" b="1" dirty="0" err="1" smtClean="0">
                <a:solidFill>
                  <a:schemeClr val="bg1"/>
                </a:solidFill>
                <a:effectLst>
                  <a:glow rad="139700">
                    <a:schemeClr val="accent4">
                      <a:satMod val="175000"/>
                      <a:alpha val="40000"/>
                    </a:schemeClr>
                  </a:glow>
                </a:effectLst>
                <a:latin typeface="Calibri"/>
                <a:ea typeface="Calibri"/>
              </a:rPr>
              <a:t>الأليات</a:t>
            </a:r>
            <a:r>
              <a:rPr lang="ar-IQ" sz="2000" b="1" dirty="0" smtClean="0">
                <a:solidFill>
                  <a:schemeClr val="bg1"/>
                </a:solidFill>
                <a:effectLst>
                  <a:glow rad="139700">
                    <a:schemeClr val="accent4">
                      <a:satMod val="175000"/>
                      <a:alpha val="40000"/>
                    </a:schemeClr>
                  </a:glow>
                </a:effectLst>
                <a:latin typeface="Calibri"/>
                <a:ea typeface="Calibri"/>
              </a:rPr>
              <a:t> الصحيحة التي تساهم في المحافظة </a:t>
            </a:r>
            <a:r>
              <a:rPr lang="ar-IQ" sz="2000" b="1" dirty="0" err="1" smtClean="0">
                <a:solidFill>
                  <a:schemeClr val="bg1"/>
                </a:solidFill>
                <a:effectLst>
                  <a:glow rad="139700">
                    <a:schemeClr val="accent4">
                      <a:satMod val="175000"/>
                      <a:alpha val="40000"/>
                    </a:schemeClr>
                  </a:glow>
                </a:effectLst>
                <a:latin typeface="Calibri"/>
                <a:ea typeface="Calibri"/>
              </a:rPr>
              <a:t>والأصلاح</a:t>
            </a:r>
            <a:r>
              <a:rPr lang="ar-IQ" sz="2000" b="1" dirty="0" smtClean="0">
                <a:solidFill>
                  <a:schemeClr val="bg1"/>
                </a:solidFill>
                <a:effectLst>
                  <a:glow rad="139700">
                    <a:schemeClr val="accent4">
                      <a:satMod val="175000"/>
                      <a:alpha val="40000"/>
                    </a:schemeClr>
                  </a:glow>
                </a:effectLst>
                <a:latin typeface="Calibri"/>
                <a:ea typeface="Calibri"/>
              </a:rPr>
              <a:t> البيئي والتي بدورها تسعى إلى تحقيق أهداف التنمية المستدامة.</a:t>
            </a:r>
            <a:endParaRPr lang="en-US" sz="2000" dirty="0" smtClean="0">
              <a:solidFill>
                <a:schemeClr val="bg1"/>
              </a:solidFill>
              <a:effectLst>
                <a:glow rad="139700">
                  <a:schemeClr val="accent4">
                    <a:satMod val="175000"/>
                    <a:alpha val="40000"/>
                  </a:schemeClr>
                </a:glow>
              </a:effectLst>
              <a:latin typeface="Calibri"/>
              <a:ea typeface="Calibri"/>
              <a:cs typeface="Arial"/>
            </a:endParaRPr>
          </a:p>
          <a:p>
            <a:pPr algn="justLow">
              <a:lnSpc>
                <a:spcPct val="115000"/>
              </a:lnSpc>
              <a:spcAft>
                <a:spcPts val="1000"/>
              </a:spcAft>
            </a:pPr>
            <a:r>
              <a:rPr lang="ar-IQ" sz="2000" b="1" dirty="0" smtClean="0">
                <a:solidFill>
                  <a:schemeClr val="bg1"/>
                </a:solidFill>
                <a:effectLst>
                  <a:glow rad="139700">
                    <a:schemeClr val="accent4">
                      <a:satMod val="175000"/>
                      <a:alpha val="40000"/>
                    </a:schemeClr>
                  </a:glow>
                </a:effectLst>
                <a:latin typeface="Calibri"/>
                <a:ea typeface="Calibri"/>
              </a:rPr>
              <a:t>3.تحسين السلوك البيئي اليومي.</a:t>
            </a:r>
            <a:endParaRPr lang="en-US" sz="2000" dirty="0" smtClean="0">
              <a:solidFill>
                <a:schemeClr val="bg1"/>
              </a:solidFill>
              <a:effectLst>
                <a:glow rad="139700">
                  <a:schemeClr val="accent4">
                    <a:satMod val="175000"/>
                    <a:alpha val="40000"/>
                  </a:schemeClr>
                </a:glow>
              </a:effectLst>
              <a:latin typeface="Calibri"/>
              <a:ea typeface="Calibri"/>
              <a:cs typeface="Arial"/>
            </a:endParaRPr>
          </a:p>
          <a:p>
            <a:pPr algn="justLow">
              <a:lnSpc>
                <a:spcPct val="115000"/>
              </a:lnSpc>
              <a:spcAft>
                <a:spcPts val="1000"/>
              </a:spcAft>
            </a:pPr>
            <a:r>
              <a:rPr lang="ar-IQ" sz="2000" b="1" dirty="0" smtClean="0">
                <a:solidFill>
                  <a:schemeClr val="bg1"/>
                </a:solidFill>
                <a:effectLst>
                  <a:glow rad="139700">
                    <a:schemeClr val="accent4">
                      <a:satMod val="175000"/>
                      <a:alpha val="40000"/>
                    </a:schemeClr>
                  </a:glow>
                </a:effectLst>
                <a:latin typeface="Calibri"/>
                <a:ea typeface="Calibri"/>
              </a:rPr>
              <a:t>4.السعي إلى تجنب الضرر البيئي قبل وقوعه وعدم وجود أضرار بعيدة المدى للمشاريع البيئية المقترحة.</a:t>
            </a:r>
            <a:endParaRPr lang="en-US" sz="2000" dirty="0" smtClean="0">
              <a:solidFill>
                <a:schemeClr val="bg1"/>
              </a:solidFill>
              <a:effectLst>
                <a:glow rad="139700">
                  <a:schemeClr val="accent4">
                    <a:satMod val="175000"/>
                    <a:alpha val="40000"/>
                  </a:schemeClr>
                </a:glow>
              </a:effectLst>
              <a:latin typeface="Calibri"/>
              <a:ea typeface="Calibri"/>
              <a:cs typeface="Arial"/>
            </a:endParaRPr>
          </a:p>
          <a:p>
            <a:pPr algn="justLow">
              <a:lnSpc>
                <a:spcPct val="115000"/>
              </a:lnSpc>
              <a:spcAft>
                <a:spcPts val="1000"/>
              </a:spcAft>
            </a:pPr>
            <a:r>
              <a:rPr lang="ar-IQ" sz="2000" b="1" dirty="0" smtClean="0">
                <a:solidFill>
                  <a:schemeClr val="bg1"/>
                </a:solidFill>
                <a:effectLst>
                  <a:glow rad="139700">
                    <a:schemeClr val="accent4">
                      <a:satMod val="175000"/>
                      <a:alpha val="40000"/>
                    </a:schemeClr>
                  </a:glow>
                </a:effectLst>
                <a:latin typeface="Calibri"/>
                <a:ea typeface="Calibri"/>
              </a:rPr>
              <a:t>5.المساهمة في رفع المستوى الثقافي والوعي البيئي للأفراد من أجل تحفيزهم على المشاركة في اتخاذ القرار ووضع الحلول عن المشكلات البيئية.</a:t>
            </a:r>
            <a:endParaRPr lang="en-US" sz="2000" dirty="0">
              <a:solidFill>
                <a:schemeClr val="bg1"/>
              </a:solidFill>
              <a:effectLst>
                <a:glow rad="139700">
                  <a:schemeClr val="accent4">
                    <a:satMod val="175000"/>
                    <a:alpha val="40000"/>
                  </a:schemeClr>
                </a:glow>
              </a:effectLst>
              <a:latin typeface="Calibri"/>
              <a:ea typeface="Calibri"/>
              <a:cs typeface="Arial"/>
            </a:endParaRPr>
          </a:p>
        </p:txBody>
      </p:sp>
    </p:spTree>
    <p:extLst>
      <p:ext uri="{BB962C8B-B14F-4D97-AF65-F5344CB8AC3E}">
        <p14:creationId xmlns:p14="http://schemas.microsoft.com/office/powerpoint/2010/main" val="112119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7" presetClass="entr" presetSubtype="0"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1000"/>
                                        <p:tgtEl>
                                          <p:spTgt spid="7">
                                            <p:txEl>
                                              <p:pRg st="0" end="0"/>
                                            </p:txEl>
                                          </p:spTgt>
                                        </p:tgtEl>
                                      </p:cBhvr>
                                    </p:animEffect>
                                    <p:anim calcmode="lin" valueType="num">
                                      <p:cBhvr>
                                        <p:cTn id="1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7">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
                                            <p:txEl>
                                              <p:pRg st="0" end="0"/>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7">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
                                            <p:txEl>
                                              <p:pRg st="1" end="1"/>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Effect transition="in" filter="fade">
                                      <p:cBhvr>
                                        <p:cTn id="25" dur="1000"/>
                                        <p:tgtEl>
                                          <p:spTgt spid="7">
                                            <p:txEl>
                                              <p:pRg st="2" end="2"/>
                                            </p:txEl>
                                          </p:spTgt>
                                        </p:tgtEl>
                                      </p:cBhvr>
                                    </p:animEffect>
                                    <p:anim calcmode="lin" valueType="num">
                                      <p:cBhvr>
                                        <p:cTn id="26"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7">
                                            <p:txEl>
                                              <p:pRg st="2" end="2"/>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7">
                                            <p:txEl>
                                              <p:pRg st="2" end="2"/>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fade">
                                      <p:cBhvr>
                                        <p:cTn id="31" dur="1000"/>
                                        <p:tgtEl>
                                          <p:spTgt spid="7">
                                            <p:txEl>
                                              <p:pRg st="3" end="3"/>
                                            </p:txEl>
                                          </p:spTgt>
                                        </p:tgtEl>
                                      </p:cBhvr>
                                    </p:animEffect>
                                    <p:anim calcmode="lin" valueType="num">
                                      <p:cBhvr>
                                        <p:cTn id="3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xEl>
                                              <p:pRg st="3" end="3"/>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fade">
                                      <p:cBhvr>
                                        <p:cTn id="37" dur="1000"/>
                                        <p:tgtEl>
                                          <p:spTgt spid="7">
                                            <p:txEl>
                                              <p:pRg st="4" end="4"/>
                                            </p:txEl>
                                          </p:spTgt>
                                        </p:tgtEl>
                                      </p:cBhvr>
                                    </p:animEffect>
                                    <p:anim calcmode="lin" valueType="num">
                                      <p:cBhvr>
                                        <p:cTn id="3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7">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دبلوم عالي\الكورس الاول\ادارة الموارد البشرية\محاضرة المواطنة البيئية\نهائي\CH-12.jpg015036025001.jpg"/>
          <p:cNvPicPr>
            <a:picLocks noChangeAspect="1" noChangeArrowheads="1"/>
          </p:cNvPicPr>
          <p:nvPr/>
        </p:nvPicPr>
        <p:blipFill>
          <a:blip r:embed="rId2"/>
          <a:srcRect/>
          <a:stretch>
            <a:fillRect/>
          </a:stretch>
        </p:blipFill>
        <p:spPr bwMode="auto">
          <a:xfrm>
            <a:off x="4724400" y="228600"/>
            <a:ext cx="4267200" cy="53340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3" name="Content Placeholder 2"/>
          <p:cNvSpPr>
            <a:spLocks noGrp="1"/>
          </p:cNvSpPr>
          <p:nvPr>
            <p:ph idx="1"/>
          </p:nvPr>
        </p:nvSpPr>
        <p:spPr>
          <a:xfrm>
            <a:off x="304800" y="1676400"/>
            <a:ext cx="4876800" cy="49530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Low">
              <a:lnSpc>
                <a:spcPct val="115000"/>
              </a:lnSpc>
              <a:spcAft>
                <a:spcPts val="1000"/>
              </a:spcAft>
            </a:pPr>
            <a:r>
              <a:rPr lang="ar-IQ"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عرفه (</a:t>
            </a:r>
            <a:r>
              <a:rPr lang="en-US" sz="2400" b="1" dirty="0" err="1">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rPr>
              <a:t>Konovsky</a:t>
            </a:r>
            <a:r>
              <a:rPr lang="en-US"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rPr>
              <a:t> &amp; Pugh, 1994</a:t>
            </a:r>
            <a:r>
              <a:rPr lang="ar-IQ"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 بأنه سلوك وظيفي يؤديه الفرد طواعيةً ويتعدى حدود الواجبات الوظيفية المحددة له، كما أنه لايتم مكافأته من خلال هيكل الحوافز الرسمية بالمنظمة.</a:t>
            </a:r>
            <a:endParaRPr lang="en-US" sz="1800" dirty="0">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endParaRPr>
          </a:p>
          <a:p>
            <a:pPr algn="justLow">
              <a:lnSpc>
                <a:spcPct val="115000"/>
              </a:lnSpc>
              <a:spcAft>
                <a:spcPts val="1000"/>
              </a:spcAft>
            </a:pPr>
            <a:r>
              <a:rPr lang="ar-IQ"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كما عرفه (</a:t>
            </a:r>
            <a:r>
              <a:rPr lang="en-US"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rPr>
              <a:t>Wayne, 1993</a:t>
            </a:r>
            <a:r>
              <a:rPr lang="ar-IQ"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 بأنه سلوك الأدوار الإضافية والتي تتعدى حدود الوظيفة.</a:t>
            </a:r>
            <a:endParaRPr lang="en-US" sz="1800" dirty="0">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endParaRPr>
          </a:p>
          <a:p>
            <a:r>
              <a:rPr lang="ar-IQ"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ومن جهة أخرى عرفه (</a:t>
            </a:r>
            <a:r>
              <a:rPr lang="en-US" sz="2400" b="1" dirty="0" err="1">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rPr>
              <a:t>Niehoff</a:t>
            </a:r>
            <a:r>
              <a:rPr lang="en-US"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rPr>
              <a:t> &amp; Moorman, 1993</a:t>
            </a:r>
            <a:r>
              <a:rPr lang="ar-IQ" sz="24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 بأنه سلوك الدور الإضافي ، فهو سلوك أختياري يقوم به الفرد دون إجبار ، كما أنه لايرتبط بنظم الحوافز الرسمية داخل المنظمة.</a:t>
            </a:r>
            <a:endParaRPr lang="ar-IQ" sz="2400" dirty="0">
              <a:effectLst>
                <a:glow rad="139700">
                  <a:schemeClr val="accent5">
                    <a:satMod val="175000"/>
                    <a:alpha val="40000"/>
                  </a:schemeClr>
                </a:glow>
                <a:outerShdw blurRad="38100" dist="38100" dir="2700000" algn="tl">
                  <a:srgbClr val="000000">
                    <a:alpha val="43137"/>
                  </a:srgbClr>
                </a:outerShdw>
              </a:effectLst>
            </a:endParaRPr>
          </a:p>
        </p:txBody>
      </p:sp>
      <p:sp>
        <p:nvSpPr>
          <p:cNvPr id="2" name="Title 1"/>
          <p:cNvSpPr>
            <a:spLocks noGrp="1"/>
          </p:cNvSpPr>
          <p:nvPr>
            <p:ph type="title"/>
          </p:nvPr>
        </p:nvSpPr>
        <p:spPr>
          <a:xfrm>
            <a:off x="914400" y="304800"/>
            <a:ext cx="7315200" cy="1154097"/>
          </a:xfrm>
        </p:spPr>
        <p:txBody>
          <a:bodyPr/>
          <a:lstStyle/>
          <a:p>
            <a:pPr algn="r"/>
            <a:r>
              <a:rPr lang="ar-SA" b="1" u="sng" dirty="0">
                <a:solidFill>
                  <a:srgbClr val="002060"/>
                </a:solidFill>
                <a:ea typeface="Calibri"/>
                <a:cs typeface="+mn-cs"/>
              </a:rPr>
              <a:t>سلوك</a:t>
            </a:r>
            <a:r>
              <a:rPr lang="ar-SA" b="1" u="sng" dirty="0">
                <a:solidFill>
                  <a:srgbClr val="002060"/>
                </a:solidFill>
                <a:ea typeface="Calibri"/>
                <a:cs typeface="Andalus"/>
              </a:rPr>
              <a:t> </a:t>
            </a:r>
            <a:r>
              <a:rPr lang="ar-SA" b="1" u="sng" dirty="0">
                <a:solidFill>
                  <a:srgbClr val="002060"/>
                </a:solidFill>
                <a:ea typeface="Calibri"/>
                <a:cs typeface="+mn-cs"/>
              </a:rPr>
              <a:t>المواطنة </a:t>
            </a:r>
            <a:r>
              <a:rPr lang="ar-SA" b="1" u="sng" dirty="0" smtClean="0">
                <a:solidFill>
                  <a:srgbClr val="002060"/>
                </a:solidFill>
                <a:ea typeface="Calibri"/>
                <a:cs typeface="+mn-cs"/>
              </a:rPr>
              <a:t>التنظيمي</a:t>
            </a:r>
            <a:r>
              <a:rPr lang="ar-IQ" b="1" u="sng" dirty="0" smtClean="0">
                <a:solidFill>
                  <a:srgbClr val="002060"/>
                </a:solidFill>
                <a:ea typeface="Calibri"/>
                <a:cs typeface="+mn-cs"/>
              </a:rPr>
              <a:t>ة</a:t>
            </a:r>
            <a:endParaRPr lang="ar-IQ" dirty="0">
              <a:solidFill>
                <a:srgbClr val="002060"/>
              </a:solidFill>
              <a:cs typeface="+mn-cs"/>
            </a:endParaRPr>
          </a:p>
        </p:txBody>
      </p:sp>
      <p:sp>
        <p:nvSpPr>
          <p:cNvPr id="4" name="Slide Number Placeholder 3"/>
          <p:cNvSpPr>
            <a:spLocks noGrp="1"/>
          </p:cNvSpPr>
          <p:nvPr>
            <p:ph type="sldNum" sz="quarter" idx="11"/>
          </p:nvPr>
        </p:nvSpPr>
        <p:spPr>
          <a:xfrm>
            <a:off x="228600" y="6400800"/>
            <a:ext cx="941203" cy="301752"/>
          </a:xfrm>
        </p:spPr>
        <p:txBody>
          <a:bodyPr/>
          <a:lstStyle/>
          <a:p>
            <a:pPr algn="ctr"/>
            <a:fld id="{7A726F40-45A2-4C2D-B3E1-0FFDD3EBC2B8}" type="slidenum">
              <a:rPr lang="ar-IQ" sz="2800" b="1" smtClean="0"/>
              <a:pPr algn="ctr"/>
              <a:t>7</a:t>
            </a:fld>
            <a:endParaRPr lang="ar-IQ" sz="2800" b="1"/>
          </a:p>
        </p:txBody>
      </p:sp>
    </p:spTree>
    <p:extLst>
      <p:ext uri="{BB962C8B-B14F-4D97-AF65-F5344CB8AC3E}">
        <p14:creationId xmlns:p14="http://schemas.microsoft.com/office/powerpoint/2010/main" val="1457254124"/>
      </p:ext>
    </p:extLst>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752600"/>
            <a:ext cx="8305800" cy="4800600"/>
          </a:xfrm>
        </p:spPr>
        <p:style>
          <a:lnRef idx="1">
            <a:schemeClr val="accent2"/>
          </a:lnRef>
          <a:fillRef idx="2">
            <a:schemeClr val="accent2"/>
          </a:fillRef>
          <a:effectRef idx="1">
            <a:schemeClr val="accent2"/>
          </a:effectRef>
          <a:fontRef idx="minor">
            <a:schemeClr val="dk1"/>
          </a:fontRef>
        </p:style>
        <p:txBody>
          <a:bodyPr/>
          <a:lstStyle/>
          <a:p>
            <a:pPr marL="342900" lvl="0" indent="-342900" algn="justLow">
              <a:lnSpc>
                <a:spcPct val="115000"/>
              </a:lnSpc>
              <a:spcAft>
                <a:spcPts val="1000"/>
              </a:spcAft>
              <a:buFont typeface="Wingdings"/>
              <a:buChar char=""/>
            </a:pPr>
            <a:r>
              <a:rPr lang="ar-IQ" sz="32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سلوكيات المواطنة الموجهة نحو المنظمة.</a:t>
            </a:r>
            <a:endParaRPr lang="en-US" sz="2400" dirty="0">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endParaRPr>
          </a:p>
          <a:p>
            <a:pPr marL="342900" lvl="0" indent="-342900" algn="justLow">
              <a:lnSpc>
                <a:spcPct val="115000"/>
              </a:lnSpc>
              <a:spcAft>
                <a:spcPts val="1000"/>
              </a:spcAft>
              <a:buFont typeface="Wingdings"/>
              <a:buChar char=""/>
            </a:pPr>
            <a:r>
              <a:rPr lang="ar-IQ" sz="32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سلوكيات المواطنة الموجهة نحو أفراد معينين (زملاء العمل ، أعضاء الفريق).</a:t>
            </a:r>
            <a:endParaRPr lang="en-US" sz="2400" dirty="0">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endParaRPr>
          </a:p>
          <a:p>
            <a:pPr marL="342900" lvl="0" indent="-342900" algn="justLow">
              <a:lnSpc>
                <a:spcPct val="115000"/>
              </a:lnSpc>
              <a:spcAft>
                <a:spcPts val="1000"/>
              </a:spcAft>
              <a:buFont typeface="Wingdings"/>
              <a:buChar char=""/>
            </a:pPr>
            <a:r>
              <a:rPr lang="ar-IQ" sz="32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سلوكيات موجهة نحو تعزيز الوظيفة.</a:t>
            </a:r>
            <a:endParaRPr lang="en-US" sz="2400" dirty="0">
              <a:effectLst>
                <a:glow rad="139700">
                  <a:schemeClr val="accent5">
                    <a:satMod val="175000"/>
                    <a:alpha val="40000"/>
                  </a:schemeClr>
                </a:glow>
                <a:outerShdw blurRad="38100" dist="38100" dir="2700000" algn="tl">
                  <a:srgbClr val="000000">
                    <a:alpha val="43137"/>
                  </a:srgbClr>
                </a:outerShdw>
              </a:effectLst>
              <a:latin typeface="Calibri"/>
              <a:ea typeface="Calibri"/>
              <a:cs typeface="Arial"/>
            </a:endParaRPr>
          </a:p>
          <a:p>
            <a:endParaRPr lang="ar-IQ" dirty="0"/>
          </a:p>
        </p:txBody>
      </p:sp>
      <p:sp>
        <p:nvSpPr>
          <p:cNvPr id="2" name="Title 1"/>
          <p:cNvSpPr>
            <a:spLocks noGrp="1"/>
          </p:cNvSpPr>
          <p:nvPr>
            <p:ph type="title"/>
          </p:nvPr>
        </p:nvSpPr>
        <p:spPr>
          <a:xfrm>
            <a:off x="990600" y="228600"/>
            <a:ext cx="7315200" cy="1154097"/>
          </a:xfrm>
        </p:spPr>
        <p:txBody>
          <a:bodyPr/>
          <a:lstStyle/>
          <a:p>
            <a:pPr algn="r"/>
            <a:r>
              <a:rPr lang="ar-IQ" b="1" u="sng" dirty="0">
                <a:solidFill>
                  <a:srgbClr val="002060"/>
                </a:solidFill>
                <a:latin typeface="Calibri"/>
                <a:ea typeface="Calibri"/>
              </a:rPr>
              <a:t>مزايا سلوكيات المواطنة التنظيمية</a:t>
            </a:r>
            <a:endParaRPr lang="ar-IQ" dirty="0">
              <a:solidFill>
                <a:srgbClr val="002060"/>
              </a:solidFill>
            </a:endParaRPr>
          </a:p>
        </p:txBody>
      </p:sp>
      <p:sp>
        <p:nvSpPr>
          <p:cNvPr id="4" name="Slide Number Placeholder 3"/>
          <p:cNvSpPr>
            <a:spLocks noGrp="1"/>
          </p:cNvSpPr>
          <p:nvPr>
            <p:ph type="sldNum" sz="quarter" idx="11"/>
          </p:nvPr>
        </p:nvSpPr>
        <p:spPr>
          <a:xfrm>
            <a:off x="228600" y="6324600"/>
            <a:ext cx="941203" cy="301752"/>
          </a:xfrm>
        </p:spPr>
        <p:txBody>
          <a:bodyPr/>
          <a:lstStyle/>
          <a:p>
            <a:pPr algn="ctr"/>
            <a:fld id="{7A726F40-45A2-4C2D-B3E1-0FFDD3EBC2B8}" type="slidenum">
              <a:rPr lang="ar-IQ" sz="2800" b="1" smtClean="0"/>
              <a:pPr algn="ctr"/>
              <a:t>8</a:t>
            </a:fld>
            <a:endParaRPr lang="ar-IQ" sz="2800" b="1"/>
          </a:p>
        </p:txBody>
      </p:sp>
    </p:spTree>
    <p:extLst>
      <p:ext uri="{BB962C8B-B14F-4D97-AF65-F5344CB8AC3E}">
        <p14:creationId xmlns:p14="http://schemas.microsoft.com/office/powerpoint/2010/main" val="1241929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610600" cy="4876800"/>
          </a:xfrm>
        </p:spPr>
        <p:style>
          <a:lnRef idx="1">
            <a:schemeClr val="accent2"/>
          </a:lnRef>
          <a:fillRef idx="2">
            <a:schemeClr val="accent2"/>
          </a:fillRef>
          <a:effectRef idx="1">
            <a:schemeClr val="accent2"/>
          </a:effectRef>
          <a:fontRef idx="minor">
            <a:schemeClr val="dk1"/>
          </a:fontRef>
        </p:style>
        <p:txBody>
          <a:bodyPr/>
          <a:lstStyle/>
          <a:p>
            <a:r>
              <a:rPr lang="ar-IQ" sz="36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الرضا </a:t>
            </a:r>
            <a:r>
              <a:rPr lang="ar-IQ" sz="3600" b="1" dirty="0" smtClean="0">
                <a:effectLst>
                  <a:glow rad="139700">
                    <a:schemeClr val="accent5">
                      <a:satMod val="175000"/>
                      <a:alpha val="40000"/>
                    </a:schemeClr>
                  </a:glow>
                  <a:outerShdw blurRad="38100" dist="38100" dir="2700000" algn="tl">
                    <a:srgbClr val="000000">
                      <a:alpha val="43137"/>
                    </a:srgbClr>
                  </a:outerShdw>
                </a:effectLst>
                <a:latin typeface="Calibri"/>
                <a:ea typeface="Calibri"/>
              </a:rPr>
              <a:t>الوظيفي</a:t>
            </a:r>
          </a:p>
          <a:p>
            <a:r>
              <a:rPr lang="ar-IQ" sz="36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القيادة التحويلية </a:t>
            </a:r>
            <a:r>
              <a:rPr lang="ar-IQ" sz="3600" b="1" dirty="0" smtClean="0">
                <a:effectLst>
                  <a:glow rad="139700">
                    <a:schemeClr val="accent5">
                      <a:satMod val="175000"/>
                      <a:alpha val="40000"/>
                    </a:schemeClr>
                  </a:glow>
                  <a:outerShdw blurRad="38100" dist="38100" dir="2700000" algn="tl">
                    <a:srgbClr val="000000">
                      <a:alpha val="43137"/>
                    </a:srgbClr>
                  </a:outerShdw>
                </a:effectLst>
                <a:latin typeface="Calibri"/>
                <a:ea typeface="Calibri"/>
              </a:rPr>
              <a:t>والداعمة</a:t>
            </a:r>
          </a:p>
          <a:p>
            <a:r>
              <a:rPr lang="ar-IQ" sz="36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الإثارة في العمل والإندماج </a:t>
            </a:r>
            <a:r>
              <a:rPr lang="ar-IQ" sz="3600" b="1" dirty="0" smtClean="0">
                <a:effectLst>
                  <a:glow rad="139700">
                    <a:schemeClr val="accent5">
                      <a:satMod val="175000"/>
                      <a:alpha val="40000"/>
                    </a:schemeClr>
                  </a:glow>
                  <a:outerShdw blurRad="38100" dist="38100" dir="2700000" algn="tl">
                    <a:srgbClr val="000000">
                      <a:alpha val="43137"/>
                    </a:srgbClr>
                  </a:outerShdw>
                </a:effectLst>
                <a:latin typeface="Calibri"/>
                <a:ea typeface="Calibri"/>
              </a:rPr>
              <a:t>الوظيفي</a:t>
            </a:r>
          </a:p>
          <a:p>
            <a:r>
              <a:rPr lang="ar-IQ" sz="36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الدعم </a:t>
            </a:r>
            <a:r>
              <a:rPr lang="ar-IQ" sz="3600" b="1" dirty="0" smtClean="0">
                <a:effectLst>
                  <a:glow rad="139700">
                    <a:schemeClr val="accent5">
                      <a:satMod val="175000"/>
                      <a:alpha val="40000"/>
                    </a:schemeClr>
                  </a:glow>
                  <a:outerShdw blurRad="38100" dist="38100" dir="2700000" algn="tl">
                    <a:srgbClr val="000000">
                      <a:alpha val="43137"/>
                    </a:srgbClr>
                  </a:outerShdw>
                </a:effectLst>
                <a:latin typeface="Calibri"/>
                <a:ea typeface="Calibri"/>
              </a:rPr>
              <a:t>المنظمي</a:t>
            </a:r>
          </a:p>
          <a:p>
            <a:r>
              <a:rPr lang="ar-IQ" sz="36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الثقة، العدالة التنظيمية وتنفيذ العقد النفسي </a:t>
            </a:r>
            <a:r>
              <a:rPr lang="ar-IQ" sz="3600" b="1" dirty="0" smtClean="0">
                <a:effectLst>
                  <a:glow rad="139700">
                    <a:schemeClr val="accent5">
                      <a:satMod val="175000"/>
                      <a:alpha val="40000"/>
                    </a:schemeClr>
                  </a:glow>
                  <a:outerShdw blurRad="38100" dist="38100" dir="2700000" algn="tl">
                    <a:srgbClr val="000000">
                      <a:alpha val="43137"/>
                    </a:srgbClr>
                  </a:outerShdw>
                </a:effectLst>
                <a:latin typeface="Calibri"/>
                <a:ea typeface="Calibri"/>
              </a:rPr>
              <a:t>للعمل</a:t>
            </a:r>
          </a:p>
          <a:p>
            <a:r>
              <a:rPr lang="ar-IQ" sz="3600" b="1" dirty="0">
                <a:effectLst>
                  <a:glow rad="139700">
                    <a:schemeClr val="accent5">
                      <a:satMod val="175000"/>
                      <a:alpha val="40000"/>
                    </a:schemeClr>
                  </a:glow>
                  <a:outerShdw blurRad="38100" dist="38100" dir="2700000" algn="tl">
                    <a:srgbClr val="000000">
                      <a:alpha val="43137"/>
                    </a:srgbClr>
                  </a:outerShdw>
                </a:effectLst>
                <a:latin typeface="Calibri"/>
                <a:ea typeface="Calibri"/>
              </a:rPr>
              <a:t>الخصائص </a:t>
            </a:r>
            <a:r>
              <a:rPr lang="ar-IQ" sz="3600" b="1" dirty="0" smtClean="0">
                <a:effectLst>
                  <a:glow rad="139700">
                    <a:schemeClr val="accent5">
                      <a:satMod val="175000"/>
                      <a:alpha val="40000"/>
                    </a:schemeClr>
                  </a:glow>
                  <a:outerShdw blurRad="38100" dist="38100" dir="2700000" algn="tl">
                    <a:srgbClr val="000000">
                      <a:alpha val="43137"/>
                    </a:srgbClr>
                  </a:outerShdw>
                </a:effectLst>
                <a:latin typeface="Calibri"/>
                <a:ea typeface="Calibri"/>
              </a:rPr>
              <a:t>الفردية</a:t>
            </a:r>
          </a:p>
          <a:p>
            <a:endParaRPr lang="ar-IQ" dirty="0"/>
          </a:p>
        </p:txBody>
      </p:sp>
      <p:sp>
        <p:nvSpPr>
          <p:cNvPr id="2" name="Title 1"/>
          <p:cNvSpPr>
            <a:spLocks noGrp="1"/>
          </p:cNvSpPr>
          <p:nvPr>
            <p:ph type="title"/>
          </p:nvPr>
        </p:nvSpPr>
        <p:spPr>
          <a:xfrm>
            <a:off x="0" y="152400"/>
            <a:ext cx="8915400" cy="1453217"/>
          </a:xfrm>
        </p:spPr>
        <p:txBody>
          <a:bodyPr>
            <a:normAutofit fontScale="90000"/>
          </a:bodyPr>
          <a:lstStyle/>
          <a:p>
            <a:pPr algn="r"/>
            <a:r>
              <a:rPr lang="ar-IQ" b="1" u="sng" dirty="0">
                <a:solidFill>
                  <a:srgbClr val="002060"/>
                </a:solidFill>
                <a:latin typeface="Calibri"/>
                <a:ea typeface="Calibri"/>
              </a:rPr>
              <a:t>مستلزمات تشكيل سلوكيات المواطنة التنظيمية</a:t>
            </a:r>
            <a:endParaRPr lang="ar-IQ" dirty="0">
              <a:solidFill>
                <a:srgbClr val="002060"/>
              </a:solidFill>
            </a:endParaRPr>
          </a:p>
        </p:txBody>
      </p:sp>
      <p:sp>
        <p:nvSpPr>
          <p:cNvPr id="4" name="Slide Number Placeholder 3"/>
          <p:cNvSpPr>
            <a:spLocks noGrp="1"/>
          </p:cNvSpPr>
          <p:nvPr>
            <p:ph type="sldNum" sz="quarter" idx="11"/>
          </p:nvPr>
        </p:nvSpPr>
        <p:spPr>
          <a:xfrm>
            <a:off x="228600" y="6400800"/>
            <a:ext cx="941203" cy="301752"/>
          </a:xfrm>
        </p:spPr>
        <p:txBody>
          <a:bodyPr/>
          <a:lstStyle/>
          <a:p>
            <a:pPr algn="ctr"/>
            <a:fld id="{7A726F40-45A2-4C2D-B3E1-0FFDD3EBC2B8}" type="slidenum">
              <a:rPr lang="ar-IQ" sz="2800" b="1" smtClean="0"/>
              <a:pPr algn="ctr"/>
              <a:t>9</a:t>
            </a:fld>
            <a:endParaRPr lang="ar-IQ" sz="2800" b="1" dirty="0"/>
          </a:p>
        </p:txBody>
      </p:sp>
    </p:spTree>
    <p:extLst>
      <p:ext uri="{BB962C8B-B14F-4D97-AF65-F5344CB8AC3E}">
        <p14:creationId xmlns:p14="http://schemas.microsoft.com/office/powerpoint/2010/main" val="852758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606</TotalTime>
  <Words>641</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Elemental</vt:lpstr>
      <vt:lpstr>جامعة بغداد/ كلية الإدارة والإقتصاد          قسم إدارة الأعمال دبلوم عالي ــ تخطيط استراتيجي</vt:lpstr>
      <vt:lpstr>المواطنة البيئية</vt:lpstr>
      <vt:lpstr> مفهوم المواطنة</vt:lpstr>
      <vt:lpstr>مفهوم المواطنة البيئية</vt:lpstr>
      <vt:lpstr>اهداف المواطنة البيئية</vt:lpstr>
      <vt:lpstr>أسس بناء المواطنة البيئية</vt:lpstr>
      <vt:lpstr>سلوك المواطنة التنظيمية</vt:lpstr>
      <vt:lpstr>مزايا سلوكيات المواطنة التنظيمية</vt:lpstr>
      <vt:lpstr>مستلزمات تشكيل سلوكيات المواطنة التنظيمية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المواطنة البيئية</dc:title>
  <dc:creator>DR.Ahmed Saker 2o1O</dc:creator>
  <cp:lastModifiedBy>DELL1</cp:lastModifiedBy>
  <cp:revision>73</cp:revision>
  <dcterms:created xsi:type="dcterms:W3CDTF">2018-11-19T18:55:40Z</dcterms:created>
  <dcterms:modified xsi:type="dcterms:W3CDTF">2019-10-25T02:45:14Z</dcterms:modified>
</cp:coreProperties>
</file>