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81" r:id="rId4"/>
    <p:sldId id="278" r:id="rId5"/>
    <p:sldId id="258" r:id="rId6"/>
    <p:sldId id="282" r:id="rId7"/>
    <p:sldId id="283" r:id="rId8"/>
    <p:sldId id="284" r:id="rId9"/>
    <p:sldId id="285" r:id="rId10"/>
    <p:sldId id="266" r:id="rId11"/>
    <p:sldId id="286" r:id="rId12"/>
    <p:sldId id="279" r:id="rId13"/>
    <p:sldId id="267" r:id="rId14"/>
    <p:sldId id="287" r:id="rId15"/>
    <p:sldId id="288" r:id="rId16"/>
    <p:sldId id="289" r:id="rId17"/>
    <p:sldId id="290" r:id="rId18"/>
    <p:sldId id="268" r:id="rId19"/>
    <p:sldId id="269" r:id="rId20"/>
    <p:sldId id="270" r:id="rId21"/>
    <p:sldId id="280" r:id="rId22"/>
    <p:sldId id="276" r:id="rId23"/>
    <p:sldId id="277" r:id="rId24"/>
    <p:sldId id="273"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61" d="100"/>
          <a:sy n="61" d="100"/>
        </p:scale>
        <p:origin x="-72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20483F-9618-417E-A1F4-45FEE0BF128A}" type="datetimeFigureOut">
              <a:rPr lang="ar-SA" smtClean="0"/>
              <a:t>26/02/1441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F9D2E9-DDD2-4202-894E-F40AA3137F18}" type="slidenum">
              <a:rPr lang="ar-SA" smtClean="0"/>
              <a:t>‹#›</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0483F-9618-417E-A1F4-45FEE0BF128A}" type="datetimeFigureOut">
              <a:rPr lang="ar-SA" smtClean="0"/>
              <a:t>26/02/1441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0483F-9618-417E-A1F4-45FEE0BF128A}" type="datetimeFigureOut">
              <a:rPr lang="ar-SA" smtClean="0"/>
              <a:t>26/02/1441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0483F-9618-417E-A1F4-45FEE0BF128A}" type="datetimeFigureOut">
              <a:rPr lang="ar-SA" smtClean="0"/>
              <a:t>26/02/1441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0483F-9618-417E-A1F4-45FEE0BF128A}" type="datetimeFigureOut">
              <a:rPr lang="ar-SA" smtClean="0"/>
              <a:t>26/02/1441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F9D2E9-DDD2-4202-894E-F40AA3137F18}" type="slidenum">
              <a:rPr lang="ar-SA" smtClean="0"/>
              <a:t>‹#›</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20483F-9618-417E-A1F4-45FEE0BF128A}" type="datetimeFigureOut">
              <a:rPr lang="ar-SA" smtClean="0"/>
              <a:t>26/02/1441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20483F-9618-417E-A1F4-45FEE0BF128A}" type="datetimeFigureOut">
              <a:rPr lang="ar-SA" smtClean="0"/>
              <a:t>26/02/1441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0F9D2E9-DDD2-4202-894E-F40AA3137F18}" type="slidenum">
              <a:rPr lang="ar-SA" smtClean="0"/>
              <a:t>‹#›</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20483F-9618-417E-A1F4-45FEE0BF128A}" type="datetimeFigureOut">
              <a:rPr lang="ar-SA" smtClean="0"/>
              <a:t>26/02/1441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0483F-9618-417E-A1F4-45FEE0BF128A}" type="datetimeFigureOut">
              <a:rPr lang="ar-SA" smtClean="0"/>
              <a:t>26/02/1441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0483F-9618-417E-A1F4-45FEE0BF128A}" type="datetimeFigureOut">
              <a:rPr lang="ar-SA" smtClean="0"/>
              <a:t>26/02/1441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0F9D2E9-DDD2-4202-894E-F40AA3137F18}" type="slidenum">
              <a:rPr lang="ar-SA" smtClean="0"/>
              <a:t>‹#›</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0483F-9618-417E-A1F4-45FEE0BF128A}" type="datetimeFigureOut">
              <a:rPr lang="ar-SA" smtClean="0"/>
              <a:t>26/02/1441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0F9D2E9-DDD2-4202-894E-F40AA3137F1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420483F-9618-417E-A1F4-45FEE0BF128A}" type="datetimeFigureOut">
              <a:rPr lang="ar-SA" smtClean="0"/>
              <a:t>26/02/1441</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0F9D2E9-DDD2-4202-894E-F40AA3137F18}" type="slidenum">
              <a:rPr lang="ar-SA" smtClean="0"/>
              <a:t>‹#›</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155" y="533400"/>
            <a:ext cx="7772400" cy="2362200"/>
          </a:xfrm>
        </p:spPr>
        <p:txBody>
          <a:bodyPr anchor="ctr">
            <a:noAutofit/>
          </a:bodyPr>
          <a:lstStyle/>
          <a:p>
            <a:pPr algn="ctr"/>
            <a:r>
              <a:rPr lang="ar-SA" sz="4000" dirty="0" smtClean="0">
                <a:solidFill>
                  <a:schemeClr val="bg1"/>
                </a:solidFill>
                <a:latin typeface="GE SS TV Bold" pitchFamily="18" charset="-78"/>
                <a:ea typeface="GE SS TV Bold" pitchFamily="18" charset="-78"/>
                <a:cs typeface="GE SS TV Bold" pitchFamily="18" charset="-78"/>
              </a:rPr>
              <a:t>1. </a:t>
            </a:r>
            <a:r>
              <a:rPr lang="ar-IQ" sz="4000" dirty="0" smtClean="0">
                <a:solidFill>
                  <a:schemeClr val="bg1"/>
                </a:solidFill>
                <a:latin typeface="GE SS TV Bold" pitchFamily="18" charset="-78"/>
                <a:ea typeface="GE SS TV Bold" pitchFamily="18" charset="-78"/>
                <a:cs typeface="GE SS TV Bold" pitchFamily="18" charset="-78"/>
              </a:rPr>
              <a:t>نظم معلومات الموارد البشرية</a:t>
            </a:r>
            <a:br>
              <a:rPr lang="ar-IQ" sz="4000" dirty="0" smtClean="0">
                <a:solidFill>
                  <a:schemeClr val="bg1"/>
                </a:solidFill>
                <a:latin typeface="GE SS TV Bold" pitchFamily="18" charset="-78"/>
                <a:ea typeface="GE SS TV Bold" pitchFamily="18" charset="-78"/>
                <a:cs typeface="GE SS TV Bold" pitchFamily="18" charset="-78"/>
              </a:rPr>
            </a:br>
            <a:r>
              <a:rPr lang="ar-SA" sz="4000" dirty="0" smtClean="0">
                <a:solidFill>
                  <a:schemeClr val="bg1"/>
                </a:solidFill>
                <a:latin typeface="GE SS TV Bold" pitchFamily="18" charset="-78"/>
                <a:ea typeface="GE SS TV Bold" pitchFamily="18" charset="-78"/>
                <a:cs typeface="GE SS TV Bold" pitchFamily="18" charset="-78"/>
              </a:rPr>
              <a:t>2. </a:t>
            </a:r>
            <a:r>
              <a:rPr lang="ar-IQ" sz="4000" dirty="0" smtClean="0">
                <a:solidFill>
                  <a:schemeClr val="bg1"/>
                </a:solidFill>
                <a:latin typeface="GE SS TV Bold" pitchFamily="18" charset="-78"/>
                <a:ea typeface="GE SS TV Bold" pitchFamily="18" charset="-78"/>
                <a:cs typeface="GE SS TV Bold" pitchFamily="18" charset="-78"/>
              </a:rPr>
              <a:t>الميزة التنافسية</a:t>
            </a:r>
            <a:br>
              <a:rPr lang="ar-IQ" sz="4000" dirty="0" smtClean="0">
                <a:solidFill>
                  <a:schemeClr val="bg1"/>
                </a:solidFill>
                <a:latin typeface="GE SS TV Bold" pitchFamily="18" charset="-78"/>
                <a:ea typeface="GE SS TV Bold" pitchFamily="18" charset="-78"/>
                <a:cs typeface="GE SS TV Bold" pitchFamily="18" charset="-78"/>
              </a:rPr>
            </a:br>
            <a:r>
              <a:rPr lang="ar-SA" sz="4000" dirty="0" smtClean="0">
                <a:solidFill>
                  <a:schemeClr val="bg1"/>
                </a:solidFill>
                <a:latin typeface="GE SS TV Bold" pitchFamily="18" charset="-78"/>
                <a:ea typeface="GE SS TV Bold" pitchFamily="18" charset="-78"/>
                <a:cs typeface="GE SS TV Bold" pitchFamily="18" charset="-78"/>
              </a:rPr>
              <a:t>3.</a:t>
            </a:r>
            <a:r>
              <a:rPr lang="ar-IQ" sz="4000" dirty="0" smtClean="0">
                <a:solidFill>
                  <a:schemeClr val="bg1"/>
                </a:solidFill>
                <a:latin typeface="GE SS TV Bold" pitchFamily="18" charset="-78"/>
                <a:ea typeface="GE SS TV Bold" pitchFamily="18" charset="-78"/>
                <a:cs typeface="GE SS TV Bold" pitchFamily="18" charset="-78"/>
              </a:rPr>
              <a:t>الميزة التنافسية المستدامة</a:t>
            </a:r>
            <a:endParaRPr lang="ar-SA" sz="4000" dirty="0">
              <a:solidFill>
                <a:schemeClr val="bg1"/>
              </a:solidFill>
              <a:latin typeface="GE SS TV Bold" pitchFamily="18" charset="-78"/>
              <a:ea typeface="GE SS TV Bold" pitchFamily="18" charset="-78"/>
              <a:cs typeface="GE SS TV Bold" pitchFamily="18" charset="-78"/>
            </a:endParaRPr>
          </a:p>
        </p:txBody>
      </p:sp>
      <p:sp>
        <p:nvSpPr>
          <p:cNvPr id="3" name="Subtitle 2"/>
          <p:cNvSpPr>
            <a:spLocks noGrp="1"/>
          </p:cNvSpPr>
          <p:nvPr>
            <p:ph type="subTitle" idx="1"/>
          </p:nvPr>
        </p:nvSpPr>
        <p:spPr>
          <a:xfrm>
            <a:off x="762000" y="3352800"/>
            <a:ext cx="7543800" cy="990600"/>
          </a:xfrm>
        </p:spPr>
        <p:txBody>
          <a:bodyPr>
            <a:normAutofit lnSpcReduction="10000"/>
          </a:bodyPr>
          <a:lstStyle/>
          <a:p>
            <a:pPr algn="ctr"/>
            <a:r>
              <a:rPr lang="ar-IQ" dirty="0" smtClean="0">
                <a:solidFill>
                  <a:schemeClr val="tx1"/>
                </a:solidFill>
                <a:latin typeface="GE SS TV Bold" pitchFamily="18" charset="-78"/>
                <a:ea typeface="GE SS TV Bold" pitchFamily="18" charset="-78"/>
                <a:cs typeface="GE SS TV Bold" pitchFamily="18" charset="-78"/>
              </a:rPr>
              <a:t> </a:t>
            </a:r>
            <a:endParaRPr lang="ar-IQ" dirty="0" smtClean="0">
              <a:solidFill>
                <a:schemeClr val="tx1"/>
              </a:solidFill>
              <a:latin typeface="GE SS TV Bold" pitchFamily="18" charset="-78"/>
              <a:ea typeface="GE SS TV Bold" pitchFamily="18" charset="-78"/>
              <a:cs typeface="GE SS TV Bold" pitchFamily="18" charset="-78"/>
            </a:endParaRPr>
          </a:p>
          <a:p>
            <a:pPr algn="ctr"/>
            <a:r>
              <a:rPr lang="ar-SA" smtClean="0">
                <a:solidFill>
                  <a:srgbClr val="C00000"/>
                </a:solidFill>
                <a:latin typeface="GE SS TV Bold" pitchFamily="18" charset="-78"/>
                <a:ea typeface="GE SS TV Bold" pitchFamily="18" charset="-78"/>
                <a:cs typeface="GE SS TV Bold" pitchFamily="18" charset="-78"/>
              </a:rPr>
              <a:t>د. </a:t>
            </a:r>
            <a:r>
              <a:rPr lang="ar-IQ" smtClean="0">
                <a:solidFill>
                  <a:srgbClr val="C00000"/>
                </a:solidFill>
                <a:latin typeface="GE SS TV Bold" pitchFamily="18" charset="-78"/>
                <a:ea typeface="GE SS TV Bold" pitchFamily="18" charset="-78"/>
                <a:cs typeface="GE SS TV Bold" pitchFamily="18" charset="-78"/>
              </a:rPr>
              <a:t>ندى </a:t>
            </a:r>
            <a:r>
              <a:rPr lang="ar-IQ" dirty="0" smtClean="0">
                <a:solidFill>
                  <a:srgbClr val="C00000"/>
                </a:solidFill>
                <a:latin typeface="GE SS TV Bold" pitchFamily="18" charset="-78"/>
                <a:ea typeface="GE SS TV Bold" pitchFamily="18" charset="-78"/>
                <a:cs typeface="GE SS TV Bold" pitchFamily="18" charset="-78"/>
              </a:rPr>
              <a:t>اسماعيل </a:t>
            </a:r>
          </a:p>
          <a:p>
            <a:pPr algn="ctr"/>
            <a:endParaRPr lang="ar-IQ" dirty="0" smtClean="0">
              <a:solidFill>
                <a:srgbClr val="C00000"/>
              </a:solidFill>
              <a:latin typeface="GE SS TV Bold" pitchFamily="18" charset="-78"/>
              <a:ea typeface="GE SS TV Bold" pitchFamily="18" charset="-78"/>
              <a:cs typeface="GE SS TV Bold" pitchFamily="18" charset="-78"/>
            </a:endParaRPr>
          </a:p>
        </p:txBody>
      </p:sp>
    </p:spTree>
    <p:extLst>
      <p:ext uri="{BB962C8B-B14F-4D97-AF65-F5344CB8AC3E}">
        <p14:creationId xmlns:p14="http://schemas.microsoft.com/office/powerpoint/2010/main" val="2092680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8001000" cy="5943600"/>
          </a:xfrm>
        </p:spPr>
        <p:txBody>
          <a:bodyPr anchor="t">
            <a:normAutofit/>
          </a:bodyPr>
          <a:lstStyle/>
          <a:p>
            <a:pPr marL="0" indent="0" algn="just">
              <a:buNone/>
            </a:pPr>
            <a:endParaRPr lang="ar-IQ" sz="3200" dirty="0" smtClean="0">
              <a:latin typeface="GE Jarida Heavy" pitchFamily="18" charset="-78"/>
              <a:ea typeface="GE Jarida Heavy" pitchFamily="18" charset="-78"/>
              <a:cs typeface="GE Jarida Heavy" pitchFamily="18" charset="-78"/>
            </a:endParaRPr>
          </a:p>
          <a:p>
            <a:pPr marL="0" lvl="0" indent="0" algn="just">
              <a:buNone/>
            </a:pPr>
            <a:r>
              <a:rPr lang="ar-IQ" sz="3200" b="1" dirty="0" smtClean="0">
                <a:latin typeface="GE Jarida Heavy" pitchFamily="18" charset="-78"/>
                <a:ea typeface="GE Jarida Heavy" pitchFamily="18" charset="-78"/>
                <a:cs typeface="GE Jarida Heavy" pitchFamily="18" charset="-78"/>
              </a:rPr>
              <a:t>4. </a:t>
            </a:r>
            <a:r>
              <a:rPr lang="ar-IQ" sz="2800" b="1" dirty="0" smtClean="0">
                <a:latin typeface="GE Jarida Heavy" pitchFamily="18" charset="-78"/>
                <a:ea typeface="GE Jarida Heavy" pitchFamily="18" charset="-78"/>
                <a:cs typeface="GE Jarida Heavy" pitchFamily="18" charset="-78"/>
              </a:rPr>
              <a:t>متطلبات </a:t>
            </a:r>
            <a:r>
              <a:rPr lang="ar-IQ" sz="2800" b="1" dirty="0">
                <a:latin typeface="GE Jarida Heavy" pitchFamily="18" charset="-78"/>
                <a:ea typeface="GE Jarida Heavy" pitchFamily="18" charset="-78"/>
                <a:cs typeface="GE Jarida Heavy" pitchFamily="18" charset="-78"/>
              </a:rPr>
              <a:t>نجاح حوسبة معلومات الموارد البشرية : </a:t>
            </a:r>
            <a:endParaRPr lang="en-US" sz="2800" dirty="0">
              <a:latin typeface="GE Jarida Heavy" pitchFamily="18" charset="-78"/>
              <a:ea typeface="GE Jarida Heavy" pitchFamily="18" charset="-78"/>
              <a:cs typeface="GE Jarida Heavy" pitchFamily="18" charset="-78"/>
            </a:endParaRPr>
          </a:p>
          <a:p>
            <a:pPr algn="just"/>
            <a:r>
              <a:rPr lang="ar-IQ" sz="2800" b="1" dirty="0" smtClean="0">
                <a:latin typeface="GE Jarida Heavy" pitchFamily="18" charset="-78"/>
                <a:ea typeface="GE Jarida Heavy" pitchFamily="18" charset="-78"/>
                <a:cs typeface="GE Jarida Heavy" pitchFamily="18" charset="-78"/>
              </a:rPr>
              <a:t>اولا </a:t>
            </a:r>
            <a:r>
              <a:rPr lang="ar-IQ" sz="2800" b="1" dirty="0">
                <a:latin typeface="GE Jarida Heavy" pitchFamily="18" charset="-78"/>
                <a:ea typeface="GE Jarida Heavy" pitchFamily="18" charset="-78"/>
                <a:cs typeface="GE Jarida Heavy" pitchFamily="18" charset="-78"/>
              </a:rPr>
              <a:t>: الشروط والمتطلبات </a:t>
            </a:r>
            <a:r>
              <a:rPr lang="ar-IQ" sz="2800" b="1" dirty="0" smtClean="0">
                <a:latin typeface="GE Jarida Heavy" pitchFamily="18" charset="-78"/>
                <a:ea typeface="GE Jarida Heavy" pitchFamily="18" charset="-78"/>
                <a:cs typeface="GE Jarida Heavy" pitchFamily="18" charset="-78"/>
              </a:rPr>
              <a:t>الادارية</a:t>
            </a:r>
          </a:p>
          <a:p>
            <a:pPr lvl="2" algn="just"/>
            <a:r>
              <a:rPr lang="ar-IQ" dirty="0"/>
              <a:t>الدعم المطلق ( المادي والمعنوي) من الادارة العليا. </a:t>
            </a:r>
            <a:endParaRPr lang="en-US" sz="1600" dirty="0"/>
          </a:p>
          <a:p>
            <a:pPr lvl="2" algn="just"/>
            <a:r>
              <a:rPr lang="ar-IQ" dirty="0"/>
              <a:t>اشراك الادارات الاخرى في الاعداد والتصميم.</a:t>
            </a:r>
            <a:endParaRPr lang="en-US" sz="1600" dirty="0"/>
          </a:p>
          <a:p>
            <a:pPr lvl="2" algn="just"/>
            <a:r>
              <a:rPr lang="ar-IQ" dirty="0"/>
              <a:t>تحديد احتياجات الادارات الاخرى وابرازها في نظــام معلومـات الموارد البشرية</a:t>
            </a:r>
            <a:r>
              <a:rPr lang="ar-IQ" dirty="0" smtClean="0"/>
              <a:t>. وغيرها..</a:t>
            </a:r>
            <a:endParaRPr lang="en-US" sz="1600" dirty="0"/>
          </a:p>
          <a:p>
            <a:pPr algn="just"/>
            <a:r>
              <a:rPr lang="ar-IQ" sz="2800" b="1" dirty="0" smtClean="0">
                <a:latin typeface="GE Jarida Heavy" pitchFamily="18" charset="-78"/>
                <a:ea typeface="GE Jarida Heavy" pitchFamily="18" charset="-78"/>
                <a:cs typeface="GE Jarida Heavy" pitchFamily="18" charset="-78"/>
              </a:rPr>
              <a:t>ثانيا </a:t>
            </a:r>
            <a:r>
              <a:rPr lang="ar-IQ" sz="2800" b="1" dirty="0">
                <a:latin typeface="GE Jarida Heavy" pitchFamily="18" charset="-78"/>
                <a:ea typeface="GE Jarida Heavy" pitchFamily="18" charset="-78"/>
                <a:cs typeface="GE Jarida Heavy" pitchFamily="18" charset="-78"/>
              </a:rPr>
              <a:t>: الشروط الفنية والاقتصادية </a:t>
            </a:r>
            <a:endParaRPr lang="ar-IQ" sz="2800" b="1" dirty="0" smtClean="0">
              <a:latin typeface="GE Jarida Heavy" pitchFamily="18" charset="-78"/>
              <a:ea typeface="GE Jarida Heavy" pitchFamily="18" charset="-78"/>
              <a:cs typeface="GE Jarida Heavy" pitchFamily="18" charset="-78"/>
            </a:endParaRPr>
          </a:p>
          <a:p>
            <a:pPr lvl="2" algn="just"/>
            <a:r>
              <a:rPr lang="ar-IQ" dirty="0"/>
              <a:t>تحديد الاهداف المطلوبة من استخدام نظام معلومات الموارد البشرية وتعريف كـافة الجهات المستفيدة بهذا النظام.</a:t>
            </a:r>
            <a:endParaRPr lang="en-US" sz="1600" dirty="0"/>
          </a:p>
          <a:p>
            <a:pPr lvl="2" algn="just"/>
            <a:r>
              <a:rPr lang="ar-IQ" dirty="0"/>
              <a:t>توفر القدرات الفنية، والادارية والسلوكية لدى الفريق المكلف بتصميم وتهيئة النظام للاستخدام. </a:t>
            </a:r>
            <a:endParaRPr lang="en-US" sz="1600" dirty="0"/>
          </a:p>
          <a:p>
            <a:pPr lvl="2" algn="just"/>
            <a:r>
              <a:rPr lang="ar-IQ" dirty="0"/>
              <a:t>تحديد واضح لتكاليف النظام وتبريره في اطار الفوائد المتوقعة في الاستخدام.</a:t>
            </a:r>
            <a:endParaRPr lang="en-US" sz="1600" dirty="0"/>
          </a:p>
          <a:p>
            <a:pPr lvl="2" algn="just"/>
            <a:r>
              <a:rPr lang="ar-IQ" dirty="0"/>
              <a:t>توفير وقت كاف لعملية تصميم النظام</a:t>
            </a:r>
            <a:r>
              <a:rPr lang="ar-IQ" dirty="0" smtClean="0"/>
              <a:t>. وغيرها</a:t>
            </a:r>
            <a:endParaRPr lang="en-US" sz="1600" dirty="0"/>
          </a:p>
          <a:p>
            <a:pPr marL="0" indent="0" algn="just">
              <a:buNone/>
            </a:pPr>
            <a:endParaRPr lang="en-US" sz="2800" dirty="0">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131374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381000"/>
            <a:ext cx="8077200" cy="6986528"/>
          </a:xfrm>
          <a:prstGeom prst="rect">
            <a:avLst/>
          </a:prstGeom>
        </p:spPr>
        <p:txBody>
          <a:bodyPr wrap="square">
            <a:spAutoFit/>
          </a:bodyPr>
          <a:lstStyle/>
          <a:p>
            <a:pPr algn="just"/>
            <a:r>
              <a:rPr lang="ar-SA" sz="3200" u="sng" dirty="0"/>
              <a:t>هناك 4 أنواع رئيسية لنُظم معلومات الموارد البشرية</a:t>
            </a:r>
            <a:endParaRPr lang="en-US" sz="3200" dirty="0"/>
          </a:p>
          <a:p>
            <a:pPr algn="just"/>
            <a:r>
              <a:rPr lang="ar-SA" sz="3200" dirty="0"/>
              <a:t>لقد تطور نطاق إدارة الموارد البشرية على مدى العقدين الماضيين، و أدى التحول فى التكنولوجيا إلى إعادة تشكيل المجال بشكل كبير. دعونا نركز على عنصر واحد من عناصر الموارد البشرية، وهى نظام معلومات الموارد البشرية</a:t>
            </a:r>
            <a:r>
              <a:rPr lang="en-US" sz="3200" dirty="0" smtClean="0"/>
              <a:t>.</a:t>
            </a:r>
            <a:endParaRPr lang="ar-SA" sz="3200" dirty="0"/>
          </a:p>
          <a:p>
            <a:pPr marL="514350" indent="-514350" algn="just">
              <a:buAutoNum type="arabicPeriod"/>
            </a:pPr>
            <a:r>
              <a:rPr lang="ar-SA" sz="3200" dirty="0" smtClean="0"/>
              <a:t>نظام </a:t>
            </a:r>
            <a:r>
              <a:rPr lang="ar-SA" sz="3200" dirty="0"/>
              <a:t>معلومات الموارد البشرية </a:t>
            </a:r>
            <a:r>
              <a:rPr lang="ar-SA" sz="3200" dirty="0" smtClean="0"/>
              <a:t>التشغيلى</a:t>
            </a:r>
          </a:p>
          <a:p>
            <a:pPr marL="514350" indent="-514350" algn="just">
              <a:buAutoNum type="arabicPeriod"/>
            </a:pPr>
            <a:r>
              <a:rPr lang="ar-SA" sz="3200" dirty="0"/>
              <a:t>نظام معلومات الموارد البشرية </a:t>
            </a:r>
            <a:r>
              <a:rPr lang="ar-SA" sz="3200" dirty="0" smtClean="0"/>
              <a:t>التخطيطى</a:t>
            </a:r>
          </a:p>
          <a:p>
            <a:pPr marL="514350" indent="-514350" algn="just">
              <a:buAutoNum type="arabicPeriod"/>
            </a:pPr>
            <a:r>
              <a:rPr lang="ar-SA" sz="3200" dirty="0"/>
              <a:t>نظام معلومات </a:t>
            </a:r>
            <a:r>
              <a:rPr lang="ar-SA" sz="3200" dirty="0" smtClean="0"/>
              <a:t>التوظيف</a:t>
            </a:r>
          </a:p>
          <a:p>
            <a:pPr marL="514350" indent="-514350" algn="just">
              <a:buAutoNum type="arabicPeriod"/>
            </a:pPr>
            <a:r>
              <a:rPr lang="ar-SA" sz="3200" dirty="0"/>
              <a:t>نظام معلومات الموارد البشرية الاستراتيجى</a:t>
            </a:r>
            <a:endParaRPr lang="ar-SA" sz="3200" dirty="0" smtClean="0"/>
          </a:p>
          <a:p>
            <a:pPr algn="just"/>
            <a:endParaRPr lang="ar-SA" sz="3200" dirty="0"/>
          </a:p>
          <a:p>
            <a:pPr algn="just"/>
            <a:endParaRPr lang="ar-SA" sz="3200" dirty="0" smtClean="0"/>
          </a:p>
          <a:p>
            <a:pPr algn="just"/>
            <a:endParaRPr lang="ar-SA" sz="3200" dirty="0"/>
          </a:p>
          <a:p>
            <a:pPr algn="just"/>
            <a:endParaRPr lang="ar-SA" sz="3200" dirty="0" smtClean="0"/>
          </a:p>
          <a:p>
            <a:pPr algn="just"/>
            <a:endParaRPr lang="en-US" sz="3200" dirty="0"/>
          </a:p>
        </p:txBody>
      </p:sp>
    </p:spTree>
    <p:extLst>
      <p:ext uri="{BB962C8B-B14F-4D97-AF65-F5344CB8AC3E}">
        <p14:creationId xmlns:p14="http://schemas.microsoft.com/office/powerpoint/2010/main" val="3497239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543800" cy="3886200"/>
          </a:xfrm>
        </p:spPr>
        <p:txBody>
          <a:bodyPr>
            <a:normAutofit/>
          </a:bodyPr>
          <a:lstStyle/>
          <a:p>
            <a:pPr marL="0" indent="0" algn="ctr">
              <a:buNone/>
            </a:pPr>
            <a:r>
              <a:rPr lang="ar-IQ" sz="6600" dirty="0" smtClean="0">
                <a:latin typeface="GE SS TV Bold" pitchFamily="18" charset="-78"/>
                <a:ea typeface="GE SS TV Bold" pitchFamily="18" charset="-78"/>
                <a:cs typeface="GE SS TV Bold" pitchFamily="18" charset="-78"/>
              </a:rPr>
              <a:t>الميزة التنافسية</a:t>
            </a:r>
            <a:endParaRPr lang="ar-SA" sz="6600" dirty="0">
              <a:latin typeface="GE SS TV Bold" pitchFamily="18" charset="-78"/>
              <a:ea typeface="GE SS TV Bold" pitchFamily="18" charset="-78"/>
              <a:cs typeface="GE SS TV Bold" pitchFamily="18" charset="-78"/>
            </a:endParaRPr>
          </a:p>
        </p:txBody>
      </p:sp>
    </p:spTree>
    <p:extLst>
      <p:ext uri="{BB962C8B-B14F-4D97-AF65-F5344CB8AC3E}">
        <p14:creationId xmlns:p14="http://schemas.microsoft.com/office/powerpoint/2010/main" val="1315503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781800" cy="838200"/>
          </a:xfrm>
        </p:spPr>
        <p:txBody>
          <a:bodyPr>
            <a:noAutofit/>
          </a:bodyPr>
          <a:lstStyle/>
          <a:p>
            <a:pPr algn="r"/>
            <a:r>
              <a:rPr lang="ar-IQ" sz="4400" b="1" dirty="0">
                <a:latin typeface="GE SS TV Bold" pitchFamily="18" charset="-78"/>
                <a:ea typeface="GE SS TV Bold" pitchFamily="18" charset="-78"/>
                <a:cs typeface="GE SS TV Bold" pitchFamily="18" charset="-78"/>
              </a:rPr>
              <a:t>مفهوم الميزة التنـافسية </a:t>
            </a:r>
            <a:endParaRPr lang="en-US" sz="4400" dirty="0">
              <a:latin typeface="GE SS TV Bold" pitchFamily="18" charset="-78"/>
              <a:ea typeface="GE SS TV Bold" pitchFamily="18" charset="-78"/>
              <a:cs typeface="GE SS TV Bold" pitchFamily="18" charset="-78"/>
            </a:endParaRPr>
          </a:p>
        </p:txBody>
      </p:sp>
      <p:sp>
        <p:nvSpPr>
          <p:cNvPr id="3" name="Content Placeholder 2"/>
          <p:cNvSpPr>
            <a:spLocks noGrp="1"/>
          </p:cNvSpPr>
          <p:nvPr>
            <p:ph idx="1"/>
          </p:nvPr>
        </p:nvSpPr>
        <p:spPr>
          <a:xfrm>
            <a:off x="838200" y="1447800"/>
            <a:ext cx="7543800" cy="4495800"/>
          </a:xfrm>
        </p:spPr>
        <p:txBody>
          <a:bodyPr anchor="t">
            <a:normAutofit fontScale="92500" lnSpcReduction="10000"/>
          </a:bodyPr>
          <a:lstStyle/>
          <a:p>
            <a:pPr marL="0" indent="0" algn="just">
              <a:buNone/>
            </a:pPr>
            <a:r>
              <a:rPr lang="ar-IQ" sz="3200" dirty="0">
                <a:latin typeface="GE Jarida Heavy" pitchFamily="18" charset="-78"/>
                <a:ea typeface="GE Jarida Heavy" pitchFamily="18" charset="-78"/>
                <a:cs typeface="GE Jarida Heavy" pitchFamily="18" charset="-78"/>
              </a:rPr>
              <a:t>هي مجموعة من العوامل التي تميز منتجات الشركة عن غيرها من منتجات المنافسين بهدف زيادة الحصة السوقية. </a:t>
            </a:r>
            <a:endParaRPr lang="ar-SA" sz="3200" dirty="0" smtClean="0">
              <a:latin typeface="GE Jarida Heavy" pitchFamily="18" charset="-78"/>
              <a:ea typeface="GE Jarida Heavy" pitchFamily="18" charset="-78"/>
              <a:cs typeface="GE Jarida Heavy" pitchFamily="18" charset="-78"/>
            </a:endParaRPr>
          </a:p>
          <a:p>
            <a:pPr marL="0" indent="0" algn="just">
              <a:buNone/>
            </a:pPr>
            <a:endParaRPr lang="ar-SA" sz="3200" dirty="0">
              <a:cs typeface="GE Jarida Heavy" pitchFamily="18" charset="-78"/>
            </a:endParaRPr>
          </a:p>
          <a:p>
            <a:pPr marL="0" indent="0" algn="just">
              <a:buNone/>
            </a:pPr>
            <a:r>
              <a:rPr lang="ar-IQ" sz="3200" u="sng" dirty="0" smtClean="0"/>
              <a:t>مصادر </a:t>
            </a:r>
            <a:r>
              <a:rPr lang="ar-IQ" sz="3200" u="sng" dirty="0"/>
              <a:t>الميزة </a:t>
            </a:r>
            <a:r>
              <a:rPr lang="ar-IQ" sz="3200" u="sng" dirty="0" smtClean="0"/>
              <a:t>التنافسية</a:t>
            </a:r>
            <a:endParaRPr lang="ar-SA" sz="3200" u="sng" dirty="0" smtClean="0"/>
          </a:p>
          <a:p>
            <a:pPr marL="0" indent="0" algn="just">
              <a:buNone/>
            </a:pPr>
            <a:r>
              <a:rPr lang="en-US" sz="3200" dirty="0"/>
              <a:t> </a:t>
            </a:r>
            <a:r>
              <a:rPr lang="ar-IQ" sz="3200" dirty="0"/>
              <a:t>أ.  الإبداع: إن الانحدار المتزايد في عدد المؤسسات، و الذي صاحبه انفجار تنافسي على المستوى الوطني و العالمي أدى إلى تصاعد اهتمام المؤسسات بالإبداع و التركيز عليه إلى درجة اعتباره الحد الأدنى من الأسبقيات التنافسية إلى جانب التكلفة و الجودة، و أصبحت القدرة على الإبداع مصدرا متجددا للميزة التنافسية </a:t>
            </a:r>
            <a:r>
              <a:rPr lang="ar-SA" sz="3200" dirty="0" smtClean="0"/>
              <a:t>.</a:t>
            </a:r>
            <a:endParaRPr lang="en-US" sz="3200" dirty="0"/>
          </a:p>
        </p:txBody>
      </p:sp>
    </p:spTree>
    <p:extLst>
      <p:ext uri="{BB962C8B-B14F-4D97-AF65-F5344CB8AC3E}">
        <p14:creationId xmlns:p14="http://schemas.microsoft.com/office/powerpoint/2010/main" val="1336354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7924800" cy="6001643"/>
          </a:xfrm>
          <a:prstGeom prst="rect">
            <a:avLst/>
          </a:prstGeom>
        </p:spPr>
        <p:txBody>
          <a:bodyPr wrap="square">
            <a:spAutoFit/>
          </a:bodyPr>
          <a:lstStyle/>
          <a:p>
            <a:pPr algn="just"/>
            <a:r>
              <a:rPr lang="ar-IQ" sz="3200" dirty="0"/>
              <a:t>ب</a:t>
            </a:r>
            <a:r>
              <a:rPr lang="ar-SA" sz="3200" dirty="0"/>
              <a:t>.</a:t>
            </a:r>
            <a:r>
              <a:rPr lang="ar-IQ" sz="3200" dirty="0"/>
              <a:t> الزمن: يعتبر الوقت سواء في إدارة الإنتاج أو في إدارة الخدمات ميزة تنافسية أكثر أهمية مما كان عليه في </a:t>
            </a:r>
            <a:r>
              <a:rPr lang="ar-IQ" sz="3200" dirty="0" smtClean="0"/>
              <a:t>السابق</a:t>
            </a:r>
            <a:r>
              <a:rPr lang="ar-SA" sz="3200" dirty="0" smtClean="0"/>
              <a:t>.</a:t>
            </a:r>
            <a:r>
              <a:rPr lang="ar-IQ" sz="3200" dirty="0" smtClean="0"/>
              <a:t> </a:t>
            </a:r>
            <a:endParaRPr lang="ar-SA" sz="3200" dirty="0" smtClean="0"/>
          </a:p>
          <a:p>
            <a:pPr algn="just"/>
            <a:endParaRPr lang="ar-SA" sz="3200" dirty="0"/>
          </a:p>
          <a:p>
            <a:pPr algn="just"/>
            <a:r>
              <a:rPr lang="ar-IQ" sz="3200" dirty="0" smtClean="0"/>
              <a:t>ج </a:t>
            </a:r>
            <a:r>
              <a:rPr lang="ar-IQ" sz="3200" dirty="0"/>
              <a:t>المعرفة:إذا كانت المعرفة هي حصيلة أو رصيد خبرة ومعلومات وتجارب ودراسات فرد أو مجموعة من الأفراد في وقت </a:t>
            </a:r>
            <a:r>
              <a:rPr lang="ar-IQ" sz="3200" dirty="0" smtClean="0"/>
              <a:t>محدد</a:t>
            </a:r>
            <a:r>
              <a:rPr lang="ar-SA" sz="3200" dirty="0" smtClean="0"/>
              <a:t>.</a:t>
            </a:r>
          </a:p>
          <a:p>
            <a:pPr algn="just"/>
            <a:r>
              <a:rPr lang="ar-IQ" sz="3200" dirty="0" smtClean="0"/>
              <a:t>وهناك </a:t>
            </a:r>
            <a:r>
              <a:rPr lang="ar-IQ" sz="3200" dirty="0"/>
              <a:t>مجموعة مصادر أخرى نخص بالذكر ما </a:t>
            </a:r>
            <a:r>
              <a:rPr lang="ar-IQ" sz="3200" dirty="0" smtClean="0"/>
              <a:t>ي</a:t>
            </a:r>
            <a:r>
              <a:rPr lang="ar-SA" sz="3200" dirty="0" smtClean="0"/>
              <a:t>ات</a:t>
            </a:r>
            <a:r>
              <a:rPr lang="ar-IQ" sz="3200" dirty="0" smtClean="0"/>
              <a:t>ي</a:t>
            </a:r>
            <a:r>
              <a:rPr lang="ar-SA" sz="3200" dirty="0" smtClean="0"/>
              <a:t>:</a:t>
            </a:r>
          </a:p>
          <a:p>
            <a:pPr algn="just"/>
            <a:r>
              <a:rPr lang="ar-IQ" sz="3200" dirty="0" smtClean="0"/>
              <a:t>المصادر </a:t>
            </a:r>
            <a:r>
              <a:rPr lang="ar-IQ" sz="3200" dirty="0"/>
              <a:t>الداخلية </a:t>
            </a:r>
            <a:r>
              <a:rPr lang="ar-IQ" sz="3200" dirty="0" smtClean="0"/>
              <a:t>المرتبطة </a:t>
            </a:r>
            <a:r>
              <a:rPr lang="ar-IQ" sz="3200" dirty="0"/>
              <a:t>بموارد المؤسسة الملموسة والغير الملموسة </a:t>
            </a:r>
            <a:r>
              <a:rPr lang="ar-SA" sz="3200" dirty="0" smtClean="0"/>
              <a:t>.</a:t>
            </a:r>
          </a:p>
          <a:p>
            <a:pPr algn="just"/>
            <a:r>
              <a:rPr lang="ar-IQ" sz="3200" dirty="0"/>
              <a:t>المصادر الخارجية </a:t>
            </a:r>
            <a:r>
              <a:rPr lang="ar-IQ" sz="3200" dirty="0" smtClean="0"/>
              <a:t>وهي </a:t>
            </a:r>
            <a:r>
              <a:rPr lang="ar-IQ" sz="3200" dirty="0"/>
              <a:t>كثيرة </a:t>
            </a:r>
            <a:r>
              <a:rPr lang="ar-IQ" sz="3200" dirty="0" smtClean="0"/>
              <a:t>ومتعددة وتتشكل </a:t>
            </a:r>
            <a:r>
              <a:rPr lang="ar-IQ" sz="3200" dirty="0"/>
              <a:t>من متغيرات البيئة الخارجية </a:t>
            </a:r>
            <a:r>
              <a:rPr lang="ar-IQ" sz="3200" dirty="0" smtClean="0"/>
              <a:t>مما </a:t>
            </a:r>
            <a:r>
              <a:rPr lang="ar-IQ" sz="3200" dirty="0"/>
              <a:t>يؤدي إلى إيجاد فرص و ميزات يمكن أن تستغلها المؤسسة و تستفيد </a:t>
            </a:r>
            <a:r>
              <a:rPr lang="ar-IQ" sz="3200" dirty="0" smtClean="0"/>
              <a:t>منها</a:t>
            </a:r>
            <a:r>
              <a:rPr lang="ar-SA" sz="3200" dirty="0" smtClean="0"/>
              <a:t>.</a:t>
            </a:r>
            <a:endParaRPr lang="en-US" sz="3200" dirty="0"/>
          </a:p>
        </p:txBody>
      </p:sp>
    </p:spTree>
    <p:extLst>
      <p:ext uri="{BB962C8B-B14F-4D97-AF65-F5344CB8AC3E}">
        <p14:creationId xmlns:p14="http://schemas.microsoft.com/office/powerpoint/2010/main" val="2248244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1331" y="152400"/>
            <a:ext cx="7924800" cy="6894195"/>
          </a:xfrm>
          <a:prstGeom prst="rect">
            <a:avLst/>
          </a:prstGeom>
        </p:spPr>
        <p:txBody>
          <a:bodyPr wrap="square">
            <a:spAutoFit/>
          </a:bodyPr>
          <a:lstStyle/>
          <a:p>
            <a:r>
              <a:rPr lang="ar-IQ" dirty="0"/>
              <a:t> </a:t>
            </a:r>
            <a:endParaRPr lang="en-US" sz="3200" dirty="0"/>
          </a:p>
          <a:p>
            <a:r>
              <a:rPr lang="ar-SA" sz="3200" b="1" u="sng" dirty="0"/>
              <a:t>الأنواع الرئيسية للميزة التنافسية</a:t>
            </a:r>
            <a:endParaRPr lang="en-US" sz="3200" dirty="0"/>
          </a:p>
          <a:p>
            <a:pPr algn="just"/>
            <a:r>
              <a:rPr lang="ar-IQ" sz="2800" dirty="0"/>
              <a:t>مايكل بورتر (أستاذ بجامعة هارفارد) يرى أن الميزة التنافسية تنقسم إلى نوعين</a:t>
            </a:r>
            <a:r>
              <a:rPr lang="ar-IQ" sz="2800" dirty="0" smtClean="0"/>
              <a:t>:</a:t>
            </a:r>
            <a:endParaRPr lang="ar-SA" sz="2800" dirty="0" smtClean="0"/>
          </a:p>
          <a:p>
            <a:pPr algn="just"/>
            <a:endParaRPr lang="en-US" sz="2800" dirty="0"/>
          </a:p>
          <a:p>
            <a:pPr algn="just"/>
            <a:r>
              <a:rPr lang="en-US" sz="2800" dirty="0"/>
              <a:t> </a:t>
            </a:r>
            <a:r>
              <a:rPr lang="ar-IQ" sz="2800" dirty="0"/>
              <a:t>ا. </a:t>
            </a:r>
            <a:r>
              <a:rPr lang="ar-IQ" sz="2800" b="1" dirty="0"/>
              <a:t>التميز في التكلفة   </a:t>
            </a:r>
            <a:r>
              <a:rPr lang="en-US" sz="2800" b="1" dirty="0"/>
              <a:t>(Cost Advantage  )   </a:t>
            </a:r>
            <a:r>
              <a:rPr lang="en-US" sz="2800" dirty="0"/>
              <a:t/>
            </a:r>
            <a:br>
              <a:rPr lang="en-US" sz="2800" dirty="0"/>
            </a:br>
            <a:r>
              <a:rPr lang="ar-IQ" sz="2800" dirty="0"/>
              <a:t>تتميز بعض الشركات بقدرتها على إنتاج أو بيع نفس المنتجات بسعر أقل من المنافسين. هذه الميزة تنشأ من قدرة الشركة على تقليل التكلفة</a:t>
            </a:r>
            <a:endParaRPr lang="en-US" sz="2800" dirty="0"/>
          </a:p>
          <a:p>
            <a:pPr algn="just"/>
            <a:r>
              <a:rPr lang="en-US" sz="2800" b="1" dirty="0"/>
              <a:t> </a:t>
            </a:r>
            <a:endParaRPr lang="en-US" sz="2800" dirty="0"/>
          </a:p>
          <a:p>
            <a:pPr algn="just"/>
            <a:r>
              <a:rPr lang="en-US" sz="2800" dirty="0"/>
              <a:t> </a:t>
            </a:r>
            <a:r>
              <a:rPr lang="ar-IQ" sz="2800" dirty="0"/>
              <a:t>ب. </a:t>
            </a:r>
            <a:r>
              <a:rPr lang="ar-IQ" sz="2800" b="1" dirty="0"/>
              <a:t>التميز عن طريق الاختلاف أوالتمييز </a:t>
            </a:r>
            <a:r>
              <a:rPr lang="ar-SA" sz="2800" b="1" dirty="0"/>
              <a:t>(      </a:t>
            </a:r>
            <a:r>
              <a:rPr lang="en-US" sz="2800" b="1" dirty="0"/>
              <a:t>Differentiation Advantage</a:t>
            </a:r>
            <a:r>
              <a:rPr lang="ar-SA" sz="2800" b="1" dirty="0"/>
              <a:t>    </a:t>
            </a:r>
            <a:r>
              <a:rPr lang="ar-SA" sz="2800" b="1" dirty="0" smtClean="0"/>
              <a:t>)</a:t>
            </a:r>
            <a:r>
              <a:rPr lang="en-US" sz="2800" dirty="0"/>
              <a:t/>
            </a:r>
            <a:br>
              <a:rPr lang="en-US" sz="2800" dirty="0"/>
            </a:br>
            <a:r>
              <a:rPr lang="ar-IQ" sz="2800" dirty="0"/>
              <a:t>شركات أخرى تتميز بقدرتها على إنتاج منتجات أو تقديم خدمات فيها شيء ما له قيمة لدى العملاء بحيث تتفرد به عن </a:t>
            </a:r>
            <a:r>
              <a:rPr lang="ar-IQ" sz="2800" dirty="0" smtClean="0"/>
              <a:t>المنافسين</a:t>
            </a:r>
            <a:endParaRPr lang="ar-SA" sz="2800" dirty="0" smtClean="0"/>
          </a:p>
          <a:p>
            <a:endParaRPr lang="ar-SA" sz="2800" dirty="0"/>
          </a:p>
          <a:p>
            <a:endParaRPr lang="ar-SA" sz="2800" dirty="0" smtClean="0"/>
          </a:p>
          <a:p>
            <a:endParaRPr lang="en-US" sz="2800" dirty="0"/>
          </a:p>
        </p:txBody>
      </p:sp>
    </p:spTree>
    <p:extLst>
      <p:ext uri="{BB962C8B-B14F-4D97-AF65-F5344CB8AC3E}">
        <p14:creationId xmlns:p14="http://schemas.microsoft.com/office/powerpoint/2010/main" val="142386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31.JPG"/>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1"/>
            <a:ext cx="7619999" cy="4203382"/>
          </a:xfrm>
          <a:prstGeom prst="rect">
            <a:avLst/>
          </a:prstGeom>
          <a:noFill/>
          <a:ln>
            <a:noFill/>
          </a:ln>
        </p:spPr>
      </p:pic>
      <p:sp>
        <p:nvSpPr>
          <p:cNvPr id="5" name="Rectangle 4"/>
          <p:cNvSpPr/>
          <p:nvPr/>
        </p:nvSpPr>
        <p:spPr>
          <a:xfrm>
            <a:off x="1676400" y="4952465"/>
            <a:ext cx="5359159" cy="523220"/>
          </a:xfrm>
          <a:prstGeom prst="rect">
            <a:avLst/>
          </a:prstGeom>
        </p:spPr>
        <p:txBody>
          <a:bodyPr wrap="none">
            <a:spAutoFit/>
          </a:bodyPr>
          <a:lstStyle/>
          <a:p>
            <a:r>
              <a:rPr lang="ar-IQ" sz="2800" b="1" dirty="0"/>
              <a:t>شكل يوضح الأنواع الرئيسية للميزة التنافسية</a:t>
            </a:r>
            <a:endParaRPr lang="en-US" sz="2800" dirty="0"/>
          </a:p>
        </p:txBody>
      </p:sp>
    </p:spTree>
    <p:extLst>
      <p:ext uri="{BB962C8B-B14F-4D97-AF65-F5344CB8AC3E}">
        <p14:creationId xmlns:p14="http://schemas.microsoft.com/office/powerpoint/2010/main" val="1812466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673" y="381000"/>
            <a:ext cx="8382000" cy="6001643"/>
          </a:xfrm>
          <a:prstGeom prst="rect">
            <a:avLst/>
          </a:prstGeom>
        </p:spPr>
        <p:txBody>
          <a:bodyPr wrap="square">
            <a:spAutoFit/>
          </a:bodyPr>
          <a:lstStyle/>
          <a:p>
            <a:r>
              <a:rPr lang="ar-SA" sz="3200" b="1" dirty="0"/>
              <a:t>استراتيجيات </a:t>
            </a:r>
            <a:r>
              <a:rPr lang="ar-IQ" sz="3200" b="1" dirty="0" smtClean="0"/>
              <a:t>بورتر</a:t>
            </a:r>
            <a:r>
              <a:rPr lang="ar-SA" sz="3200" b="1" dirty="0" smtClean="0"/>
              <a:t>:</a:t>
            </a:r>
            <a:endParaRPr lang="en-US" sz="3200" dirty="0"/>
          </a:p>
          <a:p>
            <a:r>
              <a:rPr lang="en-US" sz="3200" dirty="0"/>
              <a:t> </a:t>
            </a:r>
          </a:p>
          <a:p>
            <a:r>
              <a:rPr lang="ar-SA" sz="3200" b="1" dirty="0" smtClean="0"/>
              <a:t>أ</a:t>
            </a:r>
            <a:r>
              <a:rPr lang="ar-SA" sz="3200" b="1" dirty="0"/>
              <a:t>. استراتيجية قيادة الكلفة  </a:t>
            </a:r>
            <a:r>
              <a:rPr lang="ar-SA" sz="3200" dirty="0"/>
              <a:t>:</a:t>
            </a:r>
            <a:r>
              <a:rPr lang="ar-IQ" sz="3200" dirty="0" smtClean="0"/>
              <a:t> والتي </a:t>
            </a:r>
            <a:r>
              <a:rPr lang="ar-IQ" sz="3200" dirty="0"/>
              <a:t>يقصد بها ان تسعى الشركة الى ان تكون تكلفة منتجاتها هي اقل تكلفة </a:t>
            </a:r>
            <a:r>
              <a:rPr lang="ar-IQ" sz="3200" dirty="0" smtClean="0"/>
              <a:t>بالسوق. </a:t>
            </a:r>
            <a:endParaRPr lang="ar-SA" sz="3200" dirty="0" smtClean="0"/>
          </a:p>
          <a:p>
            <a:endParaRPr lang="ar-SA" sz="3200" dirty="0" smtClean="0"/>
          </a:p>
          <a:p>
            <a:r>
              <a:rPr lang="ar-IQ" sz="3200" b="1" dirty="0" smtClean="0"/>
              <a:t>ب</a:t>
            </a:r>
            <a:r>
              <a:rPr lang="ar-IQ" sz="3200" b="1" dirty="0"/>
              <a:t>. استراتيجية التمييز </a:t>
            </a:r>
            <a:r>
              <a:rPr lang="ar-SA" sz="3200" b="1" dirty="0" smtClean="0"/>
              <a:t>:</a:t>
            </a:r>
            <a:r>
              <a:rPr lang="ar-SA" sz="3200" dirty="0"/>
              <a:t> </a:t>
            </a:r>
            <a:r>
              <a:rPr lang="ar-IQ" sz="3200" dirty="0" smtClean="0"/>
              <a:t>وفيها </a:t>
            </a:r>
            <a:r>
              <a:rPr lang="ar-IQ" sz="3200" dirty="0"/>
              <a:t>تكون استراتيجية الشركة أن تقدم منتجات أو خدمات متميزة عن تلك المقدمة من شركات </a:t>
            </a:r>
            <a:r>
              <a:rPr lang="ar-IQ" sz="3200" dirty="0" smtClean="0"/>
              <a:t>منافسة</a:t>
            </a:r>
            <a:r>
              <a:rPr lang="ar-SA" sz="3200" dirty="0" smtClean="0"/>
              <a:t>.</a:t>
            </a:r>
            <a:r>
              <a:rPr lang="ar-IQ" sz="3200" dirty="0" smtClean="0"/>
              <a:t> </a:t>
            </a:r>
            <a:endParaRPr lang="ar-SA" sz="3200" dirty="0" smtClean="0"/>
          </a:p>
          <a:p>
            <a:endParaRPr lang="ar-SA" sz="3200" dirty="0"/>
          </a:p>
          <a:p>
            <a:r>
              <a:rPr lang="ar-IQ" sz="3200" dirty="0"/>
              <a:t> </a:t>
            </a:r>
            <a:r>
              <a:rPr lang="en-US" sz="3200" dirty="0"/>
              <a:t>  </a:t>
            </a:r>
            <a:r>
              <a:rPr lang="ar-IQ" sz="3200" b="1" dirty="0"/>
              <a:t>ج. استراتيجية </a:t>
            </a:r>
            <a:r>
              <a:rPr lang="ar-IQ" sz="3200" b="1" dirty="0" smtClean="0"/>
              <a:t>التركيز</a:t>
            </a:r>
            <a:r>
              <a:rPr lang="ar-SA" sz="3200" b="1" dirty="0" smtClean="0"/>
              <a:t>:</a:t>
            </a:r>
            <a:r>
              <a:rPr lang="ar-SA" sz="3200" dirty="0"/>
              <a:t> </a:t>
            </a:r>
            <a:r>
              <a:rPr lang="ar-IQ" sz="3200" dirty="0" smtClean="0"/>
              <a:t>في </a:t>
            </a:r>
            <a:r>
              <a:rPr lang="ar-IQ" sz="3200" dirty="0"/>
              <a:t>هذه الاستراتيجية تركز المؤسسة على شريحة معينة من السوق وتحاول تلبية طلباتهم وبالتالي فإن المؤسسة في هذه الحالة تهدف إلى تحقيق التميز في المنتجات أو السعر أو كلاهما</a:t>
            </a:r>
            <a:r>
              <a:rPr lang="ar-IQ" sz="3200" dirty="0" smtClean="0"/>
              <a:t>.</a:t>
            </a:r>
            <a:endParaRPr lang="en-US" sz="3200" dirty="0"/>
          </a:p>
        </p:txBody>
      </p:sp>
    </p:spTree>
    <p:extLst>
      <p:ext uri="{BB962C8B-B14F-4D97-AF65-F5344CB8AC3E}">
        <p14:creationId xmlns:p14="http://schemas.microsoft.com/office/powerpoint/2010/main" val="64577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781800" cy="838200"/>
          </a:xfrm>
        </p:spPr>
        <p:txBody>
          <a:bodyPr>
            <a:noAutofit/>
          </a:bodyPr>
          <a:lstStyle/>
          <a:p>
            <a:pPr algn="r"/>
            <a:r>
              <a:rPr lang="ar-IQ" sz="4000" dirty="0">
                <a:latin typeface="GE SS TV Bold" pitchFamily="18" charset="-78"/>
                <a:ea typeface="GE SS TV Bold" pitchFamily="18" charset="-78"/>
                <a:cs typeface="GE SS TV Bold" pitchFamily="18" charset="-78"/>
              </a:rPr>
              <a:t>الموارد البشرية كميزة تنافسية</a:t>
            </a:r>
            <a:endParaRPr lang="ar-SA" sz="4000" dirty="0">
              <a:latin typeface="GE SS TV Bold" pitchFamily="18" charset="-78"/>
              <a:ea typeface="GE SS TV Bold" pitchFamily="18" charset="-78"/>
              <a:cs typeface="GE SS TV Bold" pitchFamily="18" charset="-78"/>
            </a:endParaRPr>
          </a:p>
        </p:txBody>
      </p:sp>
      <p:sp>
        <p:nvSpPr>
          <p:cNvPr id="3" name="Content Placeholder 2"/>
          <p:cNvSpPr>
            <a:spLocks noGrp="1"/>
          </p:cNvSpPr>
          <p:nvPr>
            <p:ph idx="1"/>
          </p:nvPr>
        </p:nvSpPr>
        <p:spPr>
          <a:xfrm>
            <a:off x="762000" y="1905000"/>
            <a:ext cx="7543800" cy="4267200"/>
          </a:xfrm>
        </p:spPr>
        <p:txBody>
          <a:bodyPr anchor="t">
            <a:normAutofit/>
          </a:bodyPr>
          <a:lstStyle/>
          <a:p>
            <a:pPr algn="just"/>
            <a:r>
              <a:rPr lang="ar-IQ" sz="2800" dirty="0">
                <a:latin typeface="GE Jarida Heavy" pitchFamily="18" charset="-78"/>
                <a:ea typeface="GE Jarida Heavy" pitchFamily="18" charset="-78"/>
                <a:cs typeface="GE Jarida Heavy" pitchFamily="18" charset="-78"/>
              </a:rPr>
              <a:t>قد تسعى بعض الشركات العالمية الى رفع أجـور قوة العمل بها اذا رأت أنها تتميز بالولاء والالتزام، وبما يمكنها من انتاج منتجات عالية الجودة بتكلفة اقل، مثال على ذلك شركة "تويوتا" التي تحقق ميزة تنافسية في التكلفة لما تنتجه من سيارات وذلك بفضل وجود قوة عمل اكثر التزاماً</a:t>
            </a:r>
            <a:r>
              <a:rPr lang="en-US" sz="2800" dirty="0">
                <a:latin typeface="GE Jarida Heavy" pitchFamily="18" charset="-78"/>
                <a:ea typeface="GE Jarida Heavy" pitchFamily="18" charset="-78"/>
                <a:cs typeface="GE Jarida Heavy" pitchFamily="18" charset="-78"/>
              </a:rPr>
              <a:t> </a:t>
            </a:r>
            <a:r>
              <a:rPr lang="ar-IQ" sz="2800" dirty="0">
                <a:latin typeface="GE Jarida Heavy" pitchFamily="18" charset="-78"/>
                <a:ea typeface="GE Jarida Heavy" pitchFamily="18" charset="-78"/>
                <a:cs typeface="GE Jarida Heavy" pitchFamily="18" charset="-78"/>
              </a:rPr>
              <a:t>واكبر قدرة على المنافسة.</a:t>
            </a:r>
            <a:endParaRPr lang="en-US" sz="2800" dirty="0">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738325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781800" cy="838200"/>
          </a:xfrm>
        </p:spPr>
        <p:txBody>
          <a:bodyPr>
            <a:noAutofit/>
          </a:bodyPr>
          <a:lstStyle/>
          <a:p>
            <a:pPr algn="r"/>
            <a:r>
              <a:rPr lang="ar-IQ" sz="4000" dirty="0">
                <a:latin typeface="GE SS TV Bold" pitchFamily="18" charset="-78"/>
                <a:ea typeface="GE SS TV Bold" pitchFamily="18" charset="-78"/>
                <a:cs typeface="GE SS TV Bold" pitchFamily="18" charset="-78"/>
              </a:rPr>
              <a:t>إدارة الموارد البشرية الاستراتيجية</a:t>
            </a:r>
            <a:endParaRPr lang="ar-SA" sz="4000" dirty="0">
              <a:latin typeface="GE SS TV Bold" pitchFamily="18" charset="-78"/>
              <a:ea typeface="GE SS TV Bold" pitchFamily="18" charset="-78"/>
              <a:cs typeface="GE SS TV Bold" pitchFamily="18" charset="-78"/>
            </a:endParaRPr>
          </a:p>
        </p:txBody>
      </p:sp>
      <p:sp>
        <p:nvSpPr>
          <p:cNvPr id="3" name="Content Placeholder 2"/>
          <p:cNvSpPr>
            <a:spLocks noGrp="1"/>
          </p:cNvSpPr>
          <p:nvPr>
            <p:ph idx="1"/>
          </p:nvPr>
        </p:nvSpPr>
        <p:spPr>
          <a:xfrm>
            <a:off x="762000" y="2438400"/>
            <a:ext cx="7543800" cy="2667000"/>
          </a:xfrm>
        </p:spPr>
        <p:txBody>
          <a:bodyPr>
            <a:noAutofit/>
          </a:bodyPr>
          <a:lstStyle/>
          <a:p>
            <a:pPr algn="just"/>
            <a:r>
              <a:rPr lang="ar-IQ" sz="2800" dirty="0">
                <a:latin typeface="GE Jarida Heavy" pitchFamily="18" charset="-78"/>
                <a:ea typeface="GE Jarida Heavy" pitchFamily="18" charset="-78"/>
                <a:cs typeface="GE Jarida Heavy" pitchFamily="18" charset="-78"/>
              </a:rPr>
              <a:t>لقد ترتب على النظر الى الموارد البشرية </a:t>
            </a:r>
            <a:r>
              <a:rPr lang="ar-IQ" sz="2800" dirty="0" err="1">
                <a:latin typeface="GE Jarida Heavy" pitchFamily="18" charset="-78"/>
                <a:ea typeface="GE Jarida Heavy" pitchFamily="18" charset="-78"/>
                <a:cs typeface="GE Jarida Heavy" pitchFamily="18" charset="-78"/>
              </a:rPr>
              <a:t>بأعتبارها</a:t>
            </a:r>
            <a:r>
              <a:rPr lang="ar-IQ" sz="2800" dirty="0">
                <a:latin typeface="GE Jarida Heavy" pitchFamily="18" charset="-78"/>
                <a:ea typeface="GE Jarida Heavy" pitchFamily="18" charset="-78"/>
                <a:cs typeface="GE Jarida Heavy" pitchFamily="18" charset="-78"/>
              </a:rPr>
              <a:t> ميزة تنافسية الى نمو علم جديد يطلق عليه ادارة الموارد البشرية الاستراتيجية، والتي تعرف على انها: " ربط ادارة الموارد البشرية </a:t>
            </a:r>
            <a:r>
              <a:rPr lang="ar-IQ" sz="2800" dirty="0" err="1">
                <a:latin typeface="GE Jarida Heavy" pitchFamily="18" charset="-78"/>
                <a:ea typeface="GE Jarida Heavy" pitchFamily="18" charset="-78"/>
                <a:cs typeface="GE Jarida Heavy" pitchFamily="18" charset="-78"/>
              </a:rPr>
              <a:t>بالاهداف</a:t>
            </a:r>
            <a:r>
              <a:rPr lang="ar-IQ" sz="2800" dirty="0">
                <a:latin typeface="GE Jarida Heavy" pitchFamily="18" charset="-78"/>
                <a:ea typeface="GE Jarida Heavy" pitchFamily="18" charset="-78"/>
                <a:cs typeface="GE Jarida Heavy" pitchFamily="18" charset="-78"/>
              </a:rPr>
              <a:t> الاستراتيجية بهدف تحسين مستويات الاداء وتنمية الثقافة التنظيمية بما يعجل من نواحي الابداع والمرونة".</a:t>
            </a:r>
            <a:endParaRPr lang="en-US" sz="2800" dirty="0">
              <a:latin typeface="GE Jarida Heavy" pitchFamily="18" charset="-78"/>
              <a:ea typeface="GE Jarida Heavy" pitchFamily="18" charset="-78"/>
              <a:cs typeface="GE Jarida Heavy" pitchFamily="18" charset="-78"/>
            </a:endParaRPr>
          </a:p>
          <a:p>
            <a:pPr algn="just"/>
            <a:r>
              <a:rPr lang="ar-IQ" sz="2800" dirty="0">
                <a:latin typeface="GE Jarida Heavy" pitchFamily="18" charset="-78"/>
                <a:ea typeface="GE Jarida Heavy" pitchFamily="18" charset="-78"/>
                <a:cs typeface="GE Jarida Heavy" pitchFamily="18" charset="-78"/>
              </a:rPr>
              <a:t>وهذا يعني بالموارد البشرية الاستراتيجية ضرورة قبول وظيفة الموارد البشرية على أنها شريك استراتيجي سواء من خلال صناعة استراتيجيات المنظمة أو من خلال تنفيذ تلك الاستراتيجيات بممارسة مختلف أنشطة الموارد البشرية من استقطاب واختيار وتدريب وتعويض الموظفين. </a:t>
            </a:r>
            <a:endParaRPr lang="en-US" sz="2800" dirty="0">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705630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781800" cy="762000"/>
          </a:xfrm>
        </p:spPr>
        <p:txBody>
          <a:bodyPr>
            <a:noAutofit/>
          </a:bodyPr>
          <a:lstStyle/>
          <a:p>
            <a:pPr algn="r"/>
            <a:r>
              <a:rPr lang="ar-IQ" sz="2800" b="1" dirty="0"/>
              <a:t>مفهوم نظـم معلومـات المـوارد البشـرية</a:t>
            </a:r>
            <a:endParaRPr lang="ar-SA" sz="2800" dirty="0">
              <a:latin typeface="GE SS TV Bold" pitchFamily="18" charset="-78"/>
              <a:ea typeface="GE SS TV Bold" pitchFamily="18" charset="-78"/>
              <a:cs typeface="GE SS TV Bold" pitchFamily="18" charset="-78"/>
            </a:endParaRPr>
          </a:p>
        </p:txBody>
      </p:sp>
      <p:sp>
        <p:nvSpPr>
          <p:cNvPr id="5" name="Rectangle 4"/>
          <p:cNvSpPr/>
          <p:nvPr/>
        </p:nvSpPr>
        <p:spPr>
          <a:xfrm>
            <a:off x="305657" y="1524000"/>
            <a:ext cx="8457343" cy="5016758"/>
          </a:xfrm>
          <a:prstGeom prst="rect">
            <a:avLst/>
          </a:prstGeom>
        </p:spPr>
        <p:txBody>
          <a:bodyPr wrap="square">
            <a:spAutoFit/>
          </a:bodyPr>
          <a:lstStyle/>
          <a:p>
            <a:r>
              <a:rPr lang="ar-IQ" sz="3200" b="1" dirty="0"/>
              <a:t>قبل البدء باعطاء تعريف ل</a:t>
            </a:r>
            <a:r>
              <a:rPr lang="en-US" sz="3200" b="1" dirty="0"/>
              <a:t>(</a:t>
            </a:r>
            <a:r>
              <a:rPr lang="en-US" sz="3200" b="1" dirty="0" err="1"/>
              <a:t>HRIS</a:t>
            </a:r>
            <a:r>
              <a:rPr lang="en-US" sz="3200" b="1" dirty="0"/>
              <a:t>) </a:t>
            </a:r>
            <a:r>
              <a:rPr lang="ar-IQ" sz="3200" b="1" dirty="0"/>
              <a:t> لابد من معرفة الاتي</a:t>
            </a:r>
            <a:r>
              <a:rPr lang="ar-IQ" sz="3200" b="1" dirty="0" smtClean="0"/>
              <a:t>:</a:t>
            </a:r>
            <a:endParaRPr lang="ar-SA" sz="3200" b="1" dirty="0" smtClean="0"/>
          </a:p>
          <a:p>
            <a:endParaRPr lang="ar-SA" sz="3200" b="1" dirty="0"/>
          </a:p>
          <a:p>
            <a:endParaRPr lang="ar-SA" sz="3200" b="1" dirty="0" smtClean="0"/>
          </a:p>
          <a:p>
            <a:endParaRPr lang="ar-SA" sz="3200" b="1" dirty="0"/>
          </a:p>
          <a:p>
            <a:endParaRPr lang="ar-SA" sz="3200" b="1" dirty="0" smtClean="0"/>
          </a:p>
          <a:p>
            <a:endParaRPr lang="ar-SA" sz="3200" b="1" dirty="0"/>
          </a:p>
          <a:p>
            <a:endParaRPr lang="ar-SA" sz="3200" b="1" dirty="0" smtClean="0"/>
          </a:p>
          <a:p>
            <a:endParaRPr lang="ar-SA" sz="3200" b="1" dirty="0"/>
          </a:p>
          <a:p>
            <a:endParaRPr lang="ar-SA" sz="3200" b="1" dirty="0" smtClean="0"/>
          </a:p>
          <a:p>
            <a:endParaRPr lang="en-US" sz="3200" dirty="0"/>
          </a:p>
        </p:txBody>
      </p:sp>
      <p:sp>
        <p:nvSpPr>
          <p:cNvPr id="6" name="Content Placeholder 5"/>
          <p:cNvSpPr>
            <a:spLocks noGrp="1"/>
          </p:cNvSpPr>
          <p:nvPr>
            <p:ph idx="1"/>
          </p:nvPr>
        </p:nvSpPr>
        <p:spPr>
          <a:xfrm>
            <a:off x="305721" y="685800"/>
            <a:ext cx="8457279" cy="5638800"/>
          </a:xfrm>
        </p:spPr>
        <p:txBody>
          <a:bodyPr>
            <a:normAutofit/>
          </a:bodyPr>
          <a:lstStyle/>
          <a:p>
            <a:endParaRPr lang="ar-SA" sz="2800" b="1" dirty="0" smtClean="0"/>
          </a:p>
          <a:p>
            <a:endParaRPr lang="ar-SA" sz="2800" b="1" dirty="0"/>
          </a:p>
          <a:p>
            <a:pPr marL="0" indent="0">
              <a:buNone/>
            </a:pPr>
            <a:endParaRPr lang="ar-SA" sz="2800" b="1" dirty="0" smtClean="0"/>
          </a:p>
          <a:p>
            <a:r>
              <a:rPr lang="ar-IQ" sz="2800" b="1" dirty="0" smtClean="0"/>
              <a:t>النظام </a:t>
            </a:r>
            <a:r>
              <a:rPr lang="ar-IQ" sz="2800" b="1" dirty="0"/>
              <a:t>اليدوي في بناء معلومات الموارد </a:t>
            </a:r>
            <a:r>
              <a:rPr lang="ar-IQ" sz="2800" b="1" dirty="0" smtClean="0"/>
              <a:t>البشرية</a:t>
            </a:r>
            <a:endParaRPr lang="en-US" sz="2800" dirty="0"/>
          </a:p>
          <a:p>
            <a:pPr marL="0" indent="0" algn="just">
              <a:buNone/>
            </a:pPr>
            <a:r>
              <a:rPr lang="ar-IQ" sz="2800" dirty="0" smtClean="0"/>
              <a:t>يوصف النظام اليدوي للمعلومات بأنـه بسـيط وغير معقد يقوم فيه الاشخاص بجميع وظائف تجهـيز البيانات. وينتشر استخدام هذه النظم في المنشآت الصغيرة. وتتلخـص المزايـا الرئيسية للاشخاص كمجهزي بيانات في المرونة والمقدرة على انجاز الوظائف المتعددة لنظام تجهيز البيانات وحكمتهم في التقدير او مقدرتهم في التكيف على الظروف غير العادية، اما عيوبهم فتنحصر في البطء ونقص الاعتماد عليهم او الوثوق فيهم. </a:t>
            </a:r>
            <a:endParaRPr lang="en-US" sz="2800" dirty="0" smtClean="0"/>
          </a:p>
          <a:p>
            <a:pPr algn="just"/>
            <a:endParaRPr lang="en-US" dirty="0"/>
          </a:p>
        </p:txBody>
      </p:sp>
    </p:spTree>
    <p:extLst>
      <p:ext uri="{BB962C8B-B14F-4D97-AF65-F5344CB8AC3E}">
        <p14:creationId xmlns:p14="http://schemas.microsoft.com/office/powerpoint/2010/main" val="3179885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6781800" cy="838200"/>
          </a:xfrm>
        </p:spPr>
        <p:txBody>
          <a:bodyPr>
            <a:noAutofit/>
          </a:bodyPr>
          <a:lstStyle/>
          <a:p>
            <a:pPr algn="r"/>
            <a:r>
              <a:rPr lang="ar-IQ" sz="4000" dirty="0">
                <a:latin typeface="GE SS TV Bold" pitchFamily="18" charset="-78"/>
                <a:ea typeface="GE SS TV Bold" pitchFamily="18" charset="-78"/>
                <a:cs typeface="GE SS TV Bold" pitchFamily="18" charset="-78"/>
              </a:rPr>
              <a:t>دور الموارد البشرية كشريك عمل استراتيجي</a:t>
            </a:r>
            <a:endParaRPr lang="ar-SA" sz="4000" dirty="0">
              <a:latin typeface="GE SS TV Bold" pitchFamily="18" charset="-78"/>
              <a:ea typeface="GE SS TV Bold" pitchFamily="18" charset="-78"/>
              <a:cs typeface="GE SS TV Bold" pitchFamily="18" charset="-78"/>
            </a:endParaRPr>
          </a:p>
        </p:txBody>
      </p:sp>
      <p:sp>
        <p:nvSpPr>
          <p:cNvPr id="3" name="Content Placeholder 2"/>
          <p:cNvSpPr>
            <a:spLocks noGrp="1"/>
          </p:cNvSpPr>
          <p:nvPr>
            <p:ph idx="1"/>
          </p:nvPr>
        </p:nvSpPr>
        <p:spPr>
          <a:xfrm>
            <a:off x="762000" y="1600200"/>
            <a:ext cx="7543800" cy="4495800"/>
          </a:xfrm>
        </p:spPr>
        <p:txBody>
          <a:bodyPr>
            <a:normAutofit fontScale="70000" lnSpcReduction="20000"/>
          </a:bodyPr>
          <a:lstStyle/>
          <a:p>
            <a:pPr algn="just"/>
            <a:r>
              <a:rPr lang="ar-IQ" sz="3600" dirty="0">
                <a:latin typeface="GE Jarida Heavy" pitchFamily="18" charset="-78"/>
                <a:ea typeface="GE Jarida Heavy" pitchFamily="18" charset="-78"/>
                <a:cs typeface="GE Jarida Heavy" pitchFamily="18" charset="-78"/>
              </a:rPr>
              <a:t>ان النظر الى وظيفة الموارد البشرية على أساس أنها وظيفة استشارية قد ترك انطباعاً سيئاً عنها، فالبعض يراها أنها وظيفية تشغيلية وليست استراتيجية بالمرة، ولذلك فأنه وفقا لهذه الرؤية ينظر الى ادارة الموارد البشرية على أنها تتضمن  وضع الشخص المناسب في المكان المناسب.</a:t>
            </a:r>
            <a:endParaRPr lang="en-US" sz="3600" dirty="0">
              <a:latin typeface="GE Jarida Heavy" pitchFamily="18" charset="-78"/>
              <a:ea typeface="GE Jarida Heavy" pitchFamily="18" charset="-78"/>
              <a:cs typeface="GE Jarida Heavy" pitchFamily="18" charset="-78"/>
            </a:endParaRPr>
          </a:p>
          <a:p>
            <a:pPr algn="just"/>
            <a:r>
              <a:rPr lang="ar-IQ" sz="3600" dirty="0">
                <a:latin typeface="GE Jarida Heavy" pitchFamily="18" charset="-78"/>
                <a:ea typeface="GE Jarida Heavy" pitchFamily="18" charset="-78"/>
                <a:cs typeface="GE Jarida Heavy" pitchFamily="18" charset="-78"/>
              </a:rPr>
              <a:t>وهناك رؤية أخرى اكثر تعقيداً ربما أقل دقة، ترى أن وظيفة الموارد البشرية هي ضمان التوافق مع استراتيجية المنظمة، بحيث يتم تعديل أنشطة وممارسات الموارد البشرية، من اختيار وتعيين مكافآت وتقييم للأداء، بما يتفق واستراتيجية الشركة ووضعها التنافسي. </a:t>
            </a:r>
            <a:endParaRPr lang="ar-IQ" sz="3600" dirty="0" smtClean="0">
              <a:latin typeface="GE Jarida Heavy" pitchFamily="18" charset="-78"/>
              <a:ea typeface="GE Jarida Heavy" pitchFamily="18" charset="-78"/>
              <a:cs typeface="GE Jarida Heavy" pitchFamily="18" charset="-78"/>
            </a:endParaRPr>
          </a:p>
          <a:p>
            <a:pPr algn="just"/>
            <a:r>
              <a:rPr lang="ar-IQ" sz="3200" dirty="0">
                <a:latin typeface="GE Jarida Heavy" pitchFamily="18" charset="-78"/>
                <a:ea typeface="GE Jarida Heavy" pitchFamily="18" charset="-78"/>
                <a:cs typeface="GE Jarida Heavy" pitchFamily="18" charset="-78"/>
              </a:rPr>
              <a:t>أما الرؤية الثالثة فترى أن أدارة الموارد البشرية تعد بمثابة شريك متساوي </a:t>
            </a:r>
            <a:r>
              <a:rPr lang="en-US" sz="3200" dirty="0">
                <a:latin typeface="GE Jarida Heavy" pitchFamily="18" charset="-78"/>
                <a:ea typeface="GE Jarida Heavy" pitchFamily="18" charset="-78"/>
                <a:cs typeface="GE Jarida Heavy" pitchFamily="18" charset="-78"/>
              </a:rPr>
              <a:t>An Equal Partner </a:t>
            </a:r>
            <a:r>
              <a:rPr lang="ar-IQ" sz="3200" dirty="0">
                <a:latin typeface="GE Jarida Heavy" pitchFamily="18" charset="-78"/>
                <a:ea typeface="GE Jarida Heavy" pitchFamily="18" charset="-78"/>
                <a:cs typeface="GE Jarida Heavy" pitchFamily="18" charset="-78"/>
              </a:rPr>
              <a:t> يجب أخذه في الاعتبار عند اعداد الخطة الاستراتيجية ولذلك يجب ألا تنظر اليها على اعتبار أنه يجب ان تتوافق أنشطتها مع متطلبات استراتيجية المنظمة فحسب، ولكن يجب النظر اليها على اعتبارها شريك استراتيجي في عمليات اعداد وتنفيذ مختلف الاستراتيجيات التنافسية على مستوى المنظمة.</a:t>
            </a:r>
            <a:endParaRPr lang="ar-SA" sz="3600" dirty="0">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1843925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86400"/>
          </a:xfrm>
        </p:spPr>
        <p:txBody>
          <a:bodyPr>
            <a:normAutofit/>
          </a:bodyPr>
          <a:lstStyle/>
          <a:p>
            <a:pPr marL="0" indent="0" algn="ctr">
              <a:buNone/>
            </a:pPr>
            <a:r>
              <a:rPr lang="ar-IQ" sz="5400" dirty="0" smtClean="0">
                <a:latin typeface="GE SS TV Bold" pitchFamily="18" charset="-78"/>
                <a:ea typeface="GE SS TV Bold" pitchFamily="18" charset="-78"/>
                <a:cs typeface="GE SS TV Bold" pitchFamily="18" charset="-78"/>
              </a:rPr>
              <a:t>الميزة التنافسية المستدامة</a:t>
            </a:r>
            <a:endParaRPr lang="ar-SA" sz="5400" dirty="0">
              <a:latin typeface="GE SS TV Bold" pitchFamily="18" charset="-78"/>
              <a:ea typeface="GE SS TV Bold" pitchFamily="18" charset="-78"/>
              <a:cs typeface="GE SS TV Bold" pitchFamily="18" charset="-78"/>
            </a:endParaRPr>
          </a:p>
        </p:txBody>
      </p:sp>
    </p:spTree>
    <p:extLst>
      <p:ext uri="{BB962C8B-B14F-4D97-AF65-F5344CB8AC3E}">
        <p14:creationId xmlns:p14="http://schemas.microsoft.com/office/powerpoint/2010/main" val="3931811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5800"/>
            <a:ext cx="6781800" cy="838200"/>
          </a:xfrm>
        </p:spPr>
        <p:txBody>
          <a:bodyPr>
            <a:noAutofit/>
          </a:bodyPr>
          <a:lstStyle/>
          <a:p>
            <a:pPr algn="r"/>
            <a:r>
              <a:rPr lang="ar-IQ" sz="4000" b="1" cap="small" dirty="0">
                <a:latin typeface="GE SS TV Bold" pitchFamily="18" charset="-78"/>
                <a:ea typeface="GE SS TV Bold" pitchFamily="18" charset="-78"/>
                <a:cs typeface="GE SS TV Bold" pitchFamily="18" charset="-78"/>
              </a:rPr>
              <a:t>الميزة التنافسية المستدامة</a:t>
            </a:r>
            <a:endParaRPr lang="ar-SA" sz="4000" dirty="0">
              <a:latin typeface="GE SS TV Bold" pitchFamily="18" charset="-78"/>
              <a:ea typeface="GE SS TV Bold" pitchFamily="18" charset="-78"/>
              <a:cs typeface="GE SS TV Bold" pitchFamily="18" charset="-78"/>
            </a:endParaRPr>
          </a:p>
        </p:txBody>
      </p:sp>
      <p:sp>
        <p:nvSpPr>
          <p:cNvPr id="3" name="Content Placeholder 2"/>
          <p:cNvSpPr>
            <a:spLocks noGrp="1"/>
          </p:cNvSpPr>
          <p:nvPr>
            <p:ph idx="1"/>
          </p:nvPr>
        </p:nvSpPr>
        <p:spPr>
          <a:xfrm>
            <a:off x="762000" y="1600200"/>
            <a:ext cx="7543800" cy="4572000"/>
          </a:xfrm>
        </p:spPr>
        <p:txBody>
          <a:bodyPr anchor="t">
            <a:normAutofit/>
          </a:bodyPr>
          <a:lstStyle/>
          <a:p>
            <a:pPr algn="just"/>
            <a:r>
              <a:rPr lang="ar-IQ" sz="2800" b="1" cap="small" dirty="0">
                <a:latin typeface="GE Jarida Heavy" pitchFamily="18" charset="-78"/>
                <a:ea typeface="GE Jarida Heavy" pitchFamily="18" charset="-78"/>
                <a:cs typeface="GE Jarida Heavy" pitchFamily="18" charset="-78"/>
              </a:rPr>
              <a:t>تعني الميزة التنافسية المستدامة الا تسعى المؤسسة الى تحقيق مركز تنافسي لمنتجاتها أعلى من منافسيها فقط، بل تستطيع المحافظة على ذلك المركز لفترة زمنية طويلة.</a:t>
            </a:r>
            <a:endParaRPr lang="en-US" sz="2800" dirty="0">
              <a:latin typeface="GE Jarida Heavy" pitchFamily="18" charset="-78"/>
              <a:ea typeface="GE Jarida Heavy" pitchFamily="18" charset="-78"/>
              <a:cs typeface="GE Jarida Heavy" pitchFamily="18" charset="-78"/>
            </a:endParaRPr>
          </a:p>
          <a:p>
            <a:pPr algn="just"/>
            <a:r>
              <a:rPr lang="ar-IQ" sz="2800" b="1" cap="small" dirty="0">
                <a:latin typeface="GE Jarida Heavy" pitchFamily="18" charset="-78"/>
                <a:ea typeface="GE Jarida Heavy" pitchFamily="18" charset="-78"/>
                <a:cs typeface="GE Jarida Heavy" pitchFamily="18" charset="-78"/>
              </a:rPr>
              <a:t>ولتحقيق ميزة تنافسية مستدامة ينبغي اتباع ما يأتي</a:t>
            </a:r>
            <a:r>
              <a:rPr lang="ar-IQ" sz="2800" b="1" cap="small" dirty="0" smtClean="0">
                <a:latin typeface="GE Jarida Heavy" pitchFamily="18" charset="-78"/>
                <a:ea typeface="GE Jarida Heavy" pitchFamily="18" charset="-78"/>
                <a:cs typeface="GE Jarida Heavy" pitchFamily="18" charset="-78"/>
              </a:rPr>
              <a:t>:-</a:t>
            </a:r>
          </a:p>
          <a:p>
            <a:pPr algn="just"/>
            <a:r>
              <a:rPr lang="ar-IQ" sz="2800" b="1" cap="small" dirty="0"/>
              <a:t>الفهم الدقيق </a:t>
            </a:r>
            <a:r>
              <a:rPr lang="ar-IQ" sz="2800" b="1" cap="small" dirty="0" smtClean="0"/>
              <a:t>للسوق</a:t>
            </a:r>
          </a:p>
          <a:p>
            <a:pPr algn="just"/>
            <a:r>
              <a:rPr lang="ar-IQ" sz="2800" b="1" cap="small" dirty="0"/>
              <a:t>الفهم الدقيق </a:t>
            </a:r>
            <a:r>
              <a:rPr lang="ar-IQ" sz="2800" b="1" cap="small" dirty="0" smtClean="0"/>
              <a:t>للمنتج</a:t>
            </a:r>
          </a:p>
          <a:p>
            <a:pPr algn="just"/>
            <a:r>
              <a:rPr lang="ar-IQ" sz="2800" b="1" cap="small" dirty="0"/>
              <a:t>التكامل ما بين الاستدامة </a:t>
            </a:r>
            <a:r>
              <a:rPr lang="ar-IQ" sz="2800" b="1" cap="small" dirty="0" smtClean="0"/>
              <a:t>والاستراتيجية</a:t>
            </a:r>
          </a:p>
          <a:p>
            <a:pPr algn="just"/>
            <a:r>
              <a:rPr lang="ar-IQ" sz="2800" b="1" cap="small" dirty="0"/>
              <a:t>إعادة تقييم خبرة </a:t>
            </a:r>
            <a:r>
              <a:rPr lang="ar-IQ" sz="2800" b="1" cap="small" dirty="0" smtClean="0"/>
              <a:t>الزبون</a:t>
            </a:r>
          </a:p>
          <a:p>
            <a:pPr algn="just"/>
            <a:r>
              <a:rPr lang="ar-IQ" sz="2800" b="1" cap="small" dirty="0" smtClean="0"/>
              <a:t>التسويق</a:t>
            </a:r>
            <a:endParaRPr lang="en-US" sz="2800" dirty="0">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4024975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0"/>
            <a:ext cx="7543800" cy="838200"/>
          </a:xfrm>
        </p:spPr>
        <p:txBody>
          <a:bodyPr>
            <a:noAutofit/>
          </a:bodyPr>
          <a:lstStyle/>
          <a:p>
            <a:pPr algn="ctr"/>
            <a:r>
              <a:rPr lang="ar-IQ" sz="2800" b="1" cap="small" dirty="0">
                <a:latin typeface="GE SS TV Bold" pitchFamily="18" charset="-78"/>
                <a:ea typeface="GE SS TV Bold" pitchFamily="18" charset="-78"/>
                <a:cs typeface="GE SS TV Bold" pitchFamily="18" charset="-78"/>
              </a:rPr>
              <a:t>شكل (1) الميزة التنافسية المستدامة</a:t>
            </a:r>
            <a:endParaRPr lang="ar-SA" sz="2800" dirty="0">
              <a:latin typeface="GE SS TV Bold" pitchFamily="18" charset="-78"/>
              <a:ea typeface="GE SS TV Bold" pitchFamily="18" charset="-78"/>
              <a:cs typeface="GE SS TV Bold" pitchFamily="18" charset="-78"/>
            </a:endParaRPr>
          </a:p>
        </p:txBody>
      </p:sp>
      <p:pic>
        <p:nvPicPr>
          <p:cNvPr id="4" name="Content Placeholder 3" descr="C:\Users\danya\Desktop\دبلوم عالي تخطيط ستراتيجي\سيف نظم معلومات\Untitled.png"/>
          <p:cNvPicPr>
            <a:picLocks noGrp="1"/>
          </p:cNvPicPr>
          <p:nvPr>
            <p:ph idx="1"/>
          </p:nvPr>
        </p:nvPicPr>
        <p:blipFill rotWithShape="1">
          <a:blip r:embed="rId2">
            <a:extLst>
              <a:ext uri="{28A0092B-C50C-407E-A947-70E740481C1C}">
                <a14:useLocalDpi xmlns:a14="http://schemas.microsoft.com/office/drawing/2010/main" val="0"/>
              </a:ext>
            </a:extLst>
          </a:blip>
          <a:srcRect b="552"/>
          <a:stretch/>
        </p:blipFill>
        <p:spPr bwMode="auto">
          <a:xfrm>
            <a:off x="1752600" y="762000"/>
            <a:ext cx="5294733" cy="4572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98250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6781800" cy="838200"/>
          </a:xfrm>
        </p:spPr>
        <p:txBody>
          <a:bodyPr>
            <a:normAutofit fontScale="90000"/>
          </a:bodyPr>
          <a:lstStyle/>
          <a:p>
            <a:pPr algn="r"/>
            <a:r>
              <a:rPr lang="ar-IQ" dirty="0" smtClean="0">
                <a:latin typeface="GE SS TV Bold" pitchFamily="18" charset="-78"/>
                <a:ea typeface="GE SS TV Bold" pitchFamily="18" charset="-78"/>
                <a:cs typeface="GE SS TV Bold" pitchFamily="18" charset="-78"/>
              </a:rPr>
              <a:t>المصادر:</a:t>
            </a:r>
            <a:endParaRPr lang="ar-SA" dirty="0">
              <a:latin typeface="GE SS TV Bold" pitchFamily="18" charset="-78"/>
              <a:ea typeface="GE SS TV Bold" pitchFamily="18" charset="-78"/>
              <a:cs typeface="GE SS TV Bold" pitchFamily="18" charset="-78"/>
            </a:endParaRPr>
          </a:p>
        </p:txBody>
      </p:sp>
      <p:sp>
        <p:nvSpPr>
          <p:cNvPr id="3" name="Content Placeholder 2"/>
          <p:cNvSpPr>
            <a:spLocks noGrp="1"/>
          </p:cNvSpPr>
          <p:nvPr>
            <p:ph idx="1"/>
          </p:nvPr>
        </p:nvSpPr>
        <p:spPr>
          <a:xfrm>
            <a:off x="762000" y="1524000"/>
            <a:ext cx="7543800" cy="3124200"/>
          </a:xfrm>
        </p:spPr>
        <p:txBody>
          <a:bodyPr>
            <a:normAutofit/>
          </a:bodyPr>
          <a:lstStyle/>
          <a:p>
            <a:pPr lvl="0"/>
            <a:r>
              <a:rPr lang="ar-IQ" sz="2800" b="1" cap="small" dirty="0"/>
              <a:t>جاري </a:t>
            </a:r>
            <a:r>
              <a:rPr lang="ar-IQ" sz="2800" b="1" cap="small" dirty="0" err="1"/>
              <a:t>ديسلر</a:t>
            </a:r>
            <a:r>
              <a:rPr lang="ar-IQ" sz="2800" b="1" cap="small" dirty="0"/>
              <a:t> (2009)، "ادارة الموارد البشرية"، دار المريخ للنشر، الرياض - المملكة العربية السعودية.</a:t>
            </a:r>
            <a:endParaRPr lang="en-US" sz="2800" dirty="0"/>
          </a:p>
          <a:p>
            <a:r>
              <a:rPr lang="ar-IQ" sz="2800" b="1" cap="small" dirty="0" err="1"/>
              <a:t>الخطاوي</a:t>
            </a:r>
            <a:r>
              <a:rPr lang="ar-IQ" sz="2800" b="1" cap="small" dirty="0"/>
              <a:t>، بان احمد عارف، "تأثير رأس المال الاجتماعي في دعم العمل </a:t>
            </a:r>
            <a:r>
              <a:rPr lang="ar-IQ" sz="2800" b="1" cap="small" dirty="0" err="1"/>
              <a:t>المنظمي</a:t>
            </a:r>
            <a:r>
              <a:rPr lang="ar-IQ" sz="2800" b="1" cap="small" dirty="0"/>
              <a:t> لتحقيق الميزة التنافسية". </a:t>
            </a:r>
            <a:endParaRPr lang="en-US" sz="2800" dirty="0">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4080579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sz="4000" b="1" dirty="0"/>
              <a:t>نظم المعلومات الادارية:</a:t>
            </a:r>
            <a:r>
              <a:rPr lang="ar-IQ" sz="4000" dirty="0"/>
              <a:t> هي نظم تعتمد على الحاسب الآلي وتساعد المنظمة بامدادها بالمعلومات التي تفيد في عملية صنع واتخاذ القرار</a:t>
            </a:r>
            <a:endParaRPr lang="en-US" sz="4000" dirty="0"/>
          </a:p>
        </p:txBody>
      </p:sp>
    </p:spTree>
    <p:extLst>
      <p:ext uri="{BB962C8B-B14F-4D97-AF65-F5344CB8AC3E}">
        <p14:creationId xmlns:p14="http://schemas.microsoft.com/office/powerpoint/2010/main" val="1605780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543800" cy="4572000"/>
          </a:xfrm>
        </p:spPr>
        <p:txBody>
          <a:bodyPr>
            <a:normAutofit/>
          </a:bodyPr>
          <a:lstStyle/>
          <a:p>
            <a:pPr marL="0" indent="0" algn="ctr">
              <a:buNone/>
            </a:pPr>
            <a:r>
              <a:rPr lang="ar-IQ" sz="4800" dirty="0" smtClean="0">
                <a:latin typeface="GE SS TV Bold" pitchFamily="18" charset="-78"/>
                <a:ea typeface="GE SS TV Bold" pitchFamily="18" charset="-78"/>
                <a:cs typeface="GE SS TV Bold" pitchFamily="18" charset="-78"/>
              </a:rPr>
              <a:t>نظم معلومات الموارد البشرية</a:t>
            </a:r>
            <a:endParaRPr lang="ar-SA" sz="4800" dirty="0">
              <a:latin typeface="GE SS TV Bold" pitchFamily="18" charset="-78"/>
              <a:ea typeface="GE SS TV Bold" pitchFamily="18" charset="-78"/>
              <a:cs typeface="GE SS TV Bold" pitchFamily="18" charset="-78"/>
            </a:endParaRPr>
          </a:p>
        </p:txBody>
      </p:sp>
    </p:spTree>
    <p:extLst>
      <p:ext uri="{BB962C8B-B14F-4D97-AF65-F5344CB8AC3E}">
        <p14:creationId xmlns:p14="http://schemas.microsoft.com/office/powerpoint/2010/main" val="161579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7543800" cy="4724400"/>
          </a:xfrm>
        </p:spPr>
        <p:txBody>
          <a:bodyPr>
            <a:normAutofit/>
          </a:bodyPr>
          <a:lstStyle/>
          <a:p>
            <a:pPr marL="0" indent="0" algn="just">
              <a:buNone/>
            </a:pPr>
            <a:r>
              <a:rPr lang="ar-IQ" sz="3600" dirty="0">
                <a:latin typeface="GE Jarida Heavy" pitchFamily="18" charset="-78"/>
                <a:ea typeface="GE Jarida Heavy" pitchFamily="18" charset="-78"/>
                <a:cs typeface="GE Jarida Heavy" pitchFamily="18" charset="-78"/>
              </a:rPr>
              <a:t>يمكن تعريف نظم معلومات الموارد البشرية بأنه :</a:t>
            </a:r>
            <a:endParaRPr lang="en-US" sz="3600" dirty="0">
              <a:latin typeface="GE Jarida Heavy" pitchFamily="18" charset="-78"/>
              <a:ea typeface="GE Jarida Heavy" pitchFamily="18" charset="-78"/>
              <a:cs typeface="GE Jarida Heavy" pitchFamily="18" charset="-78"/>
            </a:endParaRPr>
          </a:p>
          <a:p>
            <a:pPr lvl="1" algn="just"/>
            <a:r>
              <a:rPr lang="ar-IQ" sz="3400" dirty="0">
                <a:latin typeface="GE Jarida Heavy" pitchFamily="18" charset="-78"/>
                <a:ea typeface="GE Jarida Heavy" pitchFamily="18" charset="-78"/>
                <a:cs typeface="GE Jarida Heavy" pitchFamily="18" charset="-78"/>
              </a:rPr>
              <a:t>نظام آلــي لجمع وتخزيـن واســتخراج المعلومـات الخاصــة بالموارد البشرية.</a:t>
            </a:r>
            <a:endParaRPr lang="en-US" sz="3400" dirty="0">
              <a:latin typeface="GE Jarida Heavy" pitchFamily="18" charset="-78"/>
              <a:ea typeface="GE Jarida Heavy" pitchFamily="18" charset="-78"/>
              <a:cs typeface="GE Jarida Heavy" pitchFamily="18" charset="-78"/>
            </a:endParaRPr>
          </a:p>
          <a:p>
            <a:pPr marL="320040" lvl="1" indent="0" algn="just">
              <a:buNone/>
            </a:pPr>
            <a:r>
              <a:rPr lang="ar-IQ" sz="3400" dirty="0">
                <a:latin typeface="GE Jarida Heavy" pitchFamily="18" charset="-78"/>
                <a:ea typeface="GE Jarida Heavy" pitchFamily="18" charset="-78"/>
                <a:cs typeface="GE Jarida Heavy" pitchFamily="18" charset="-78"/>
              </a:rPr>
              <a:t>او :</a:t>
            </a:r>
            <a:endParaRPr lang="en-US" sz="3400" dirty="0">
              <a:latin typeface="GE Jarida Heavy" pitchFamily="18" charset="-78"/>
              <a:ea typeface="GE Jarida Heavy" pitchFamily="18" charset="-78"/>
              <a:cs typeface="GE Jarida Heavy" pitchFamily="18" charset="-78"/>
            </a:endParaRPr>
          </a:p>
          <a:p>
            <a:pPr lvl="1" algn="just"/>
            <a:r>
              <a:rPr lang="ar-IQ" sz="3400" dirty="0">
                <a:latin typeface="GE Jarida Heavy" pitchFamily="18" charset="-78"/>
                <a:ea typeface="GE Jarida Heavy" pitchFamily="18" charset="-78"/>
                <a:cs typeface="GE Jarida Heavy" pitchFamily="18" charset="-78"/>
              </a:rPr>
              <a:t>هو نظـام يسعى الى توفـير المعلومــات التي يحتاجها المديرون لاتخاذ القرارات المتعلقة بفاعليـة استخدام العنصر البشري والرفع من مستوى ادائه في تحقيق اهداف المنظمة.</a:t>
            </a:r>
            <a:endParaRPr lang="ar-SA" sz="3400" dirty="0">
              <a:latin typeface="GE Jarida Heavy" pitchFamily="18" charset="-78"/>
              <a:ea typeface="GE Jarida Heavy" pitchFamily="18" charset="-78"/>
              <a:cs typeface="GE Jarida Heavy" pitchFamily="18" charset="-78"/>
            </a:endParaRPr>
          </a:p>
        </p:txBody>
      </p:sp>
      <p:sp>
        <p:nvSpPr>
          <p:cNvPr id="4" name="Title 3"/>
          <p:cNvSpPr>
            <a:spLocks noGrp="1"/>
          </p:cNvSpPr>
          <p:nvPr>
            <p:ph type="title"/>
          </p:nvPr>
        </p:nvSpPr>
        <p:spPr>
          <a:xfrm>
            <a:off x="838200" y="381000"/>
            <a:ext cx="7391400" cy="990600"/>
          </a:xfrm>
        </p:spPr>
        <p:txBody>
          <a:bodyPr>
            <a:normAutofit/>
          </a:bodyPr>
          <a:lstStyle/>
          <a:p>
            <a:pPr algn="r"/>
            <a:r>
              <a:rPr lang="ar-SA" sz="4000" b="1" dirty="0"/>
              <a:t>ن</a:t>
            </a:r>
            <a:r>
              <a:rPr lang="ar-IQ" sz="4000" b="1" dirty="0" smtClean="0"/>
              <a:t>ظام </a:t>
            </a:r>
            <a:r>
              <a:rPr lang="ar-IQ" sz="4000" b="1" dirty="0"/>
              <a:t>معلومات الموارد البشرية</a:t>
            </a:r>
            <a:r>
              <a:rPr lang="ar-IQ" sz="4000" dirty="0"/>
              <a:t> </a:t>
            </a:r>
            <a:endParaRPr lang="en-US" sz="4000" dirty="0"/>
          </a:p>
        </p:txBody>
      </p:sp>
    </p:spTree>
    <p:extLst>
      <p:ext uri="{BB962C8B-B14F-4D97-AF65-F5344CB8AC3E}">
        <p14:creationId xmlns:p14="http://schemas.microsoft.com/office/powerpoint/2010/main" val="3502531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762000" y="685800"/>
            <a:ext cx="7543800" cy="914400"/>
          </a:xfrm>
        </p:spPr>
        <p:txBody>
          <a:bodyPr/>
          <a:lstStyle/>
          <a:p>
            <a:pPr marL="0" indent="0">
              <a:buNone/>
            </a:pPr>
            <a:r>
              <a:rPr lang="ar-SA" sz="4400" b="1" dirty="0"/>
              <a:t>ال</a:t>
            </a:r>
            <a:r>
              <a:rPr lang="ar-IQ" sz="4400" b="1" dirty="0"/>
              <a:t>جوانب التي </a:t>
            </a:r>
            <a:r>
              <a:rPr lang="ar-SA" sz="4400" b="1" dirty="0" smtClean="0"/>
              <a:t>ت</a:t>
            </a:r>
            <a:r>
              <a:rPr lang="ar-IQ" sz="4400" b="1" dirty="0" smtClean="0"/>
              <a:t>فيد </a:t>
            </a:r>
            <a:r>
              <a:rPr lang="ar-IQ" sz="4400" b="1" dirty="0"/>
              <a:t>فيها</a:t>
            </a:r>
            <a:r>
              <a:rPr lang="en-US" sz="4400" b="1" dirty="0" err="1" smtClean="0"/>
              <a:t>HRIS</a:t>
            </a:r>
            <a:r>
              <a:rPr lang="ar-SA" sz="4400" b="1" dirty="0" smtClean="0"/>
              <a:t> </a:t>
            </a:r>
            <a:endParaRPr lang="en-US" sz="4400" b="1" dirty="0"/>
          </a:p>
          <a:p>
            <a:pPr marL="0" indent="0">
              <a:buNone/>
            </a:pPr>
            <a:endParaRPr lang="en-US" dirty="0"/>
          </a:p>
        </p:txBody>
      </p:sp>
      <p:sp>
        <p:nvSpPr>
          <p:cNvPr id="4" name="Rectangle 3"/>
          <p:cNvSpPr/>
          <p:nvPr/>
        </p:nvSpPr>
        <p:spPr>
          <a:xfrm>
            <a:off x="762000" y="1905000"/>
            <a:ext cx="7696200" cy="3970318"/>
          </a:xfrm>
          <a:prstGeom prst="rect">
            <a:avLst/>
          </a:prstGeom>
        </p:spPr>
        <p:txBody>
          <a:bodyPr wrap="square">
            <a:spAutoFit/>
          </a:bodyPr>
          <a:lstStyle/>
          <a:p>
            <a:r>
              <a:rPr lang="ar-SA" sz="3600" dirty="0" smtClean="0"/>
              <a:t>1. </a:t>
            </a:r>
            <a:r>
              <a:rPr lang="ar-SA" sz="3600" dirty="0"/>
              <a:t>ا</a:t>
            </a:r>
            <a:r>
              <a:rPr lang="ar-SA" sz="3600" dirty="0" smtClean="0"/>
              <a:t>لتخطيط </a:t>
            </a:r>
            <a:r>
              <a:rPr lang="ar-SA" sz="3600" dirty="0"/>
              <a:t>السليم لنظام استقطاب وعيين الموارد البشرية</a:t>
            </a:r>
            <a:endParaRPr lang="en-US" sz="3600" dirty="0"/>
          </a:p>
          <a:p>
            <a:r>
              <a:rPr lang="ar-SA" sz="3600" dirty="0"/>
              <a:t>2. تخطيط نظم وبؤامج التدريب</a:t>
            </a:r>
            <a:endParaRPr lang="en-US" sz="3600" dirty="0"/>
          </a:p>
          <a:p>
            <a:r>
              <a:rPr lang="ar-SA" sz="3600" dirty="0"/>
              <a:t>3. اعداد سياسات الاجور والمرتبات والحوافز والمكافات</a:t>
            </a:r>
            <a:endParaRPr lang="en-US" sz="3600" dirty="0"/>
          </a:p>
          <a:p>
            <a:r>
              <a:rPr lang="ar-SA" sz="3600" dirty="0"/>
              <a:t>4. توفير قواعد معرفة عن سلوكيات الموارد البشرية</a:t>
            </a:r>
            <a:endParaRPr lang="en-US" sz="3600" dirty="0"/>
          </a:p>
          <a:p>
            <a:r>
              <a:rPr lang="ar-SA" sz="3600" dirty="0"/>
              <a:t>5. تخطيط الامن والسلامة المهنية.</a:t>
            </a:r>
            <a:endParaRPr lang="en-US" sz="3600" dirty="0"/>
          </a:p>
        </p:txBody>
      </p:sp>
    </p:spTree>
    <p:extLst>
      <p:ext uri="{BB962C8B-B14F-4D97-AF65-F5344CB8AC3E}">
        <p14:creationId xmlns:p14="http://schemas.microsoft.com/office/powerpoint/2010/main" val="332258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543800" cy="1066800"/>
          </a:xfrm>
        </p:spPr>
        <p:txBody>
          <a:bodyPr>
            <a:normAutofit/>
          </a:bodyPr>
          <a:lstStyle/>
          <a:p>
            <a:r>
              <a:rPr lang="ar-IQ" sz="3600" b="1" dirty="0"/>
              <a:t>مكونات نظام معلومات إدارة الموارد البشرية</a:t>
            </a:r>
            <a:r>
              <a:rPr lang="en-US" sz="3600" b="1" dirty="0" smtClean="0"/>
              <a:t>:</a:t>
            </a:r>
            <a:endParaRPr lang="en-US" sz="3600" dirty="0"/>
          </a:p>
        </p:txBody>
      </p:sp>
      <p:sp>
        <p:nvSpPr>
          <p:cNvPr id="4" name="Rectangle 3"/>
          <p:cNvSpPr/>
          <p:nvPr/>
        </p:nvSpPr>
        <p:spPr>
          <a:xfrm>
            <a:off x="1143000" y="1447800"/>
            <a:ext cx="7162800" cy="5078313"/>
          </a:xfrm>
          <a:prstGeom prst="rect">
            <a:avLst/>
          </a:prstGeom>
        </p:spPr>
        <p:txBody>
          <a:bodyPr wrap="square">
            <a:spAutoFit/>
          </a:bodyPr>
          <a:lstStyle/>
          <a:p>
            <a:pPr marL="742950" indent="-742950" algn="just">
              <a:buAutoNum type="arabicPeriod"/>
            </a:pPr>
            <a:r>
              <a:rPr lang="ar-IQ" sz="3600" b="1" dirty="0" smtClean="0"/>
              <a:t>المدخلات</a:t>
            </a:r>
            <a:r>
              <a:rPr lang="en-US" sz="3600" b="1" dirty="0"/>
              <a:t>:</a:t>
            </a:r>
            <a:r>
              <a:rPr lang="en-US" sz="3600" dirty="0"/>
              <a:t> </a:t>
            </a:r>
            <a:r>
              <a:rPr lang="ar-IQ" sz="3600" dirty="0"/>
              <a:t>ومدخلات نظم المعلومات الإدارية عبارة عن البيانات المتعلقة بالموظفين والوظائف والبيانات ذات العلاقة. وبالإمكان تقسيم هذه البيانات إلى أربعة أنواع هي</a:t>
            </a:r>
            <a:r>
              <a:rPr lang="en-US" sz="3600" dirty="0" smtClean="0"/>
              <a:t>:</a:t>
            </a:r>
            <a:endParaRPr lang="ar-SA" sz="3600" dirty="0"/>
          </a:p>
          <a:p>
            <a:pPr algn="just"/>
            <a:r>
              <a:rPr lang="ar-SA" sz="3600" dirty="0" smtClean="0"/>
              <a:t>أ </a:t>
            </a:r>
            <a:r>
              <a:rPr lang="ar-IQ" sz="3600" dirty="0" smtClean="0"/>
              <a:t>. </a:t>
            </a:r>
            <a:r>
              <a:rPr lang="ar-IQ" sz="3600" dirty="0"/>
              <a:t>البيانات المتعلقة بالموظفين</a:t>
            </a:r>
            <a:endParaRPr lang="ar-SA" sz="3600" dirty="0"/>
          </a:p>
          <a:p>
            <a:pPr algn="just"/>
            <a:r>
              <a:rPr lang="ar-SA" sz="3600" dirty="0" smtClean="0"/>
              <a:t>ب.</a:t>
            </a:r>
            <a:r>
              <a:rPr lang="ar-IQ" sz="3600" dirty="0"/>
              <a:t> </a:t>
            </a:r>
            <a:r>
              <a:rPr lang="ar-IQ" sz="3600" dirty="0" smtClean="0"/>
              <a:t>البيانات </a:t>
            </a:r>
            <a:r>
              <a:rPr lang="ar-IQ" sz="3600" dirty="0"/>
              <a:t>المتعلقة </a:t>
            </a:r>
            <a:r>
              <a:rPr lang="ar-IQ" sz="3600" dirty="0" smtClean="0"/>
              <a:t>بالوظائف</a:t>
            </a:r>
            <a:endParaRPr lang="ar-SA" sz="3600" dirty="0" smtClean="0"/>
          </a:p>
          <a:p>
            <a:pPr algn="just"/>
            <a:r>
              <a:rPr lang="ar-SA" sz="3600" dirty="0" smtClean="0"/>
              <a:t>ج. </a:t>
            </a:r>
            <a:r>
              <a:rPr lang="ar-IQ" sz="3600" dirty="0"/>
              <a:t>بيانات </a:t>
            </a:r>
            <a:r>
              <a:rPr lang="ar-IQ" sz="3600" dirty="0" smtClean="0"/>
              <a:t>إدارية</a:t>
            </a:r>
            <a:endParaRPr lang="ar-SA" sz="3600" dirty="0" smtClean="0"/>
          </a:p>
          <a:p>
            <a:pPr algn="just"/>
            <a:r>
              <a:rPr lang="ar-SA" sz="3600" dirty="0" smtClean="0"/>
              <a:t>د. </a:t>
            </a:r>
            <a:r>
              <a:rPr lang="ar-IQ" sz="3600" dirty="0"/>
              <a:t>.  بيانات متعلقة بسوق العمل</a:t>
            </a:r>
            <a:endParaRPr lang="en-US" sz="3600" dirty="0"/>
          </a:p>
        </p:txBody>
      </p:sp>
    </p:spTree>
    <p:extLst>
      <p:ext uri="{BB962C8B-B14F-4D97-AF65-F5344CB8AC3E}">
        <p14:creationId xmlns:p14="http://schemas.microsoft.com/office/powerpoint/2010/main" val="391283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534400" cy="6186309"/>
          </a:xfrm>
          <a:prstGeom prst="rect">
            <a:avLst/>
          </a:prstGeom>
        </p:spPr>
        <p:txBody>
          <a:bodyPr wrap="square">
            <a:spAutoFit/>
          </a:bodyPr>
          <a:lstStyle/>
          <a:p>
            <a:pPr algn="just"/>
            <a:r>
              <a:rPr lang="ar-SA" sz="3600" b="1" dirty="0"/>
              <a:t>2. </a:t>
            </a:r>
            <a:r>
              <a:rPr lang="ar-IQ" sz="3600" b="1" dirty="0"/>
              <a:t> العمليات</a:t>
            </a:r>
            <a:r>
              <a:rPr lang="en-US" sz="3600" dirty="0"/>
              <a:t>: </a:t>
            </a:r>
            <a:r>
              <a:rPr lang="ar-IQ" sz="3600" dirty="0"/>
              <a:t>هي النشاطات التشغيلية التي تتم على المدخلات والمتمثلة في العمليات التحليلية والحسابية والإحصائية بهدف تحويلها إلى صورة واضحة وسهلة حتى يمكن الاستفادة منها في إدارة الموارد البشرية. </a:t>
            </a:r>
            <a:endParaRPr lang="ar-SA" sz="3600" dirty="0" smtClean="0"/>
          </a:p>
          <a:p>
            <a:pPr algn="just"/>
            <a:r>
              <a:rPr lang="ar-SA" sz="3600" b="1" dirty="0" smtClean="0"/>
              <a:t>3. ا</a:t>
            </a:r>
            <a:r>
              <a:rPr lang="ar-IQ" sz="3600" b="1" dirty="0" smtClean="0"/>
              <a:t>لمخرجـات</a:t>
            </a:r>
            <a:r>
              <a:rPr lang="en-US" sz="3600" dirty="0"/>
              <a:t>: </a:t>
            </a:r>
            <a:r>
              <a:rPr lang="ar-IQ" sz="3600" dirty="0"/>
              <a:t>تشمل مخرجات نظام معلومات إدارة الموارد البشرية </a:t>
            </a:r>
            <a:r>
              <a:rPr lang="ar-SA" sz="3600" dirty="0" smtClean="0"/>
              <a:t>بعد ان تم تحويل المدخلات من خلال معالجتها لتصبح بحالة او شكل افضل مما كانت عليه كحواد خام.</a:t>
            </a:r>
          </a:p>
          <a:p>
            <a:pPr algn="just"/>
            <a:r>
              <a:rPr lang="ar-SA" sz="3600" dirty="0" smtClean="0"/>
              <a:t>4. </a:t>
            </a:r>
            <a:r>
              <a:rPr lang="ar-IQ" sz="3600" b="1" dirty="0"/>
              <a:t>التغذية الراجعة</a:t>
            </a:r>
            <a:r>
              <a:rPr lang="en-US" sz="3600" b="1" dirty="0"/>
              <a:t>: </a:t>
            </a:r>
            <a:r>
              <a:rPr lang="ar-IQ" sz="3600" dirty="0"/>
              <a:t>هي معلومات تحمل رسائل وإرشادات عن كيفية سير العمليات حيث توضح كيفية سير النظام ومدى تطابق إنجازاته ومخرجاته مع الخطط</a:t>
            </a:r>
            <a:r>
              <a:rPr lang="en-US" sz="3600" dirty="0" smtClean="0"/>
              <a:t>.</a:t>
            </a:r>
            <a:endParaRPr lang="ar-SA" sz="3600" dirty="0"/>
          </a:p>
        </p:txBody>
      </p:sp>
    </p:spTree>
    <p:extLst>
      <p:ext uri="{BB962C8B-B14F-4D97-AF65-F5344CB8AC3E}">
        <p14:creationId xmlns:p14="http://schemas.microsoft.com/office/powerpoint/2010/main" val="349761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20" y="363915"/>
            <a:ext cx="8991600" cy="6494085"/>
          </a:xfrm>
          <a:prstGeom prst="rect">
            <a:avLst/>
          </a:prstGeom>
        </p:spPr>
        <p:txBody>
          <a:bodyPr wrap="square">
            <a:spAutoFit/>
          </a:bodyPr>
          <a:lstStyle/>
          <a:p>
            <a:r>
              <a:rPr lang="ar-IQ" sz="3200" b="1" dirty="0"/>
              <a:t>أهمية نظم معلومات إدارة الموارد البشرية:</a:t>
            </a:r>
            <a:endParaRPr lang="en-US" sz="3200" dirty="0"/>
          </a:p>
          <a:p>
            <a:r>
              <a:rPr lang="ar-IQ" sz="3200" b="1" dirty="0"/>
              <a:t>تحقق </a:t>
            </a:r>
            <a:r>
              <a:rPr lang="en-US" sz="3200" b="1" dirty="0" err="1" smtClean="0"/>
              <a:t>HRIS</a:t>
            </a:r>
            <a:r>
              <a:rPr lang="ar-IQ" sz="3200" b="1" dirty="0" smtClean="0"/>
              <a:t>للمنظمات </a:t>
            </a:r>
            <a:r>
              <a:rPr lang="ar-IQ" sz="3200" b="1" dirty="0"/>
              <a:t>العديد من المزايا من أهمها الأتي</a:t>
            </a:r>
            <a:r>
              <a:rPr lang="en-US" sz="3200" dirty="0"/>
              <a:t>:</a:t>
            </a:r>
          </a:p>
          <a:p>
            <a:r>
              <a:rPr lang="ar-IQ" sz="3200" dirty="0"/>
              <a:t>1.  خزن واسترجاع المعلومات ومعالجتها بالسرعة الممكنة</a:t>
            </a:r>
            <a:r>
              <a:rPr lang="en-US" sz="3200" dirty="0"/>
              <a:t>.</a:t>
            </a:r>
          </a:p>
          <a:p>
            <a:r>
              <a:rPr lang="ar-IQ" sz="3200" dirty="0"/>
              <a:t>2.  تقليص التعامل بالسجلات اليدوية والمعاملات الورقية.</a:t>
            </a:r>
            <a:endParaRPr lang="en-US" sz="3200" dirty="0"/>
          </a:p>
          <a:p>
            <a:r>
              <a:rPr lang="ar-IQ" sz="3200" dirty="0"/>
              <a:t>3. السرعة في أنجاز عمليات الخزن والتحليل المؤدية إلى سرعة ودقة عملية صناعة القرارات.</a:t>
            </a:r>
            <a:endParaRPr lang="en-US" sz="3200" dirty="0"/>
          </a:p>
          <a:p>
            <a:r>
              <a:rPr lang="ar-IQ" sz="3200" dirty="0"/>
              <a:t> 4.  تحقيق العلاقة الجيدة والفهم المتبادل بين الإدارة والعاملين عن طريق توفير المعلومات المختلفة حول </a:t>
            </a:r>
            <a:r>
              <a:rPr lang="ar-IQ" sz="3200" dirty="0" smtClean="0"/>
              <a:t>نشاطات</a:t>
            </a:r>
            <a:r>
              <a:rPr lang="ar-SA" sz="3200" dirty="0" smtClean="0"/>
              <a:t>.</a:t>
            </a:r>
            <a:endParaRPr lang="en-US" sz="3200" dirty="0"/>
          </a:p>
          <a:p>
            <a:r>
              <a:rPr lang="ar-IQ" sz="3200" dirty="0"/>
              <a:t>5. </a:t>
            </a:r>
            <a:r>
              <a:rPr lang="ar-SA" sz="3200" dirty="0" smtClean="0"/>
              <a:t>ال</a:t>
            </a:r>
            <a:r>
              <a:rPr lang="ar-IQ" sz="3200" dirty="0" smtClean="0"/>
              <a:t>كشف عن </a:t>
            </a:r>
            <a:r>
              <a:rPr lang="ar-IQ" sz="3200" dirty="0"/>
              <a:t>أية تغيرات في الموارد البشرية في البيئة الداخلية والخارجية, وبذلك تمكن الإدارة من الأعداد لمواجهة تلك التغيرات بكفاءة</a:t>
            </a:r>
            <a:r>
              <a:rPr lang="en-US" sz="3200" dirty="0"/>
              <a:t>.</a:t>
            </a:r>
          </a:p>
          <a:p>
            <a:r>
              <a:rPr lang="ar-IQ" sz="3200" dirty="0"/>
              <a:t>6. </a:t>
            </a:r>
            <a:r>
              <a:rPr lang="ar-SA" sz="3200" dirty="0" smtClean="0"/>
              <a:t>تحقيق </a:t>
            </a:r>
            <a:r>
              <a:rPr lang="ar-IQ" sz="3200" dirty="0" smtClean="0"/>
              <a:t>التكامل </a:t>
            </a:r>
            <a:r>
              <a:rPr lang="ar-IQ" sz="3200" dirty="0"/>
              <a:t>والتنسيق بين مختلف نشاطات إدارة الموارد </a:t>
            </a:r>
            <a:r>
              <a:rPr lang="ar-IQ" sz="3200" dirty="0" smtClean="0"/>
              <a:t>البشرية</a:t>
            </a:r>
            <a:r>
              <a:rPr lang="ar-SA" sz="3200" dirty="0" smtClean="0"/>
              <a:t>.</a:t>
            </a:r>
            <a:r>
              <a:rPr lang="ar-IQ" sz="3200" dirty="0" smtClean="0"/>
              <a:t> </a:t>
            </a:r>
            <a:r>
              <a:rPr lang="ar-IQ" sz="3200" dirty="0"/>
              <a:t> </a:t>
            </a:r>
            <a:endParaRPr lang="en-US" sz="3200" dirty="0"/>
          </a:p>
        </p:txBody>
      </p:sp>
    </p:spTree>
    <p:extLst>
      <p:ext uri="{BB962C8B-B14F-4D97-AF65-F5344CB8AC3E}">
        <p14:creationId xmlns:p14="http://schemas.microsoft.com/office/powerpoint/2010/main" val="3205464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381</TotalTime>
  <Words>1219</Words>
  <Application>Microsoft Office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NewsPrint</vt:lpstr>
      <vt:lpstr>1. نظم معلومات الموارد البشرية 2. الميزة التنافسية 3.الميزة التنافسية المستدامة</vt:lpstr>
      <vt:lpstr>مفهوم نظـم معلومـات المـوارد البشـرية</vt:lpstr>
      <vt:lpstr>PowerPoint Presentation</vt:lpstr>
      <vt:lpstr>PowerPoint Presentation</vt:lpstr>
      <vt:lpstr>نظام معلومات الموارد البشرية </vt:lpstr>
      <vt:lpstr> </vt:lpstr>
      <vt:lpstr>PowerPoint Presentation</vt:lpstr>
      <vt:lpstr>PowerPoint Presentation</vt:lpstr>
      <vt:lpstr>PowerPoint Presentation</vt:lpstr>
      <vt:lpstr>PowerPoint Presentation</vt:lpstr>
      <vt:lpstr>PowerPoint Presentation</vt:lpstr>
      <vt:lpstr>PowerPoint Presentation</vt:lpstr>
      <vt:lpstr>مفهوم الميزة التنـافسية </vt:lpstr>
      <vt:lpstr>PowerPoint Presentation</vt:lpstr>
      <vt:lpstr>PowerPoint Presentation</vt:lpstr>
      <vt:lpstr>PowerPoint Presentation</vt:lpstr>
      <vt:lpstr>PowerPoint Presentation</vt:lpstr>
      <vt:lpstr>الموارد البشرية كميزة تنافسية</vt:lpstr>
      <vt:lpstr>إدارة الموارد البشرية الاستراتيجية</vt:lpstr>
      <vt:lpstr>دور الموارد البشرية كشريك عمل استراتيجي</vt:lpstr>
      <vt:lpstr>PowerPoint Presentation</vt:lpstr>
      <vt:lpstr>الميزة التنافسية المستدامة</vt:lpstr>
      <vt:lpstr>شكل (1) الميزة التنافسية المستدامة</vt:lpstr>
      <vt:lpstr>المصادر:</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الإدارة مفاهيم الادارة والاعمال  منظور عام لدراسة الادارة ومنظمة الاعمال</dc:title>
  <dc:creator>Maher</dc:creator>
  <cp:lastModifiedBy>DELL1</cp:lastModifiedBy>
  <cp:revision>41</cp:revision>
  <dcterms:created xsi:type="dcterms:W3CDTF">2018-10-01T21:31:38Z</dcterms:created>
  <dcterms:modified xsi:type="dcterms:W3CDTF">2019-10-25T03:15:44Z</dcterms:modified>
</cp:coreProperties>
</file>