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75A4AC8-D69D-44D5-A729-F35BAF2B6A50}" type="datetimeFigureOut">
              <a:rPr lang="en-US" smtClean="0"/>
              <a:t>10/24/2019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8F52C1-2AD9-4CCA-AD11-5262418DC1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5A4AC8-D69D-44D5-A729-F35BAF2B6A50}"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5A4AC8-D69D-44D5-A729-F35BAF2B6A50}"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5A4AC8-D69D-44D5-A729-F35BAF2B6A50}"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75A4AC8-D69D-44D5-A729-F35BAF2B6A50}"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F52C1-2AD9-4CCA-AD11-5262418DC1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5A4AC8-D69D-44D5-A729-F35BAF2B6A50}"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75A4AC8-D69D-44D5-A729-F35BAF2B6A50}"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75A4AC8-D69D-44D5-A729-F35BAF2B6A50}"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A4AC8-D69D-44D5-A729-F35BAF2B6A50}"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5A4AC8-D69D-44D5-A729-F35BAF2B6A50}"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F52C1-2AD9-4CCA-AD11-5262418DC1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75A4AC8-D69D-44D5-A729-F35BAF2B6A50}"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8F52C1-2AD9-4CCA-AD11-5262418DC1B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5A4AC8-D69D-44D5-A729-F35BAF2B6A50}" type="datetimeFigureOut">
              <a:rPr lang="en-US" smtClean="0"/>
              <a:t>10/24/2019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8F52C1-2AD9-4CCA-AD11-5262418DC1B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النظام التسويقي</a:t>
            </a:r>
            <a:endParaRPr lang="en-US" dirty="0"/>
          </a:p>
        </p:txBody>
      </p:sp>
      <p:sp>
        <p:nvSpPr>
          <p:cNvPr id="3" name="عنوان فرعي 2"/>
          <p:cNvSpPr>
            <a:spLocks noGrp="1"/>
          </p:cNvSpPr>
          <p:nvPr>
            <p:ph type="subTitle" idx="1"/>
          </p:nvPr>
        </p:nvSpPr>
        <p:spPr/>
        <p:txBody>
          <a:bodyPr/>
          <a:lstStyle/>
          <a:p>
            <a:pPr algn="ctr"/>
            <a:r>
              <a:rPr lang="ar-IQ" dirty="0" smtClean="0"/>
              <a:t>اعداد </a:t>
            </a:r>
          </a:p>
          <a:p>
            <a:pPr algn="ctr"/>
            <a:r>
              <a:rPr lang="ar-IQ" dirty="0" smtClean="0"/>
              <a:t>دكتورة سارة علي سعيد العامري</a:t>
            </a:r>
            <a:endParaRPr lang="en-US" dirty="0"/>
          </a:p>
        </p:txBody>
      </p:sp>
    </p:spTree>
    <p:extLst>
      <p:ext uri="{BB962C8B-B14F-4D97-AF65-F5344CB8AC3E}">
        <p14:creationId xmlns:p14="http://schemas.microsoft.com/office/powerpoint/2010/main" val="247066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SA" b="1" dirty="0"/>
              <a:t>تحليل النظام التسويقي ؟</a:t>
            </a:r>
            <a:endParaRPr lang="en-US" dirty="0"/>
          </a:p>
          <a:p>
            <a:pPr marL="0" indent="0" algn="r">
              <a:buNone/>
            </a:pPr>
            <a:r>
              <a:rPr lang="ar-SA" b="1" dirty="0"/>
              <a:t>ج/ يعني تحليل النظام التسويقي تحديد المنظمات والمؤثرات الداخلية في البيئة التسويقية والتي تتفاعل مع بعضها للتوصل للنتائج المرجوة في السوق وبالتالي تتحدد العناصر الموجهة للفرص التسويقية المتاحة للمنشأة وتلك المرتبطة بالمخاطر والتهديدات</a:t>
            </a:r>
            <a:endParaRPr lang="en-US" dirty="0"/>
          </a:p>
        </p:txBody>
      </p:sp>
    </p:spTree>
    <p:extLst>
      <p:ext uri="{BB962C8B-B14F-4D97-AF65-F5344CB8AC3E}">
        <p14:creationId xmlns:p14="http://schemas.microsoft.com/office/powerpoint/2010/main" val="91208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indent="0" algn="r" rtl="1">
              <a:buNone/>
            </a:pPr>
            <a:r>
              <a:rPr lang="ar-SA" b="1" dirty="0"/>
              <a:t>س/ يتكون تحليل النظام التسويقي من ثلاث مستويات رئيسية عددها ؟</a:t>
            </a:r>
            <a:endParaRPr lang="en-US" dirty="0"/>
          </a:p>
          <a:p>
            <a:pPr marL="0" indent="0" algn="r" rtl="1">
              <a:buNone/>
            </a:pPr>
            <a:r>
              <a:rPr lang="ar-SA" b="1" dirty="0"/>
              <a:t>ج/ 1) تحليل نظام التبادل:</a:t>
            </a:r>
            <a:endParaRPr lang="en-US" dirty="0"/>
          </a:p>
          <a:p>
            <a:pPr marL="0" indent="0" algn="r" rtl="1">
              <a:buNone/>
            </a:pPr>
            <a:r>
              <a:rPr lang="ar-SA" b="1" dirty="0"/>
              <a:t> وهو التعرف على الأشخاص والمنشآت التي يتم تداول السلع والخدمات فيما بينها وذلك من خلال تحليل مكونات النظام الكلي في المنشأة.</a:t>
            </a:r>
            <a:endParaRPr lang="en-US" dirty="0"/>
          </a:p>
          <a:p>
            <a:pPr marL="0" indent="0" algn="r" rtl="1">
              <a:buNone/>
            </a:pPr>
            <a:r>
              <a:rPr lang="ar-SA" b="1" dirty="0"/>
              <a:t> </a:t>
            </a:r>
            <a:endParaRPr lang="en-US" dirty="0"/>
          </a:p>
          <a:p>
            <a:pPr marL="0" indent="0" algn="r" rtl="1">
              <a:buNone/>
            </a:pPr>
            <a:r>
              <a:rPr lang="ar-SA" b="1" dirty="0"/>
              <a:t>2) تحليل بيئة المنشأة المباشرة:</a:t>
            </a:r>
            <a:endParaRPr lang="en-US" dirty="0"/>
          </a:p>
          <a:p>
            <a:pPr marL="0" indent="0" algn="r" rtl="1">
              <a:buNone/>
            </a:pPr>
            <a:r>
              <a:rPr lang="ar-SA" b="1" dirty="0"/>
              <a:t>وهي مختلف المؤسسات والأفراد الذين يتعاملون مع المنشأة بشكل مباشر ويؤثر في أداؤها.</a:t>
            </a:r>
            <a:endParaRPr lang="en-US" dirty="0"/>
          </a:p>
          <a:p>
            <a:pPr marL="0" indent="0" algn="r" rtl="1">
              <a:buNone/>
            </a:pPr>
            <a:r>
              <a:rPr lang="ar-SA" b="1" dirty="0"/>
              <a:t> </a:t>
            </a:r>
            <a:endParaRPr lang="en-US" dirty="0"/>
          </a:p>
          <a:p>
            <a:pPr marL="0" indent="0" algn="r" rtl="1">
              <a:buNone/>
            </a:pPr>
            <a:r>
              <a:rPr lang="ar-SA" b="1" dirty="0"/>
              <a:t> </a:t>
            </a:r>
            <a:endParaRPr lang="en-US" dirty="0"/>
          </a:p>
          <a:p>
            <a:pPr marL="0" indent="0" algn="r" rtl="1">
              <a:buNone/>
            </a:pPr>
            <a:r>
              <a:rPr lang="ar-SA" b="1" dirty="0"/>
              <a:t>3) تحليل البيئة التسويقية العامة: </a:t>
            </a:r>
            <a:endParaRPr lang="en-US" dirty="0"/>
          </a:p>
          <a:p>
            <a:pPr marL="0" indent="0" algn="r" rtl="1">
              <a:buNone/>
            </a:pPr>
            <a:r>
              <a:rPr lang="ar-SA" b="1" dirty="0"/>
              <a:t>ويقصد به التعرف على البيئة الاجتماعية والثقافية والاقتصادية والتشريعية والقانونية العامة المحيطة بالمنشأة فضلا عن المنافسة والتي تؤثر في نظام التبادل في المجتمع.</a:t>
            </a:r>
            <a:endParaRPr lang="en-US" dirty="0"/>
          </a:p>
          <a:p>
            <a:endParaRPr lang="en-US" dirty="0"/>
          </a:p>
        </p:txBody>
      </p:sp>
    </p:spTree>
    <p:extLst>
      <p:ext uri="{BB962C8B-B14F-4D97-AF65-F5344CB8AC3E}">
        <p14:creationId xmlns:p14="http://schemas.microsoft.com/office/powerpoint/2010/main" val="327252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SA" b="1" dirty="0"/>
              <a:t>س/ عدد الجوانب المختلفة في عملية تحليل النظام التسويقي ؟</a:t>
            </a:r>
            <a:endParaRPr lang="en-US" dirty="0"/>
          </a:p>
          <a:p>
            <a:pPr marL="0" indent="0" algn="r" rtl="1">
              <a:buNone/>
            </a:pPr>
            <a:r>
              <a:rPr lang="ar-SA" b="1" dirty="0"/>
              <a:t>ج/ 1ـ تحليل نظام التبادل.</a:t>
            </a:r>
            <a:endParaRPr lang="en-US" dirty="0"/>
          </a:p>
          <a:p>
            <a:pPr marL="0" indent="0" algn="r" rtl="1">
              <a:buNone/>
            </a:pPr>
            <a:r>
              <a:rPr lang="ar-SA" b="1" dirty="0"/>
              <a:t>2ـ تحديد بيئة المنشأة المباشرة.</a:t>
            </a:r>
            <a:endParaRPr lang="en-US" dirty="0"/>
          </a:p>
          <a:p>
            <a:pPr marL="0" indent="0" algn="r" rtl="1">
              <a:buNone/>
            </a:pPr>
            <a:r>
              <a:rPr lang="ar-SA" b="1" dirty="0"/>
              <a:t>3ـ تحليل البيئة الخارجية للنشاط.</a:t>
            </a:r>
            <a:endParaRPr lang="en-US" dirty="0"/>
          </a:p>
          <a:p>
            <a:endParaRPr lang="en-US" dirty="0"/>
          </a:p>
        </p:txBody>
      </p:sp>
    </p:spTree>
    <p:extLst>
      <p:ext uri="{BB962C8B-B14F-4D97-AF65-F5344CB8AC3E}">
        <p14:creationId xmlns:p14="http://schemas.microsoft.com/office/powerpoint/2010/main" val="173973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r" rtl="1">
              <a:buNone/>
            </a:pPr>
            <a:r>
              <a:rPr lang="ar-SA" b="1" dirty="0"/>
              <a:t>س/ تحدث عن تحليل نظام التبادل ؟</a:t>
            </a:r>
            <a:endParaRPr lang="en-US" dirty="0"/>
          </a:p>
          <a:p>
            <a:pPr marL="0" indent="0" algn="r" rtl="1">
              <a:buNone/>
            </a:pPr>
            <a:r>
              <a:rPr lang="ar-SA" b="1" dirty="0"/>
              <a:t>ج/ يؤدي النظام التسويقي دوره من خلال عمليات التبادل ويعني التبادل كما سبق أن نشرنا وجود طرفين أو أكثر كل منهم لديه قيمة معينة تهم الجانب الآخر وتتوافر ظروف تبادلها وتتم عملية التبدل من خلال صفقة بين طرفين أو أكثر.</a:t>
            </a:r>
            <a:endParaRPr lang="en-US" dirty="0"/>
          </a:p>
          <a:p>
            <a:pPr marL="0" indent="0" algn="r" rtl="1">
              <a:buNone/>
            </a:pPr>
            <a:r>
              <a:rPr lang="ar-SA" b="1" dirty="0"/>
              <a:t> </a:t>
            </a:r>
            <a:endParaRPr lang="en-US" dirty="0"/>
          </a:p>
          <a:p>
            <a:pPr marL="0" indent="0" algn="r" rtl="1">
              <a:buNone/>
            </a:pPr>
            <a:r>
              <a:rPr lang="ar-SA" b="1" dirty="0"/>
              <a:t>والتبادل في أبسط صورة هو مقايضة بين طرفين فإذا ما قام طرف بالبحث عن الطرف الآخر فإن الأول يسمى المسوق </a:t>
            </a:r>
            <a:r>
              <a:rPr lang="en-US" b="1" dirty="0"/>
              <a:t>Marketer</a:t>
            </a:r>
            <a:r>
              <a:rPr lang="ar-SA" b="1" dirty="0"/>
              <a:t> ويسمى الطرف الثاني بالعميل المرتقب </a:t>
            </a:r>
            <a:r>
              <a:rPr lang="en-US" b="1" dirty="0"/>
              <a:t>Prospect </a:t>
            </a:r>
            <a:r>
              <a:rPr lang="en-US" b="1" dirty="0" err="1"/>
              <a:t>Costomer</a:t>
            </a:r>
            <a:r>
              <a:rPr lang="ar-SA" b="1" dirty="0"/>
              <a:t> وبذلك يعتبر المسوق هو الشخص الذي يبحث عن ربحه من خلال شخص آخر وفي مقابل تقديمه إليه شيئا ذات قيمة بالنسبة له على سبيا التبادل  </a:t>
            </a:r>
            <a:endParaRPr lang="en-US" dirty="0"/>
          </a:p>
          <a:p>
            <a:endParaRPr lang="en-US" dirty="0"/>
          </a:p>
        </p:txBody>
      </p:sp>
    </p:spTree>
    <p:extLst>
      <p:ext uri="{BB962C8B-B14F-4D97-AF65-F5344CB8AC3E}">
        <p14:creationId xmlns:p14="http://schemas.microsoft.com/office/powerpoint/2010/main" val="23453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r" rtl="1">
              <a:buNone/>
            </a:pPr>
            <a:r>
              <a:rPr lang="ar-SA" b="1" dirty="0"/>
              <a:t>س/ تحدث عن تحليل بيئة المنشأة المباشرة ؟</a:t>
            </a:r>
            <a:endParaRPr lang="en-US" dirty="0"/>
          </a:p>
          <a:p>
            <a:pPr marL="0" indent="0" algn="r" rtl="1">
              <a:buNone/>
            </a:pPr>
            <a:r>
              <a:rPr lang="ar-SA" b="1" dirty="0"/>
              <a:t>ج/ تعمل المنشأة في ظل تحويل القيم من خلال ما تأخذه من مجموعة من المدخلات من العالم الخارجي وتعمل على إعدادها في شكل سلع وخدمات تامة الصنع في عملية تشغيلية خلاقة تؤدي إلى تقديم سلع وخدمات تمثل مخرجات المنشأة.</a:t>
            </a:r>
            <a:endParaRPr lang="en-US" dirty="0"/>
          </a:p>
          <a:p>
            <a:pPr marL="0" indent="0" algn="r" rtl="1">
              <a:buNone/>
            </a:pPr>
            <a:r>
              <a:rPr lang="ar-SA" b="1" dirty="0"/>
              <a:t> </a:t>
            </a:r>
            <a:endParaRPr lang="en-US" dirty="0"/>
          </a:p>
          <a:p>
            <a:pPr marL="0" indent="0" algn="r" rtl="1">
              <a:buNone/>
            </a:pPr>
            <a:r>
              <a:rPr lang="ar-SA" b="1" dirty="0"/>
              <a:t>وفي إطار هذه العملية تتعامل المنشأة مع العديد من المنشآت الأخرى بغرض خلق القيمة التسويقية فهناك المنشآت التي تقوم بتقديم المدخلات ( الموردون ) وتلك التي تتعامل في المخرجات ( الوسطاء ـ السوق ) ويشارك في هذه الأنشطة عدد كبير من المنشآت التي تسهل وتدعم أداء هذه الأعمال ( منشآت تسهيل أداء الأعمال ) </a:t>
            </a:r>
            <a:endParaRPr lang="en-US" dirty="0"/>
          </a:p>
          <a:p>
            <a:endParaRPr lang="en-US" dirty="0"/>
          </a:p>
        </p:txBody>
      </p:sp>
    </p:spTree>
    <p:extLst>
      <p:ext uri="{BB962C8B-B14F-4D97-AF65-F5344CB8AC3E}">
        <p14:creationId xmlns:p14="http://schemas.microsoft.com/office/powerpoint/2010/main" val="398511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66800"/>
            <a:ext cx="8229600" cy="5257800"/>
          </a:xfrm>
        </p:spPr>
        <p:txBody>
          <a:bodyPr>
            <a:normAutofit fontScale="62500" lnSpcReduction="20000"/>
          </a:bodyPr>
          <a:lstStyle/>
          <a:p>
            <a:pPr marL="0" indent="0" algn="r" rtl="1">
              <a:buNone/>
            </a:pPr>
            <a:r>
              <a:rPr lang="ar-SA" b="1" dirty="0"/>
              <a:t>وتمثل هذه المنشآت أهمية كبرى في مكونات بيئة نشاط المنشأة وتؤثر على نشاطها وتعتبر من الأمور الهامة واجبة الدراسة:</a:t>
            </a:r>
            <a:endParaRPr lang="en-US" dirty="0"/>
          </a:p>
          <a:p>
            <a:pPr marL="0" indent="0" algn="r" rtl="1">
              <a:buNone/>
            </a:pPr>
            <a:r>
              <a:rPr lang="ar-SA" b="1" dirty="0"/>
              <a:t>1) الموردون </a:t>
            </a:r>
            <a:r>
              <a:rPr lang="en-US" b="1" dirty="0"/>
              <a:t>Suppliers</a:t>
            </a:r>
            <a:r>
              <a:rPr lang="ar-SA" b="1" dirty="0"/>
              <a:t> :</a:t>
            </a:r>
            <a:endParaRPr lang="en-US" dirty="0"/>
          </a:p>
          <a:p>
            <a:pPr marL="0" indent="0" algn="r" rtl="1">
              <a:buNone/>
            </a:pPr>
            <a:r>
              <a:rPr lang="ar-SA" b="1" dirty="0"/>
              <a:t>تحتاج المنشأة إلى العديد من المدخلات من مواد خام وآلات ووقود ومواد تامة الصنع وخلافه فشركة الغزل والنسيج تحتاج إلى أقطان . . . إلخ وأصباغ وزيوت وآلات حتى تنتج الأقمشة المرغوبة وتتوقف علاقة المنشأة مع الموردين على سياستها فقد تدفعها إمكانيتها وقدراتها إلى إنتاج بعض ما تأخذه من الغير بنفسها ويقع على عاتق إدارة المنشأة أن تحدد مزيج التوريد الأمثل الذي يعطي مزيج المخرجات الأمثل التي تهدف إليه المنشأة .</a:t>
            </a:r>
            <a:endParaRPr lang="en-US" dirty="0"/>
          </a:p>
          <a:p>
            <a:pPr marL="0" indent="0" algn="r" rtl="1">
              <a:buNone/>
            </a:pPr>
            <a:r>
              <a:rPr lang="ar-SA" b="1" dirty="0"/>
              <a:t> </a:t>
            </a:r>
            <a:endParaRPr lang="en-US" dirty="0"/>
          </a:p>
          <a:p>
            <a:pPr marL="0" indent="0" algn="r" rtl="1">
              <a:buNone/>
            </a:pPr>
            <a:r>
              <a:rPr lang="ar-SA" b="1" dirty="0"/>
              <a:t>2) الوسطاء وأجهزة تسهيل التبادل </a:t>
            </a:r>
            <a:r>
              <a:rPr lang="en-US" b="1" dirty="0"/>
              <a:t>Middlemen and facilitators</a:t>
            </a:r>
            <a:r>
              <a:rPr lang="ar-SA" b="1" dirty="0"/>
              <a:t>: </a:t>
            </a:r>
            <a:endParaRPr lang="en-US" dirty="0"/>
          </a:p>
          <a:p>
            <a:pPr marL="0" indent="0" algn="r" rtl="1">
              <a:buNone/>
            </a:pPr>
            <a:r>
              <a:rPr lang="ar-SA" b="1" dirty="0"/>
              <a:t>الوسطاء هم مجموعة من المؤسسات التي تتحمل أعباء عملية توزيع مخرجات المنشأة من سلع وخدمات حتى تصل للمستهلك النهائي وينقسم الوسطاء إلى نوعين أولهما الوسطاء التجاريون الجملة والتجزئة وثانيهما الوكلاء.</a:t>
            </a:r>
            <a:endParaRPr lang="en-US" dirty="0"/>
          </a:p>
          <a:p>
            <a:pPr marL="0" indent="0" algn="r" rtl="1">
              <a:buNone/>
            </a:pPr>
            <a:r>
              <a:rPr lang="ar-SA" b="1" dirty="0"/>
              <a:t> </a:t>
            </a:r>
            <a:endParaRPr lang="en-US" dirty="0"/>
          </a:p>
          <a:p>
            <a:pPr marL="0" indent="0" algn="r" rtl="1">
              <a:buNone/>
            </a:pPr>
            <a:r>
              <a:rPr lang="ar-SA" b="1" dirty="0"/>
              <a:t>وهناك مجموعة من المؤسسات التي تعمل على تسهيل عمليات التبادل مثل شركات النقل والتأمين والتخزين والبنوك ووكالات الإعلان ومؤسسات تسهيل العمليات التسويقية ودور النشر والإعلام .وتؤدى تلك المؤسسات العديد من الوظائف التي تسهل أعمال المنشأة في مقدمتها وكالات ومكاتب البحوث والترويج والتمويل والتوزيع المادي وتحمل المخاطر ونقل المعلومات بالصورة الإدراكية المطلوبة إلى العملاء المرتقبين.</a:t>
            </a:r>
            <a:endParaRPr lang="en-US" dirty="0"/>
          </a:p>
          <a:p>
            <a:pPr marL="0" indent="0" algn="r" rtl="1">
              <a:buNone/>
            </a:pPr>
            <a:r>
              <a:rPr lang="ar-SA" b="1" dirty="0"/>
              <a:t> </a:t>
            </a:r>
            <a:endParaRPr lang="en-US" dirty="0"/>
          </a:p>
          <a:p>
            <a:pPr marL="0" indent="0" algn="r" rtl="1">
              <a:buNone/>
            </a:pPr>
            <a:r>
              <a:rPr lang="ar-SA" b="1" dirty="0"/>
              <a:t>3) السوق: </a:t>
            </a:r>
            <a:endParaRPr lang="en-US" dirty="0"/>
          </a:p>
          <a:p>
            <a:pPr marL="0" indent="0" algn="r" rtl="1">
              <a:buNone/>
            </a:pPr>
            <a:r>
              <a:rPr lang="ar-SA" b="1" dirty="0"/>
              <a:t>هو الجزء الأخير في البيئة التسويقية الذي تتعامل معه المنشأة بشكل مباشر وغير مباشر وفيه المستهلك النهائي والمشتري الصناعي.</a:t>
            </a:r>
            <a:endParaRPr lang="en-US" dirty="0"/>
          </a:p>
          <a:p>
            <a:endParaRPr lang="en-US" dirty="0"/>
          </a:p>
        </p:txBody>
      </p:sp>
    </p:spTree>
    <p:extLst>
      <p:ext uri="{BB962C8B-B14F-4D97-AF65-F5344CB8AC3E}">
        <p14:creationId xmlns:p14="http://schemas.microsoft.com/office/powerpoint/2010/main" val="2234809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315</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النظام التسويقي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النظام التسويقي</dc:title>
  <dc:creator>Maher</dc:creator>
  <cp:lastModifiedBy>Maher</cp:lastModifiedBy>
  <cp:revision>1</cp:revision>
  <dcterms:created xsi:type="dcterms:W3CDTF">2019-10-24T00:20:57Z</dcterms:created>
  <dcterms:modified xsi:type="dcterms:W3CDTF">2019-10-24T00:28:20Z</dcterms:modified>
</cp:coreProperties>
</file>