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7" d="100"/>
          <a:sy n="67" d="100"/>
        </p:scale>
        <p:origin x="-5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6980-C848-4783-8BB4-0D39340A2CCE}" type="datetimeFigureOut">
              <a:rPr lang="ar-IQ" smtClean="0"/>
              <a:pPr/>
              <a:t>22/02/1441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29D9-942D-4851-ACC2-59C0ED97C0E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335758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1214422"/>
            <a:ext cx="3071834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IQ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IQ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المقترض :</a:t>
            </a:r>
          </a:p>
          <a:p>
            <a:r>
              <a:rPr lang="ar-IQ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هي كل عمليات الاقتراض التي تقوم بها الشركة بما في ذلك السندات وتسدد وفقا </a:t>
            </a:r>
          </a:p>
          <a:p>
            <a:r>
              <a:rPr lang="ar-IQ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لجدول ثابت للمدفوعات</a:t>
            </a:r>
            <a:endParaRPr lang="ar-IQ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714752"/>
            <a:ext cx="3143272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الممتلك:</a:t>
            </a:r>
          </a:p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الاموال المقدمة من قبل مالكين الشركة (المستثمرين او حملة الاسهم) المدفوعة للشركة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634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4424104" cy="5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214810" cy="19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9190" y="1428736"/>
            <a:ext cx="47748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832585" cy="66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5129160" cy="31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556786"/>
            <a:ext cx="5143536" cy="23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8339189" cy="80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643050"/>
            <a:ext cx="546575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7285015" cy="4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71678"/>
            <a:ext cx="6475162" cy="17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71604" y="4071942"/>
          <a:ext cx="5929353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6451"/>
                <a:gridCol w="1976451"/>
                <a:gridCol w="1976451"/>
              </a:tblGrid>
              <a:tr h="358364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الممتلك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المقترض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الخصائص</a:t>
                      </a:r>
                      <a:endParaRPr lang="ar-IQ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نعم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لا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التصويت في الادارة</a:t>
                      </a:r>
                      <a:endParaRPr lang="ar-IQ" dirty="0"/>
                    </a:p>
                  </a:txBody>
                  <a:tcPr/>
                </a:tc>
              </a:tr>
              <a:tr h="618546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ثانوية للمقرض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اولية للممتلك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المطالبة على الارباح والموجودات</a:t>
                      </a:r>
                      <a:endParaRPr lang="ar-IQ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بلا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محدد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الاستحقاق</a:t>
                      </a:r>
                      <a:endParaRPr lang="ar-IQ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لا</a:t>
                      </a:r>
                      <a:r>
                        <a:rPr lang="ar-IQ" baseline="0" dirty="0" smtClean="0"/>
                        <a:t> اقتطاع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اقتطاع الفائدة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الضريبة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915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8604"/>
            <a:ext cx="476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29388" y="24"/>
            <a:ext cx="271461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>
                <a:solidFill>
                  <a:srgbClr val="FF0000"/>
                </a:solidFill>
              </a:rPr>
              <a:t>الاسهم الممتلكة من الاشخاص:</a:t>
            </a:r>
          </a:p>
          <a:p>
            <a:r>
              <a:rPr lang="ar-IQ" sz="1400" dirty="0" smtClean="0">
                <a:solidFill>
                  <a:schemeClr val="tx1"/>
                </a:solidFill>
              </a:rPr>
              <a:t>وهي جميع الاسهم العادية الممتلكة من قبل شخص واحد او شركة خاصة تتكون افراد اوعائلة.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الاسهم الممتلكة من العامة:</a:t>
            </a:r>
          </a:p>
          <a:p>
            <a:r>
              <a:rPr lang="ar-IQ" sz="1400" dirty="0" smtClean="0">
                <a:solidFill>
                  <a:schemeClr val="tx1"/>
                </a:solidFill>
              </a:rPr>
              <a:t>وهي جميع الاسهم العادية الممتلكة من قبل مستثمرين او افراد او شركات 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الاسهم المقربة:</a:t>
            </a:r>
          </a:p>
          <a:p>
            <a:r>
              <a:rPr lang="ar-IQ" sz="1400" dirty="0" smtClean="0">
                <a:solidFill>
                  <a:schemeClr val="tx1"/>
                </a:solidFill>
              </a:rPr>
              <a:t>وهي جميع الاسهم العادية الممتلكة من قبل مجموعة صغيرة تكون بينهم قرابة مثلا</a:t>
            </a:r>
            <a:endParaRPr lang="ar-IQ" sz="1400" dirty="0">
              <a:solidFill>
                <a:schemeClr val="tx1"/>
              </a:solidFill>
            </a:endParaRPr>
          </a:p>
          <a:p>
            <a:r>
              <a:rPr lang="ar-IQ" b="1" dirty="0" smtClean="0">
                <a:solidFill>
                  <a:srgbClr val="FF0000"/>
                </a:solidFill>
              </a:rPr>
              <a:t>الاسهم الواسعة:</a:t>
            </a:r>
            <a:endParaRPr lang="ar-IQ" b="1" dirty="0">
              <a:solidFill>
                <a:srgbClr val="FF0000"/>
              </a:solidFill>
            </a:endParaRPr>
          </a:p>
          <a:p>
            <a:r>
              <a:rPr lang="ar-IQ" sz="1400" dirty="0" smtClean="0">
                <a:solidFill>
                  <a:schemeClr val="tx1"/>
                </a:solidFill>
              </a:rPr>
              <a:t>وهي الاسهم الممتلكة من قبل مجموعة واسعة كان تكون شركات اشغاص مستثمرين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القيمة الاسمية للسهم:</a:t>
            </a:r>
            <a:endParaRPr lang="ar-IQ" b="1" dirty="0">
              <a:solidFill>
                <a:srgbClr val="FF0000"/>
              </a:solidFill>
            </a:endParaRPr>
          </a:p>
          <a:p>
            <a:r>
              <a:rPr lang="ar-IQ" sz="1400" dirty="0" smtClean="0">
                <a:solidFill>
                  <a:schemeClr val="tx1"/>
                </a:solidFill>
              </a:rPr>
              <a:t>هي قيمة عديمة الفائدة نسبيا لاغراض قانونية توكد ان للمالك نسبة من الشركة</a:t>
            </a:r>
            <a:endParaRPr lang="ar-IQ" sz="1400" dirty="0">
              <a:solidFill>
                <a:schemeClr val="tx1"/>
              </a:solidFill>
            </a:endParaRPr>
          </a:p>
          <a:p>
            <a:r>
              <a:rPr lang="ar-IQ" b="1" dirty="0" smtClean="0">
                <a:solidFill>
                  <a:srgbClr val="FF0000"/>
                </a:solidFill>
              </a:rPr>
              <a:t>الحقوق الضمانية:</a:t>
            </a:r>
          </a:p>
          <a:p>
            <a:r>
              <a:rPr lang="ar-IQ" sz="1400" dirty="0" smtClean="0">
                <a:solidFill>
                  <a:schemeClr val="tx1"/>
                </a:solidFill>
              </a:rPr>
              <a:t>تسمح لاصحاب الاسهم المشتركين للبقاء متكافين في حق ملكية الشركة وبالتالي التصويت في الشركة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تقليل الملكية:</a:t>
            </a:r>
            <a:endParaRPr lang="ar-IQ" b="1" dirty="0">
              <a:solidFill>
                <a:srgbClr val="FF0000"/>
              </a:solidFill>
            </a:endParaRPr>
          </a:p>
          <a:p>
            <a:r>
              <a:rPr lang="ar-IQ" sz="1400" dirty="0" smtClean="0">
                <a:solidFill>
                  <a:schemeClr val="tx1"/>
                </a:solidFill>
              </a:rPr>
              <a:t>عند اصدار سهم جديد سوف تقل نسبة ملكية حاملي الاسهم عما كانت عليه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تقليل الارباح:</a:t>
            </a:r>
            <a:endParaRPr lang="ar-IQ" b="1" dirty="0">
              <a:solidFill>
                <a:srgbClr val="FF0000"/>
              </a:solidFill>
            </a:endParaRPr>
          </a:p>
          <a:p>
            <a:r>
              <a:rPr lang="ar-IQ" sz="1400" dirty="0" smtClean="0">
                <a:solidFill>
                  <a:schemeClr val="tx1"/>
                </a:solidFill>
              </a:rPr>
              <a:t>عند اصدار سهم جديد سوف تقل نسبة الارباح عما كانت عليه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الحقوق:</a:t>
            </a:r>
            <a:endParaRPr lang="ar-IQ" b="1" dirty="0">
              <a:solidFill>
                <a:srgbClr val="FF0000"/>
              </a:solidFill>
            </a:endParaRPr>
          </a:p>
          <a:p>
            <a:r>
              <a:rPr lang="ar-IQ" sz="1300" dirty="0" smtClean="0">
                <a:solidFill>
                  <a:schemeClr val="tx1"/>
                </a:solidFill>
              </a:rPr>
              <a:t>الادوات المالية التي تساعد حاملي الاسهم بشراء اسهم اضافية اقل من سعر السوق وتعتمد على نسبة ما يمتلكه من اسهم</a:t>
            </a:r>
            <a:endParaRPr lang="ar-IQ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16" y="-24"/>
            <a:ext cx="2285984" cy="3643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>
                <a:solidFill>
                  <a:srgbClr val="FF0000"/>
                </a:solidFill>
              </a:rPr>
              <a:t>الاسهم المصرح بها:</a:t>
            </a:r>
          </a:p>
          <a:p>
            <a:r>
              <a:rPr lang="ar-IQ" sz="1400" b="1" dirty="0" smtClean="0">
                <a:solidFill>
                  <a:schemeClr val="tx1"/>
                </a:solidFill>
              </a:rPr>
              <a:t>وهي عدد الاسهم العادية التي يُسمح للشركة اصدارها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الاسهم المتداولة:</a:t>
            </a:r>
          </a:p>
          <a:p>
            <a:r>
              <a:rPr lang="ar-IQ" sz="1400" b="1" dirty="0" smtClean="0">
                <a:solidFill>
                  <a:schemeClr val="tx1"/>
                </a:solidFill>
              </a:rPr>
              <a:t>وهي الاسهم العادية التي يمتلكها الجمهور</a:t>
            </a:r>
            <a:endParaRPr lang="ar-IQ" sz="1400" b="1" dirty="0">
              <a:solidFill>
                <a:schemeClr val="tx1"/>
              </a:solidFill>
            </a:endParaRPr>
          </a:p>
          <a:p>
            <a:r>
              <a:rPr lang="ar-IQ" b="1" dirty="0" smtClean="0">
                <a:solidFill>
                  <a:srgbClr val="FF0000"/>
                </a:solidFill>
              </a:rPr>
              <a:t>اسهم الخزانة:</a:t>
            </a:r>
          </a:p>
          <a:p>
            <a:r>
              <a:rPr lang="ar-IQ" sz="1400" b="1" dirty="0" smtClean="0">
                <a:solidFill>
                  <a:schemeClr val="tx1"/>
                </a:solidFill>
              </a:rPr>
              <a:t>وهي الاسهم التي اعيد شراؤها من الشركة</a:t>
            </a:r>
            <a:endParaRPr lang="ar-IQ" sz="1400" b="1" dirty="0">
              <a:solidFill>
                <a:schemeClr val="tx1"/>
              </a:solidFill>
            </a:endParaRPr>
          </a:p>
          <a:p>
            <a:r>
              <a:rPr lang="ar-IQ" b="1" dirty="0" smtClean="0">
                <a:solidFill>
                  <a:srgbClr val="FF0000"/>
                </a:solidFill>
              </a:rPr>
              <a:t>الاسهم المصدرة:</a:t>
            </a:r>
          </a:p>
          <a:p>
            <a:r>
              <a:rPr lang="ar-IQ" sz="1400" b="1" dirty="0" smtClean="0">
                <a:solidFill>
                  <a:schemeClr val="tx1"/>
                </a:solidFill>
              </a:rPr>
              <a:t>وهي حاصل جمع الاسهم المتداولة والاسهم المخزونة</a:t>
            </a:r>
            <a:endParaRPr lang="ar-IQ" b="1" dirty="0">
              <a:solidFill>
                <a:srgbClr val="FF0000"/>
              </a:solidFill>
            </a:endParaRPr>
          </a:p>
          <a:p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480"/>
            <a:ext cx="77867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14818"/>
            <a:ext cx="43815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438151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57720" y="4714884"/>
            <a:ext cx="4286280" cy="1928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مقسوم الارباح:</a:t>
            </a:r>
          </a:p>
          <a:p>
            <a:pPr algn="ctr"/>
            <a:r>
              <a:rPr lang="ar-IQ" dirty="0" smtClean="0">
                <a:solidFill>
                  <a:schemeClr val="tx1"/>
                </a:solidFill>
              </a:rPr>
              <a:t>يخضع قرار توزيع الارباح على عاتق مجلس الادارة ,يتم توزيع الارباح باشكال (نقد,بضاعة,اسهم)ولايتم توزيع الارباح على حملت الاسهم العادية حتى تدفع جميع مستحقات الحكومة والدائنين وحملة الاسهم الممتازة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9291" cy="17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86116" y="0"/>
            <a:ext cx="2714644" cy="171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>
                <a:solidFill>
                  <a:srgbClr val="C00000"/>
                </a:solidFill>
              </a:rPr>
              <a:t>القيمة الاسمية للاسهم العادية:</a:t>
            </a:r>
          </a:p>
          <a:p>
            <a:r>
              <a:rPr lang="ar-IQ" sz="1400" dirty="0" smtClean="0">
                <a:solidFill>
                  <a:schemeClr val="tx1"/>
                </a:solidFill>
              </a:rPr>
              <a:t>هي قيمة اسمية محدد تستخدم مع نسبة مقسوم الارباح لتحديد مقدار الارباح السنوية</a:t>
            </a:r>
          </a:p>
          <a:p>
            <a:r>
              <a:rPr lang="ar-IQ" b="1" dirty="0" smtClean="0">
                <a:solidFill>
                  <a:srgbClr val="C00000"/>
                </a:solidFill>
              </a:rPr>
              <a:t>القيمة غير الاسمية :</a:t>
            </a:r>
          </a:p>
          <a:p>
            <a:r>
              <a:rPr lang="ar-IQ" sz="1400" dirty="0" smtClean="0">
                <a:solidFill>
                  <a:schemeClr val="tx1"/>
                </a:solidFill>
              </a:rPr>
              <a:t>الاسهم الممتازة ليس لها قيمة اسمية محدد لكن لها حق من مقسوم الارباح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357562"/>
            <a:ext cx="3571900" cy="3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429264"/>
            <a:ext cx="1785950" cy="18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428860" y="5715016"/>
            <a:ext cx="178595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400" b="1" dirty="0" smtClean="0">
                <a:solidFill>
                  <a:srgbClr val="C00000"/>
                </a:solidFill>
              </a:rPr>
              <a:t>الاسهم الممتازة التراكمية</a:t>
            </a:r>
            <a:endParaRPr lang="ar-IQ" sz="1400" b="1" dirty="0">
              <a:solidFill>
                <a:srgbClr val="C0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3376613"/>
            <a:ext cx="5715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857892"/>
            <a:ext cx="1643042" cy="2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4282" y="6286520"/>
            <a:ext cx="164307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400" b="1" dirty="0" smtClean="0">
                <a:solidFill>
                  <a:srgbClr val="C00000"/>
                </a:solidFill>
              </a:rPr>
              <a:t>غير التراكمية</a:t>
            </a:r>
            <a:endParaRPr lang="ar-IQ" sz="1400" b="1" dirty="0">
              <a:solidFill>
                <a:srgbClr val="C0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7" y="4429132"/>
            <a:ext cx="272762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714876" y="4714884"/>
            <a:ext cx="264320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400" b="1" dirty="0" smtClean="0">
                <a:solidFill>
                  <a:srgbClr val="C00000"/>
                </a:solidFill>
              </a:rPr>
              <a:t>ميزة تحويل الاسهم الممتازة</a:t>
            </a:r>
            <a:endParaRPr lang="ar-IQ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629175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739647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143116"/>
            <a:ext cx="481015" cy="2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4857784" cy="5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428868"/>
            <a:ext cx="5612071" cy="149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85918" y="4357694"/>
            <a:ext cx="5643602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dirty="0" smtClean="0">
                <a:solidFill>
                  <a:srgbClr val="C00000"/>
                </a:solidFill>
              </a:rPr>
              <a:t>فرضية كفاءة السوق:</a:t>
            </a:r>
            <a:endParaRPr lang="ar-IQ" dirty="0">
              <a:solidFill>
                <a:srgbClr val="C00000"/>
              </a:solidFill>
            </a:endParaRPr>
          </a:p>
          <a:p>
            <a:r>
              <a:rPr lang="ar-IQ" dirty="0" smtClean="0">
                <a:solidFill>
                  <a:srgbClr val="C00000"/>
                </a:solidFill>
              </a:rPr>
              <a:t>- نظرية تصف سلوك المفترض للسوق (ممتاز) وتحدد الاتي:</a:t>
            </a:r>
          </a:p>
          <a:p>
            <a:r>
              <a:rPr lang="ar-IQ" dirty="0" smtClean="0">
                <a:solidFill>
                  <a:srgbClr val="C00000"/>
                </a:solidFill>
              </a:rPr>
              <a:t>1- العوائد المتوقعة = العوائد المتحققة</a:t>
            </a:r>
            <a:endParaRPr lang="ar-IQ" dirty="0">
              <a:solidFill>
                <a:srgbClr val="C00000"/>
              </a:solidFill>
            </a:endParaRPr>
          </a:p>
          <a:p>
            <a:r>
              <a:rPr lang="ar-IQ" dirty="0" smtClean="0">
                <a:solidFill>
                  <a:srgbClr val="C00000"/>
                </a:solidFill>
              </a:rPr>
              <a:t>2- سعر الاسهم تشير الى كل المعلومات المتاحة عن الشركة واسهمها</a:t>
            </a:r>
          </a:p>
          <a:p>
            <a:r>
              <a:rPr lang="ar-IQ" dirty="0" smtClean="0">
                <a:solidFill>
                  <a:srgbClr val="C00000"/>
                </a:solidFill>
              </a:rPr>
              <a:t>3-ليس من الضروري تضييع وقت المستثمرين عن طريق البحث عن المعلومات المالية لذلك الاسهم يجب ان تسعر</a:t>
            </a:r>
            <a:endParaRPr lang="ar-IQ" dirty="0">
              <a:solidFill>
                <a:srgbClr val="C00000"/>
              </a:solidFill>
            </a:endParaRPr>
          </a:p>
          <a:p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572164" cy="533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572140"/>
            <a:ext cx="55721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382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DELL1</cp:lastModifiedBy>
  <cp:revision>21</cp:revision>
  <dcterms:created xsi:type="dcterms:W3CDTF">2015-11-04T22:18:56Z</dcterms:created>
  <dcterms:modified xsi:type="dcterms:W3CDTF">2019-10-20T22:38:42Z</dcterms:modified>
</cp:coreProperties>
</file>