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4" d="100"/>
          <a:sy n="84" d="100"/>
        </p:scale>
        <p:origin x="-1402" y="-6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30" name="Date Placeholder 29"/>
          <p:cNvSpPr>
            <a:spLocks noGrp="1"/>
          </p:cNvSpPr>
          <p:nvPr>
            <p:ph type="dt" sz="half" idx="10"/>
          </p:nvPr>
        </p:nvSpPr>
        <p:spPr/>
        <p:txBody>
          <a:bodyPr/>
          <a:lstStyle/>
          <a:p>
            <a:fld id="{1EF2F5B2-57C5-4260-AF84-227234FEF0E3}" type="datetimeFigureOut">
              <a:rPr lang="en-US" smtClean="0"/>
              <a:t>10/24/2019</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FEEB5277-02E9-424D-A242-D2849E4D012B}"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1EF2F5B2-57C5-4260-AF84-227234FEF0E3}" type="datetimeFigureOut">
              <a:rPr lang="en-US" smtClean="0"/>
              <a:t>10/24/2019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EB5277-02E9-424D-A242-D2849E4D012B}"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ar-SA" smtClean="0"/>
              <a:t>انقر لتحرير نمط العنوان الرئيسي</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1EF2F5B2-57C5-4260-AF84-227234FEF0E3}" type="datetimeFigureOut">
              <a:rPr lang="en-US" smtClean="0"/>
              <a:t>10/24/2019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EB5277-02E9-424D-A242-D2849E4D012B}"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Content Placeholder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1EF2F5B2-57C5-4260-AF84-227234FEF0E3}" type="datetimeFigureOut">
              <a:rPr lang="en-US" smtClean="0"/>
              <a:t>10/24/2019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EB5277-02E9-424D-A242-D2849E4D012B}"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Date Placeholder 3"/>
          <p:cNvSpPr>
            <a:spLocks noGrp="1"/>
          </p:cNvSpPr>
          <p:nvPr>
            <p:ph type="dt" sz="half" idx="10"/>
          </p:nvPr>
        </p:nvSpPr>
        <p:spPr/>
        <p:txBody>
          <a:bodyPr/>
          <a:lstStyle/>
          <a:p>
            <a:fld id="{1EF2F5B2-57C5-4260-AF84-227234FEF0E3}" type="datetimeFigureOut">
              <a:rPr lang="en-US" smtClean="0"/>
              <a:t>10/24/2019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EB5277-02E9-424D-A242-D2849E4D012B}"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ar-SA" smtClean="0"/>
              <a:t>انقر لتحرير نمط العنوان الرئيسي</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Date Placeholder 4"/>
          <p:cNvSpPr>
            <a:spLocks noGrp="1"/>
          </p:cNvSpPr>
          <p:nvPr>
            <p:ph type="dt" sz="half" idx="10"/>
          </p:nvPr>
        </p:nvSpPr>
        <p:spPr/>
        <p:txBody>
          <a:bodyPr/>
          <a:lstStyle/>
          <a:p>
            <a:fld id="{1EF2F5B2-57C5-4260-AF84-227234FEF0E3}" type="datetimeFigureOut">
              <a:rPr lang="en-US" smtClean="0"/>
              <a:t>10/24/2019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EEB5277-02E9-424D-A242-D2849E4D012B}"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Date Placeholder 6"/>
          <p:cNvSpPr>
            <a:spLocks noGrp="1"/>
          </p:cNvSpPr>
          <p:nvPr>
            <p:ph type="dt" sz="half" idx="10"/>
          </p:nvPr>
        </p:nvSpPr>
        <p:spPr/>
        <p:txBody>
          <a:bodyPr/>
          <a:lstStyle/>
          <a:p>
            <a:fld id="{1EF2F5B2-57C5-4260-AF84-227234FEF0E3}" type="datetimeFigureOut">
              <a:rPr lang="en-US" smtClean="0"/>
              <a:t>10/24/2019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EEB5277-02E9-424D-A242-D2849E4D012B}"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Date Placeholder 2"/>
          <p:cNvSpPr>
            <a:spLocks noGrp="1"/>
          </p:cNvSpPr>
          <p:nvPr>
            <p:ph type="dt" sz="half" idx="10"/>
          </p:nvPr>
        </p:nvSpPr>
        <p:spPr/>
        <p:txBody>
          <a:bodyPr/>
          <a:lstStyle/>
          <a:p>
            <a:fld id="{1EF2F5B2-57C5-4260-AF84-227234FEF0E3}" type="datetimeFigureOut">
              <a:rPr lang="en-US" smtClean="0"/>
              <a:t>10/24/2019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EEB5277-02E9-424D-A242-D2849E4D012B}"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EF2F5B2-57C5-4260-AF84-227234FEF0E3}" type="datetimeFigureOut">
              <a:rPr lang="en-US" smtClean="0"/>
              <a:t>10/24/2019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EEB5277-02E9-424D-A242-D2849E4D012B}"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ar-SA" smtClean="0"/>
              <a:t>انقر لتحرير أنماط النص الرئيسي</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Date Placeholder 4"/>
          <p:cNvSpPr>
            <a:spLocks noGrp="1"/>
          </p:cNvSpPr>
          <p:nvPr>
            <p:ph type="dt" sz="half" idx="10"/>
          </p:nvPr>
        </p:nvSpPr>
        <p:spPr/>
        <p:txBody>
          <a:bodyPr/>
          <a:lstStyle/>
          <a:p>
            <a:fld id="{1EF2F5B2-57C5-4260-AF84-227234FEF0E3}" type="datetimeFigureOut">
              <a:rPr lang="en-US" smtClean="0"/>
              <a:t>10/24/2019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EEB5277-02E9-424D-A242-D2849E4D012B}"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ar-SA" smtClean="0"/>
              <a:t>انقر لتحرير نمط العنوان الرئيسي</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5" name="Date Placeholder 4"/>
          <p:cNvSpPr>
            <a:spLocks noGrp="1"/>
          </p:cNvSpPr>
          <p:nvPr>
            <p:ph type="dt" sz="half" idx="10"/>
          </p:nvPr>
        </p:nvSpPr>
        <p:spPr/>
        <p:txBody>
          <a:bodyPr/>
          <a:lstStyle/>
          <a:p>
            <a:fld id="{1EF2F5B2-57C5-4260-AF84-227234FEF0E3}" type="datetimeFigureOut">
              <a:rPr lang="en-US" smtClean="0"/>
              <a:t>10/24/2019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FEEB5277-02E9-424D-A242-D2849E4D012B}" type="slidenum">
              <a:rPr lang="en-US" smtClean="0"/>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ar-SA" smtClean="0"/>
              <a:t>انقر فوق الأيقونة لإضافة صورة</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ar-SA" smtClean="0"/>
              <a:t>انقر لتحرير نمط العنوان الرئيسي</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EF2F5B2-57C5-4260-AF84-227234FEF0E3}" type="datetimeFigureOut">
              <a:rPr lang="en-US" smtClean="0"/>
              <a:t>10/24/2019</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FEEB5277-02E9-424D-A242-D2849E4D012B}" type="slidenum">
              <a:rPr lang="en-US" smtClean="0"/>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pPr algn="ctr"/>
            <a:r>
              <a:rPr lang="ar-SA" b="1" dirty="0"/>
              <a:t>عناصر التسويق </a:t>
            </a:r>
            <a:endParaRPr lang="en-US" dirty="0"/>
          </a:p>
        </p:txBody>
      </p:sp>
      <p:sp>
        <p:nvSpPr>
          <p:cNvPr id="3" name="عنوان فرعي 2"/>
          <p:cNvSpPr>
            <a:spLocks noGrp="1"/>
          </p:cNvSpPr>
          <p:nvPr>
            <p:ph type="subTitle" idx="1"/>
          </p:nvPr>
        </p:nvSpPr>
        <p:spPr/>
        <p:txBody>
          <a:bodyPr/>
          <a:lstStyle/>
          <a:p>
            <a:pPr algn="ctr"/>
            <a:r>
              <a:rPr lang="ar-IQ" dirty="0" smtClean="0"/>
              <a:t>اعداد </a:t>
            </a:r>
          </a:p>
          <a:p>
            <a:pPr algn="ctr"/>
            <a:r>
              <a:rPr lang="ar-IQ" dirty="0" smtClean="0"/>
              <a:t>دكتورة سارة علي سعيد العامري</a:t>
            </a:r>
            <a:endParaRPr lang="en-US" dirty="0"/>
          </a:p>
        </p:txBody>
      </p:sp>
    </p:spTree>
    <p:extLst>
      <p:ext uri="{BB962C8B-B14F-4D97-AF65-F5344CB8AC3E}">
        <p14:creationId xmlns:p14="http://schemas.microsoft.com/office/powerpoint/2010/main" val="16174953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p>
            <a:pPr algn="r" rtl="1"/>
            <a:r>
              <a:rPr lang="ar-SA" b="1" dirty="0"/>
              <a:t>1) الحاجات والرغبات </a:t>
            </a:r>
            <a:r>
              <a:rPr lang="en-US" b="1" dirty="0"/>
              <a:t>Needs and wants</a:t>
            </a:r>
            <a:r>
              <a:rPr lang="ar-SA" b="1" dirty="0"/>
              <a:t>:</a:t>
            </a:r>
            <a:endParaRPr lang="en-US" dirty="0"/>
          </a:p>
          <a:p>
            <a:pPr algn="r" rtl="1"/>
            <a:r>
              <a:rPr lang="ar-SA" b="1" dirty="0"/>
              <a:t>2) المنتجات </a:t>
            </a:r>
            <a:r>
              <a:rPr lang="en-US" b="1" dirty="0"/>
              <a:t>Products </a:t>
            </a:r>
            <a:r>
              <a:rPr lang="ar-SA" b="1" dirty="0"/>
              <a:t>:</a:t>
            </a:r>
            <a:endParaRPr lang="en-US" dirty="0"/>
          </a:p>
          <a:p>
            <a:pPr algn="r" rtl="1"/>
            <a:r>
              <a:rPr lang="ar-SA" b="1" dirty="0"/>
              <a:t>3) التبادل </a:t>
            </a:r>
            <a:r>
              <a:rPr lang="en-US" b="1" dirty="0" err="1"/>
              <a:t>Exchance</a:t>
            </a:r>
            <a:r>
              <a:rPr lang="ar-SA" b="1" dirty="0"/>
              <a:t>:</a:t>
            </a:r>
            <a:endParaRPr lang="en-US" dirty="0"/>
          </a:p>
          <a:p>
            <a:pPr algn="r" rtl="1"/>
            <a:r>
              <a:rPr lang="ar-SA" b="1" dirty="0"/>
              <a:t>4) الأسواق </a:t>
            </a:r>
            <a:r>
              <a:rPr lang="en-US" b="1" dirty="0"/>
              <a:t>Markets </a:t>
            </a:r>
            <a:r>
              <a:rPr lang="ar-SA" b="1" dirty="0"/>
              <a:t>:</a:t>
            </a:r>
            <a:endParaRPr lang="en-US" dirty="0"/>
          </a:p>
          <a:p>
            <a:endParaRPr lang="en-US" dirty="0"/>
          </a:p>
        </p:txBody>
      </p:sp>
    </p:spTree>
    <p:extLst>
      <p:ext uri="{BB962C8B-B14F-4D97-AF65-F5344CB8AC3E}">
        <p14:creationId xmlns:p14="http://schemas.microsoft.com/office/powerpoint/2010/main" val="29414157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p>
            <a:pPr marL="0" indent="0" algn="r" rtl="1">
              <a:buNone/>
            </a:pPr>
            <a:r>
              <a:rPr lang="ar-SA" b="1" dirty="0"/>
              <a:t>) الحاجات والرغبات </a:t>
            </a:r>
            <a:r>
              <a:rPr lang="en-US" b="1" dirty="0"/>
              <a:t>Needs and wants</a:t>
            </a:r>
            <a:r>
              <a:rPr lang="ar-SA" b="1" dirty="0"/>
              <a:t>:</a:t>
            </a:r>
            <a:endParaRPr lang="en-US" dirty="0"/>
          </a:p>
          <a:p>
            <a:pPr marL="0" indent="0" algn="r" rtl="1">
              <a:buNone/>
            </a:pPr>
            <a:r>
              <a:rPr lang="ar-SA" b="1" dirty="0"/>
              <a:t>تعتبر الرغبات والحاجات الإنسانية نقطة البداية لدراسة النشاط التسويقي فالجنس البشري يحتاج إلى الطعام والهواء والماء والملبس والمسكن .. حتى يستطيع أن يواصل الحياة. </a:t>
            </a:r>
            <a:endParaRPr lang="en-US" dirty="0"/>
          </a:p>
          <a:p>
            <a:pPr marL="0" indent="0" algn="r" rtl="1">
              <a:buNone/>
            </a:pPr>
            <a:r>
              <a:rPr lang="ar-SA" b="1" dirty="0"/>
              <a:t> </a:t>
            </a:r>
            <a:endParaRPr lang="en-US" dirty="0"/>
          </a:p>
          <a:p>
            <a:pPr marL="0" indent="0" algn="r" rtl="1">
              <a:buNone/>
            </a:pPr>
            <a:r>
              <a:rPr lang="ar-SA" b="1" dirty="0"/>
              <a:t>ومن أمثلة الحاجات التي </a:t>
            </a:r>
            <a:r>
              <a:rPr lang="ar-SA" b="1" dirty="0" err="1"/>
              <a:t>يتطلبها</a:t>
            </a:r>
            <a:r>
              <a:rPr lang="ar-SA" b="1" dirty="0"/>
              <a:t> الإنسان الطعام والملبس والمأوى والأمان والشعور بالانتماء والاحترام ويختلف إشباع هذه الحاجات وفقا لطبيعة المجتمع وتقدمه وتعتبر الرغبات بمثابة الوسائل اللازمة لإشباع هذه الحاجات إذ أن كل منا يرغب في نوع معين من الطعام أو صنف معين من الملابس وتتأثر هذه الرغبات إلى حد كبير بثقافة الأفراد وشخصياتهم </a:t>
            </a:r>
            <a:endParaRPr lang="en-US" dirty="0"/>
          </a:p>
        </p:txBody>
      </p:sp>
    </p:spTree>
    <p:extLst>
      <p:ext uri="{BB962C8B-B14F-4D97-AF65-F5344CB8AC3E}">
        <p14:creationId xmlns:p14="http://schemas.microsoft.com/office/powerpoint/2010/main" val="37942401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p>
            <a:pPr marL="0" indent="0" algn="ctr" rtl="1">
              <a:buNone/>
            </a:pPr>
            <a:r>
              <a:rPr lang="ar-SA" b="1" dirty="0"/>
              <a:t>2) المنتجات </a:t>
            </a:r>
            <a:r>
              <a:rPr lang="en-US" b="1" dirty="0"/>
              <a:t>Products </a:t>
            </a:r>
            <a:r>
              <a:rPr lang="ar-SA" b="1" dirty="0"/>
              <a:t>:</a:t>
            </a:r>
            <a:endParaRPr lang="en-US" dirty="0"/>
          </a:p>
          <a:p>
            <a:pPr marL="0" indent="0" algn="ctr" rtl="1">
              <a:buNone/>
            </a:pPr>
            <a:r>
              <a:rPr lang="ar-SA" b="1" dirty="0"/>
              <a:t>يحظى تعريف كلمة منتج </a:t>
            </a:r>
            <a:r>
              <a:rPr lang="en-US" b="1" dirty="0"/>
              <a:t>Product</a:t>
            </a:r>
            <a:r>
              <a:rPr lang="ar-SA" b="1" dirty="0"/>
              <a:t> بتعريف واسع فالمنتج قد يكون شيء ما أو خدمة أو نشاط أو مكان أو منظمة أو فكرة.</a:t>
            </a:r>
            <a:endParaRPr lang="en-US" dirty="0"/>
          </a:p>
          <a:p>
            <a:pPr marL="0" indent="0">
              <a:buNone/>
            </a:pPr>
            <a:endParaRPr lang="en-US" dirty="0"/>
          </a:p>
        </p:txBody>
      </p:sp>
    </p:spTree>
    <p:extLst>
      <p:ext uri="{BB962C8B-B14F-4D97-AF65-F5344CB8AC3E}">
        <p14:creationId xmlns:p14="http://schemas.microsoft.com/office/powerpoint/2010/main" val="27130493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p>
            <a:pPr marL="0" indent="0" algn="r" rtl="1">
              <a:buNone/>
            </a:pPr>
            <a:r>
              <a:rPr lang="ar-SA" b="1" dirty="0"/>
              <a:t>3) التبادل </a:t>
            </a:r>
            <a:r>
              <a:rPr lang="en-US" b="1" dirty="0" err="1"/>
              <a:t>Exchance</a:t>
            </a:r>
            <a:r>
              <a:rPr lang="ar-SA" b="1" dirty="0"/>
              <a:t>:</a:t>
            </a:r>
            <a:endParaRPr lang="en-US" dirty="0"/>
          </a:p>
          <a:p>
            <a:pPr marL="0" indent="0" algn="r" rtl="1">
              <a:buNone/>
            </a:pPr>
            <a:r>
              <a:rPr lang="ar-SA" b="1" dirty="0"/>
              <a:t> التسويق لا يتواجد عندما يقرر أي شخص إشباع حاجاته ورغباته إلا من خلال عملية تبادل.</a:t>
            </a:r>
            <a:endParaRPr lang="en-US" dirty="0"/>
          </a:p>
          <a:p>
            <a:pPr marL="0" indent="0" algn="r" rtl="1">
              <a:buNone/>
            </a:pPr>
            <a:r>
              <a:rPr lang="ar-SA" b="1" dirty="0"/>
              <a:t> </a:t>
            </a:r>
            <a:endParaRPr lang="en-US" dirty="0"/>
          </a:p>
          <a:p>
            <a:pPr marL="0" indent="0" algn="r" rtl="1">
              <a:buNone/>
            </a:pPr>
            <a:r>
              <a:rPr lang="ar-SA" b="1" dirty="0"/>
              <a:t> والتبادل هو الشيء الطبيعي بين طرق إشباع الحاجات.</a:t>
            </a:r>
            <a:endParaRPr lang="en-US" dirty="0"/>
          </a:p>
          <a:p>
            <a:pPr marL="0" indent="0" algn="r" rtl="1">
              <a:buNone/>
            </a:pPr>
            <a:r>
              <a:rPr lang="ar-SA" b="1" dirty="0"/>
              <a:t> </a:t>
            </a:r>
            <a:endParaRPr lang="en-US" dirty="0"/>
          </a:p>
          <a:p>
            <a:pPr marL="0" indent="0" algn="r" rtl="1">
              <a:buNone/>
            </a:pPr>
            <a:r>
              <a:rPr lang="ar-SA" b="1" dirty="0"/>
              <a:t>وتعتبر عملية التبادل لبدء العملية التسويقية إذ أن على رجل التسويق أن يعطي عملائه شيئا ذات قيمة بالنسبة لهم ( وتتمثل في السلع والخدمات والأفكار ) وذلك مقابل شيئا ذات قيمة بالنسبة له ( النقود ).</a:t>
            </a:r>
            <a:endParaRPr lang="en-US" dirty="0"/>
          </a:p>
          <a:p>
            <a:endParaRPr lang="en-US" dirty="0"/>
          </a:p>
        </p:txBody>
      </p:sp>
    </p:spTree>
    <p:extLst>
      <p:ext uri="{BB962C8B-B14F-4D97-AF65-F5344CB8AC3E}">
        <p14:creationId xmlns:p14="http://schemas.microsoft.com/office/powerpoint/2010/main" val="2483587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p>
            <a:pPr marL="0" indent="0" algn="ctr" rtl="1">
              <a:buNone/>
            </a:pPr>
            <a:r>
              <a:rPr lang="ar-SA" b="1" dirty="0"/>
              <a:t>4) الأسواق </a:t>
            </a:r>
            <a:r>
              <a:rPr lang="en-US" b="1" dirty="0"/>
              <a:t>Markets </a:t>
            </a:r>
            <a:r>
              <a:rPr lang="ar-SA" b="1" dirty="0"/>
              <a:t>:</a:t>
            </a:r>
            <a:endParaRPr lang="en-US" dirty="0"/>
          </a:p>
          <a:p>
            <a:pPr marL="0" indent="0" algn="ctr" rtl="1">
              <a:buNone/>
            </a:pPr>
            <a:r>
              <a:rPr lang="ar-SA" b="1" dirty="0"/>
              <a:t> وقد يعني السوق بذلك مجموعة من الرغبات والحاجات البشرية أو منطقة جغرافية كما قد يعطي مفهوم السوق تبادل الموارد التي ليست بالضرورة أن تكون النقود فهناك السوق السياحي وسوق التعليم . . وهكذا.</a:t>
            </a:r>
            <a:endParaRPr lang="en-US" dirty="0"/>
          </a:p>
          <a:p>
            <a:endParaRPr lang="en-US" dirty="0"/>
          </a:p>
        </p:txBody>
      </p:sp>
    </p:spTree>
    <p:extLst>
      <p:ext uri="{BB962C8B-B14F-4D97-AF65-F5344CB8AC3E}">
        <p14:creationId xmlns:p14="http://schemas.microsoft.com/office/powerpoint/2010/main" val="91477004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تدفق">
  <a:themeElements>
    <a:clrScheme name="تدفق">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تدفق">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تدفق">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15</TotalTime>
  <Words>153</Words>
  <Application>Microsoft Office PowerPoint</Application>
  <PresentationFormat>عرض على الشاشة (3:4)‏</PresentationFormat>
  <Paragraphs>21</Paragraphs>
  <Slides>6</Slides>
  <Notes>0</Notes>
  <HiddenSlides>0</HiddenSlides>
  <MMClips>0</MMClips>
  <ScaleCrop>false</ScaleCrop>
  <HeadingPairs>
    <vt:vector size="4" baseType="variant">
      <vt:variant>
        <vt:lpstr>نسق</vt:lpstr>
      </vt:variant>
      <vt:variant>
        <vt:i4>1</vt:i4>
      </vt:variant>
      <vt:variant>
        <vt:lpstr>عناوين الشرائح</vt:lpstr>
      </vt:variant>
      <vt:variant>
        <vt:i4>6</vt:i4>
      </vt:variant>
    </vt:vector>
  </HeadingPairs>
  <TitlesOfParts>
    <vt:vector size="7" baseType="lpstr">
      <vt:lpstr>تدفق</vt:lpstr>
      <vt:lpstr>عناصر التسويق </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SACC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عناصر التسويق</dc:title>
  <dc:creator>Maher</dc:creator>
  <cp:lastModifiedBy>Maher</cp:lastModifiedBy>
  <cp:revision>3</cp:revision>
  <dcterms:created xsi:type="dcterms:W3CDTF">2019-10-23T23:54:11Z</dcterms:created>
  <dcterms:modified xsi:type="dcterms:W3CDTF">2019-10-24T00:11:14Z</dcterms:modified>
</cp:coreProperties>
</file>