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7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443E691A-59BF-4028-9879-3212DE7F122B}" type="datetimeFigureOut">
              <a:rPr lang="en-US" smtClean="0"/>
              <a:t>10/24/2019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4758A1E4-7804-41B6-AF2E-A9D1103A8F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3E691A-59BF-4028-9879-3212DE7F122B}"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3E691A-59BF-4028-9879-3212DE7F122B}"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443E691A-59BF-4028-9879-3212DE7F122B}"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443E691A-59BF-4028-9879-3212DE7F122B}" type="datetimeFigureOut">
              <a:rPr lang="en-US" smtClean="0"/>
              <a:t>10/24/2019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58A1E4-7804-41B6-AF2E-A9D1103A8FAE}"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43E691A-59BF-4028-9879-3212DE7F122B}"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443E691A-59BF-4028-9879-3212DE7F122B}" type="datetimeFigureOut">
              <a:rPr lang="en-US" smtClean="0"/>
              <a:t>10/24/2019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443E691A-59BF-4028-9879-3212DE7F122B}" type="datetimeFigureOut">
              <a:rPr lang="en-US" smtClean="0"/>
              <a:t>10/24/2019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3E691A-59BF-4028-9879-3212DE7F122B}" type="datetimeFigureOut">
              <a:rPr lang="en-US" smtClean="0"/>
              <a:t>10/24/2019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443E691A-59BF-4028-9879-3212DE7F122B}"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58A1E4-7804-41B6-AF2E-A9D1103A8FA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443E691A-59BF-4028-9879-3212DE7F122B}" type="datetimeFigureOut">
              <a:rPr lang="en-US" smtClean="0"/>
              <a:t>10/24/2019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4758A1E4-7804-41B6-AF2E-A9D1103A8FAE}"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43E691A-59BF-4028-9879-3212DE7F122B}" type="datetimeFigureOut">
              <a:rPr lang="en-US" smtClean="0"/>
              <a:t>10/24/2019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758A1E4-7804-41B6-AF2E-A9D1103A8FAE}"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IQ" dirty="0" smtClean="0"/>
              <a:t>مفهوم التسويق</a:t>
            </a:r>
            <a:endParaRPr lang="en-US" dirty="0"/>
          </a:p>
        </p:txBody>
      </p:sp>
      <p:sp>
        <p:nvSpPr>
          <p:cNvPr id="3" name="عنوان فرعي 2"/>
          <p:cNvSpPr>
            <a:spLocks noGrp="1"/>
          </p:cNvSpPr>
          <p:nvPr>
            <p:ph type="subTitle" idx="1"/>
          </p:nvPr>
        </p:nvSpPr>
        <p:spPr/>
        <p:txBody>
          <a:bodyPr/>
          <a:lstStyle/>
          <a:p>
            <a:pPr algn="ctr"/>
            <a:r>
              <a:rPr lang="ar-IQ" dirty="0" smtClean="0"/>
              <a:t>اعداد </a:t>
            </a:r>
          </a:p>
          <a:p>
            <a:pPr algn="ctr"/>
            <a:r>
              <a:rPr lang="ar-IQ" dirty="0" smtClean="0"/>
              <a:t>دكتورة سارة علي سعيد العامري </a:t>
            </a:r>
            <a:endParaRPr lang="en-US" dirty="0"/>
          </a:p>
        </p:txBody>
      </p:sp>
    </p:spTree>
    <p:extLst>
      <p:ext uri="{BB962C8B-B14F-4D97-AF65-F5344CB8AC3E}">
        <p14:creationId xmlns:p14="http://schemas.microsoft.com/office/powerpoint/2010/main" val="26976993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838200"/>
            <a:ext cx="8229600" cy="5486400"/>
          </a:xfrm>
        </p:spPr>
        <p:txBody>
          <a:bodyPr/>
          <a:lstStyle/>
          <a:p>
            <a:pPr marL="0" indent="0" algn="ctr">
              <a:buNone/>
            </a:pPr>
            <a:endParaRPr lang="ar-IQ" b="1" u="sng" dirty="0" smtClean="0"/>
          </a:p>
          <a:p>
            <a:pPr marL="0" indent="0" algn="ctr">
              <a:buNone/>
            </a:pPr>
            <a:endParaRPr lang="ar-IQ" b="1" u="sng" dirty="0"/>
          </a:p>
          <a:p>
            <a:pPr marL="0" indent="0" algn="ctr">
              <a:buNone/>
            </a:pPr>
            <a:r>
              <a:rPr lang="ar-DZ" b="1" u="sng" dirty="0" smtClean="0"/>
              <a:t>المفهوم </a:t>
            </a:r>
            <a:r>
              <a:rPr lang="ar-DZ" b="1" u="sng" dirty="0"/>
              <a:t>التقليدي </a:t>
            </a:r>
            <a:r>
              <a:rPr lang="ar-DZ" b="1" u="sng" dirty="0" smtClean="0"/>
              <a:t>للتسويق</a:t>
            </a:r>
            <a:endParaRPr lang="ar-IQ" b="1" u="sng" dirty="0"/>
          </a:p>
          <a:p>
            <a:pPr marL="0" indent="0" algn="ctr">
              <a:buNone/>
            </a:pPr>
            <a:r>
              <a:rPr lang="ar-DZ" dirty="0" smtClean="0"/>
              <a:t>التسويق </a:t>
            </a:r>
            <a:r>
              <a:rPr lang="ar-DZ" dirty="0"/>
              <a:t>هو مجموعة الأنشطة البشرية التي تستهدف تسهيل عمليات التبادل, لقد وضع "</a:t>
            </a:r>
            <a:r>
              <a:rPr lang="ar-DZ" dirty="0" err="1"/>
              <a:t>كوتلر</a:t>
            </a:r>
            <a:r>
              <a:rPr lang="ar-DZ" dirty="0"/>
              <a:t> </a:t>
            </a:r>
            <a:r>
              <a:rPr lang="fr-FR" dirty="0" err="1"/>
              <a:t>Cotler</a:t>
            </a:r>
            <a:r>
              <a:rPr lang="ar-DZ" dirty="0"/>
              <a:t>" هذا المفهوم الذي مازال الأكثر شيوعا, و يتضمن هذا المفهوم ما يلي:</a:t>
            </a:r>
            <a:endParaRPr lang="en-US" dirty="0"/>
          </a:p>
          <a:p>
            <a:pPr lvl="0" algn="r" rtl="1"/>
            <a:r>
              <a:rPr lang="ar-DZ" dirty="0"/>
              <a:t>إن التسويق نشاط إنساني على خلاف أنشطة أخرى كالإنتاج و </a:t>
            </a:r>
            <a:r>
              <a:rPr lang="ar-DZ" dirty="0" err="1"/>
              <a:t>الإستهلاك</a:t>
            </a:r>
            <a:r>
              <a:rPr lang="ar-DZ" dirty="0"/>
              <a:t>.</a:t>
            </a:r>
            <a:endParaRPr lang="en-US" dirty="0"/>
          </a:p>
          <a:p>
            <a:pPr lvl="0" algn="r" rtl="1"/>
            <a:r>
              <a:rPr lang="ar-DZ" dirty="0"/>
              <a:t>إن التسويق يستهدف تسهيل عملية التبادل, سواء جرى التبادل لصفقة واحدة, أو لإجراء عمليات تبادل مختلفة</a:t>
            </a:r>
            <a:r>
              <a:rPr lang="ar-DZ" dirty="0" smtClean="0"/>
              <a:t>.</a:t>
            </a:r>
            <a:endParaRPr lang="ar-IQ" dirty="0" smtClean="0"/>
          </a:p>
          <a:p>
            <a:pPr lvl="0" algn="r" rtl="1"/>
            <a:endParaRPr lang="en-US" dirty="0"/>
          </a:p>
          <a:p>
            <a:pPr marL="0" indent="0" algn="ctr">
              <a:buNone/>
            </a:pPr>
            <a:endParaRPr lang="en-US" dirty="0"/>
          </a:p>
        </p:txBody>
      </p:sp>
    </p:spTree>
    <p:extLst>
      <p:ext uri="{BB962C8B-B14F-4D97-AF65-F5344CB8AC3E}">
        <p14:creationId xmlns:p14="http://schemas.microsoft.com/office/powerpoint/2010/main" val="5350120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marL="0" lvl="0" indent="0" algn="r" rtl="1">
              <a:buNone/>
            </a:pPr>
            <a:r>
              <a:rPr lang="ar-DZ" dirty="0"/>
              <a:t>إن التبادل ليس مقصورا فقط على السلع و إنما يشتمل الخدمات أيضا, وقد تكون المبادرة في عملية التبادل من طرف المشتري عندما ينزل للأسواق باحثا عن السلعة, كما قد تكون من طرف البائع الذي ينزل للأسواق باحثاً عن مشترين </a:t>
            </a:r>
            <a:r>
              <a:rPr lang="ar-DZ" dirty="0" err="1"/>
              <a:t>لسلعتة</a:t>
            </a:r>
            <a:r>
              <a:rPr lang="ar-DZ" dirty="0"/>
              <a:t>؛ و على هذا فإن التبادل يتطلب:</a:t>
            </a:r>
            <a:endParaRPr lang="en-US" dirty="0"/>
          </a:p>
          <a:p>
            <a:pPr lvl="0" algn="r" rtl="1"/>
            <a:r>
              <a:rPr lang="ar-DZ" dirty="0"/>
              <a:t>طرفين يرغب كل منهما في إجراء التبادل.</a:t>
            </a:r>
            <a:endParaRPr lang="en-US" dirty="0"/>
          </a:p>
          <a:p>
            <a:pPr lvl="0" algn="r" rtl="1"/>
            <a:r>
              <a:rPr lang="ar-DZ" dirty="0"/>
              <a:t>كل من الطرفين يملك أشياء ذات قيمة من وجهة نظر الطرف الآخر.</a:t>
            </a:r>
            <a:endParaRPr lang="en-US" dirty="0"/>
          </a:p>
          <a:p>
            <a:pPr lvl="0" algn="r" rtl="1"/>
            <a:r>
              <a:rPr lang="ar-DZ" dirty="0"/>
              <a:t>كل من الطرفين قادر على إجراء الاتصال و تسليم ما لديه.</a:t>
            </a:r>
            <a:endParaRPr lang="en-US" dirty="0"/>
          </a:p>
          <a:p>
            <a:pPr marL="0" indent="0">
              <a:buNone/>
            </a:pPr>
            <a:endParaRPr lang="en-US" dirty="0"/>
          </a:p>
        </p:txBody>
      </p:sp>
    </p:spTree>
    <p:extLst>
      <p:ext uri="{BB962C8B-B14F-4D97-AF65-F5344CB8AC3E}">
        <p14:creationId xmlns:p14="http://schemas.microsoft.com/office/powerpoint/2010/main" val="3037700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DZ" b="1" u="sng" dirty="0"/>
              <a:t>المفهوم الحديث للتسويق</a:t>
            </a:r>
            <a:endParaRPr lang="en-US" dirty="0"/>
          </a:p>
        </p:txBody>
      </p:sp>
      <p:sp>
        <p:nvSpPr>
          <p:cNvPr id="3" name="عنصر نائب للمحتوى 2"/>
          <p:cNvSpPr>
            <a:spLocks noGrp="1"/>
          </p:cNvSpPr>
          <p:nvPr>
            <p:ph idx="1"/>
          </p:nvPr>
        </p:nvSpPr>
        <p:spPr/>
        <p:txBody>
          <a:bodyPr/>
          <a:lstStyle/>
          <a:p>
            <a:pPr marL="0" indent="0" algn="ctr" rtl="1">
              <a:buNone/>
            </a:pPr>
            <a:r>
              <a:rPr lang="ar-DZ" dirty="0"/>
              <a:t>العمل الإداري الخاص بالتخطيط </a:t>
            </a:r>
            <a:r>
              <a:rPr lang="ar-DZ" dirty="0" err="1"/>
              <a:t>الإستراتيجي</a:t>
            </a:r>
            <a:r>
              <a:rPr lang="ar-DZ" dirty="0"/>
              <a:t> لجهود المشروع و توجيهها و الرقابة على استخدامها في برامج تستهدف الربح للمنظمة, و إشباع حاجات المستهلكين, ذلك العمل الذي يتضمن توحيد كل أنشطة المنظمة (بما فيها الإنتاج و التمويل و البيع) في نظام عمل موحد.    </a:t>
            </a:r>
            <a:endParaRPr lang="en-US" dirty="0"/>
          </a:p>
          <a:p>
            <a:pPr marL="0" indent="0" algn="ctr" rtl="1">
              <a:buNone/>
            </a:pPr>
            <a:r>
              <a:rPr lang="ar-DZ" dirty="0"/>
              <a:t>يقوم هذا المفهوم على ثمانية عناصر هي:</a:t>
            </a:r>
            <a:endParaRPr lang="en-US" dirty="0"/>
          </a:p>
          <a:p>
            <a:pPr marL="0" indent="0">
              <a:buNone/>
            </a:pPr>
            <a:endParaRPr lang="en-US" dirty="0"/>
          </a:p>
        </p:txBody>
      </p:sp>
    </p:spTree>
    <p:extLst>
      <p:ext uri="{BB962C8B-B14F-4D97-AF65-F5344CB8AC3E}">
        <p14:creationId xmlns:p14="http://schemas.microsoft.com/office/powerpoint/2010/main" val="759848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43000"/>
            <a:ext cx="8229600" cy="5181600"/>
          </a:xfrm>
        </p:spPr>
        <p:txBody>
          <a:bodyPr>
            <a:normAutofit lnSpcReduction="10000"/>
          </a:bodyPr>
          <a:lstStyle/>
          <a:p>
            <a:pPr marL="0" indent="0" algn="r" rtl="1">
              <a:buNone/>
            </a:pPr>
            <a:r>
              <a:rPr lang="ar-DZ" dirty="0"/>
              <a:t> </a:t>
            </a:r>
            <a:endParaRPr lang="en-US" dirty="0"/>
          </a:p>
          <a:p>
            <a:pPr lvl="0" algn="r" rtl="1"/>
            <a:r>
              <a:rPr lang="ar-DZ" dirty="0"/>
              <a:t>تقدير و تفهم المركز </a:t>
            </a:r>
            <a:r>
              <a:rPr lang="ar-DZ" dirty="0" err="1"/>
              <a:t>الإستراتيجي</a:t>
            </a:r>
            <a:r>
              <a:rPr lang="ar-DZ" dirty="0"/>
              <a:t> لدور المستهلك في ارتباطه ببقاء الشركة و نموها و استقرارها.</a:t>
            </a:r>
            <a:endParaRPr lang="en-US" dirty="0"/>
          </a:p>
          <a:p>
            <a:pPr lvl="0" algn="r" rtl="1"/>
            <a:r>
              <a:rPr lang="ar-DZ" dirty="0"/>
              <a:t>إدراك الإدارة الواعي لتأثير القرارات المتخذة في قسم معين على الأقسام الأخرى و على التوازن الإجمالي لنظام الشركة مع النظم المحيطة.</a:t>
            </a:r>
            <a:endParaRPr lang="en-US" dirty="0"/>
          </a:p>
          <a:p>
            <a:pPr lvl="0" algn="r" rtl="1"/>
            <a:r>
              <a:rPr lang="ar-DZ" dirty="0" err="1"/>
              <a:t>إهتمام</a:t>
            </a:r>
            <a:r>
              <a:rPr lang="ar-DZ" dirty="0"/>
              <a:t> الإدارة بابتكار المنتجات التي يتم تصميمها في ضوء دور محدد هو الإسهام في حل مشكلات شرائية معينة لدى المستهلكين.</a:t>
            </a:r>
            <a:endParaRPr lang="en-US" dirty="0"/>
          </a:p>
          <a:p>
            <a:pPr lvl="0" algn="r" rtl="1"/>
            <a:r>
              <a:rPr lang="ar-DZ" dirty="0" err="1"/>
              <a:t>إهتمام</a:t>
            </a:r>
            <a:r>
              <a:rPr lang="ar-DZ" dirty="0"/>
              <a:t> الإدارة بآثار تقديم المنتجات الجديدة على المركز الربحي للشركة في الحاضر و المستقبل, و إدراكها للنتائج الإيجابية التي ستترتب على التخطيط العلمي للمنتجات الجديدة, من جهة نمو الأرباح و ضمان استقرارها. </a:t>
            </a:r>
            <a:endParaRPr lang="en-US" dirty="0"/>
          </a:p>
          <a:p>
            <a:pPr lvl="0" algn="r" rtl="1"/>
            <a:r>
              <a:rPr lang="ar-DZ" dirty="0"/>
              <a:t>تقدير عام لدور بحوث التسويق, ووحدات البحث عن الحقائق الأخرى خارج النطاق التقليدي لتلك البحوث.</a:t>
            </a:r>
            <a:endParaRPr lang="en-US" dirty="0"/>
          </a:p>
          <a:p>
            <a:endParaRPr lang="en-US" dirty="0"/>
          </a:p>
        </p:txBody>
      </p:sp>
    </p:spTree>
    <p:extLst>
      <p:ext uri="{BB962C8B-B14F-4D97-AF65-F5344CB8AC3E}">
        <p14:creationId xmlns:p14="http://schemas.microsoft.com/office/powerpoint/2010/main" val="4008123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2000"/>
            <a:ext cx="8229600" cy="5562600"/>
          </a:xfrm>
        </p:spPr>
        <p:txBody>
          <a:bodyPr/>
          <a:lstStyle/>
          <a:p>
            <a:pPr lvl="0" algn="r" rtl="1"/>
            <a:r>
              <a:rPr lang="ar-DZ" dirty="0"/>
              <a:t>عمل كافة إدارات المنظمة من خلال شبكة أهداف, بمعنى وجود جهد دائم في كل قطاعات الشركة موجهة نحو وضع أهداف محددة على مستوى الشركة, و الأقسام تكون مفهومة و مقبولة من قبل المديرين على مختلف المستويات.</a:t>
            </a:r>
            <a:endParaRPr lang="en-US" dirty="0"/>
          </a:p>
          <a:p>
            <a:pPr lvl="0" algn="r" rtl="1"/>
            <a:r>
              <a:rPr lang="ar-DZ" dirty="0"/>
              <a:t>التخطيط الرسمي طويل و قصير الأجل لأهداف المشروع و استراتيجياته و خطط ما ينتج عنه جهد محدد منسق في القطاعات الوظيفية للشركة.</a:t>
            </a:r>
            <a:endParaRPr lang="en-US" dirty="0"/>
          </a:p>
          <a:p>
            <a:pPr lvl="0" algn="r" rtl="1"/>
            <a:r>
              <a:rPr lang="ar-DZ" dirty="0"/>
              <a:t>خلق أو التوسع في إلغاء و إعادة تنظيم أقسام الشركة إذ استلزم الأمر ذلك في ضوء تعبئة و استخدام و الرقابة على الجهاز الكلي للشركة نحو حل مشكلات استهلاكية مختارة.</a:t>
            </a:r>
            <a:endParaRPr lang="en-US" dirty="0"/>
          </a:p>
          <a:p>
            <a:pPr marL="0" indent="0">
              <a:buNone/>
            </a:pPr>
            <a:endParaRPr lang="en-US" dirty="0"/>
          </a:p>
        </p:txBody>
      </p:sp>
    </p:spTree>
    <p:extLst>
      <p:ext uri="{BB962C8B-B14F-4D97-AF65-F5344CB8AC3E}">
        <p14:creationId xmlns:p14="http://schemas.microsoft.com/office/powerpoint/2010/main" val="13721709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DZ" dirty="0"/>
              <a:t>و يتطلب تقييم المفهوم الحديث للتسويق توافر عدة متطلبات أساسية هي</a:t>
            </a:r>
            <a:endParaRPr lang="en-US" dirty="0"/>
          </a:p>
        </p:txBody>
      </p:sp>
      <p:sp>
        <p:nvSpPr>
          <p:cNvPr id="3" name="عنصر نائب للمحتوى 2"/>
          <p:cNvSpPr>
            <a:spLocks noGrp="1"/>
          </p:cNvSpPr>
          <p:nvPr>
            <p:ph idx="1"/>
          </p:nvPr>
        </p:nvSpPr>
        <p:spPr/>
        <p:txBody>
          <a:bodyPr/>
          <a:lstStyle/>
          <a:p>
            <a:pPr marL="0" indent="0" algn="r" rtl="1">
              <a:buNone/>
            </a:pPr>
            <a:r>
              <a:rPr lang="ar-DZ" dirty="0"/>
              <a:t>أ- أن يكون التسويق هو الموجه الأساسي لفلسفة المشروع.</a:t>
            </a:r>
            <a:endParaRPr lang="en-US" dirty="0"/>
          </a:p>
          <a:p>
            <a:pPr marL="0" indent="0" algn="r" rtl="1">
              <a:buNone/>
            </a:pPr>
            <a:r>
              <a:rPr lang="ar-DZ" dirty="0"/>
              <a:t>ب- أن يصمم الهيكل التنظيمي للمنشأة بما يتفق و هذا المفهوم.</a:t>
            </a:r>
            <a:endParaRPr lang="en-US" dirty="0"/>
          </a:p>
          <a:p>
            <a:pPr marL="0" indent="0" algn="r" rtl="1">
              <a:buNone/>
            </a:pPr>
            <a:r>
              <a:rPr lang="ar-DZ" dirty="0"/>
              <a:t>ج- التخطيط المنظم.</a:t>
            </a:r>
            <a:endParaRPr lang="en-US" dirty="0"/>
          </a:p>
          <a:p>
            <a:pPr marL="0" indent="0" algn="r" rtl="1">
              <a:buNone/>
            </a:pPr>
            <a:r>
              <a:rPr lang="ar-DZ" dirty="0"/>
              <a:t>د- تخطيط و تطوير المنتجات.</a:t>
            </a:r>
            <a:endParaRPr lang="en-US" dirty="0"/>
          </a:p>
          <a:p>
            <a:pPr marL="0" indent="0" algn="r" rtl="1">
              <a:buNone/>
            </a:pPr>
            <a:r>
              <a:rPr lang="ar-DZ" dirty="0"/>
              <a:t>هـ- القيام ببحوث التسويق.</a:t>
            </a:r>
            <a:endParaRPr lang="en-US" dirty="0"/>
          </a:p>
          <a:p>
            <a:pPr marL="0" indent="0" algn="r" rtl="1">
              <a:buNone/>
            </a:pPr>
            <a:r>
              <a:rPr lang="ar-DZ" dirty="0"/>
              <a:t>و- تأكيد أهمية الإعلان و الترويج.</a:t>
            </a:r>
            <a:endParaRPr lang="en-US" dirty="0"/>
          </a:p>
          <a:p>
            <a:pPr marL="0" indent="0" algn="r" rtl="1">
              <a:buNone/>
            </a:pPr>
            <a:r>
              <a:rPr lang="ar-DZ" dirty="0"/>
              <a:t>ن-التسعير</a:t>
            </a:r>
            <a:endParaRPr lang="en-US" dirty="0"/>
          </a:p>
          <a:p>
            <a:pPr marL="0" indent="0" algn="r" rtl="1">
              <a:buNone/>
            </a:pPr>
            <a:r>
              <a:rPr lang="ar-DZ" dirty="0"/>
              <a:t>ح- منافذ التوزيع.</a:t>
            </a:r>
            <a:endParaRPr lang="en-US" dirty="0"/>
          </a:p>
          <a:p>
            <a:pPr marL="0" indent="0" algn="r" rtl="1">
              <a:buNone/>
            </a:pPr>
            <a:r>
              <a:rPr lang="ar-DZ" dirty="0"/>
              <a:t>ط- التصرف على أساس أن المستهلك هو السيد.</a:t>
            </a:r>
            <a:endParaRPr lang="en-US" dirty="0"/>
          </a:p>
          <a:p>
            <a:pPr marL="0" indent="0">
              <a:buNone/>
            </a:pPr>
            <a:endParaRPr lang="en-US" dirty="0"/>
          </a:p>
        </p:txBody>
      </p:sp>
    </p:spTree>
    <p:extLst>
      <p:ext uri="{BB962C8B-B14F-4D97-AF65-F5344CB8AC3E}">
        <p14:creationId xmlns:p14="http://schemas.microsoft.com/office/powerpoint/2010/main" val="189605160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TotalTime>
  <Words>375</Words>
  <Application>Microsoft Office PowerPoint</Application>
  <PresentationFormat>عرض على الشاشة (3:4)‏</PresentationFormat>
  <Paragraphs>35</Paragraphs>
  <Slides>7</Slides>
  <Notes>0</Notes>
  <HiddenSlides>0</HiddenSlides>
  <MMClips>0</MMClips>
  <ScaleCrop>false</ScaleCrop>
  <HeadingPairs>
    <vt:vector size="4" baseType="variant">
      <vt:variant>
        <vt:lpstr>نسق</vt:lpstr>
      </vt:variant>
      <vt:variant>
        <vt:i4>1</vt:i4>
      </vt:variant>
      <vt:variant>
        <vt:lpstr>عناوين الشرائح</vt:lpstr>
      </vt:variant>
      <vt:variant>
        <vt:i4>7</vt:i4>
      </vt:variant>
    </vt:vector>
  </HeadingPairs>
  <TitlesOfParts>
    <vt:vector size="8" baseType="lpstr">
      <vt:lpstr>تدفق</vt:lpstr>
      <vt:lpstr>مفهوم التسويق</vt:lpstr>
      <vt:lpstr>عرض تقديمي في PowerPoint</vt:lpstr>
      <vt:lpstr>عرض تقديمي في PowerPoint</vt:lpstr>
      <vt:lpstr>المفهوم الحديث للتسويق</vt:lpstr>
      <vt:lpstr>عرض تقديمي في PowerPoint</vt:lpstr>
      <vt:lpstr>عرض تقديمي في PowerPoint</vt:lpstr>
      <vt:lpstr>و يتطلب تقييم المفهوم الحديث للتسويق توافر عدة متطلبات أساسية هي</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مفهوم التسويق</dc:title>
  <dc:creator>Maher</dc:creator>
  <cp:lastModifiedBy>Maher</cp:lastModifiedBy>
  <cp:revision>1</cp:revision>
  <dcterms:created xsi:type="dcterms:W3CDTF">2019-10-23T21:53:21Z</dcterms:created>
  <dcterms:modified xsi:type="dcterms:W3CDTF">2019-10-23T22:02:52Z</dcterms:modified>
</cp:coreProperties>
</file>