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74" r:id="rId6"/>
    <p:sldId id="276" r:id="rId7"/>
    <p:sldId id="278"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F0FCC3-096D-4082-970B-8F805F53F98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E9DDA84-C90C-4FC7-8FEE-C9E9AB6F840C}">
      <dgm:prSet phldrT="[Text]" custT="1">
        <dgm:style>
          <a:lnRef idx="3">
            <a:schemeClr val="lt1"/>
          </a:lnRef>
          <a:fillRef idx="1">
            <a:schemeClr val="accent5"/>
          </a:fillRef>
          <a:effectRef idx="1">
            <a:schemeClr val="accent5"/>
          </a:effectRef>
          <a:fontRef idx="minor">
            <a:schemeClr val="lt1"/>
          </a:fontRef>
        </dgm:style>
      </dgm:prSet>
      <dgm:spPr/>
      <dgm:t>
        <a:bodyPr/>
        <a:lstStyle/>
        <a:p>
          <a:r>
            <a:rPr lang="ar-IQ" sz="2000" b="1" dirty="0" smtClean="0">
              <a:solidFill>
                <a:schemeClr val="accent2">
                  <a:lumMod val="60000"/>
                  <a:lumOff val="40000"/>
                </a:schemeClr>
              </a:solidFill>
              <a:latin typeface="Arial" pitchFamily="34" charset="0"/>
              <a:cs typeface="Arial" pitchFamily="34" charset="0"/>
            </a:rPr>
            <a:t>بيئــــة العمـــــل</a:t>
          </a:r>
          <a:endParaRPr lang="en-US" sz="2000" b="1" dirty="0">
            <a:solidFill>
              <a:schemeClr val="accent2">
                <a:lumMod val="60000"/>
                <a:lumOff val="40000"/>
              </a:schemeClr>
            </a:solidFill>
            <a:latin typeface="Arial" pitchFamily="34" charset="0"/>
            <a:cs typeface="Arial" pitchFamily="34" charset="0"/>
          </a:endParaRPr>
        </a:p>
      </dgm:t>
    </dgm:pt>
    <dgm:pt modelId="{297FCAF4-9758-42E3-AD6D-9A724478FA79}" type="parTrans" cxnId="{D606035C-EA32-457D-BE29-839C42A30535}">
      <dgm:prSet/>
      <dgm:spPr/>
      <dgm:t>
        <a:bodyPr/>
        <a:lstStyle/>
        <a:p>
          <a:endParaRPr lang="en-US"/>
        </a:p>
      </dgm:t>
    </dgm:pt>
    <dgm:pt modelId="{5064C312-D27B-4A91-89D7-1E918C8538CD}" type="sibTrans" cxnId="{D606035C-EA32-457D-BE29-839C42A30535}">
      <dgm:prSet/>
      <dgm:spPr/>
      <dgm:t>
        <a:bodyPr/>
        <a:lstStyle/>
        <a:p>
          <a:endParaRPr lang="en-US"/>
        </a:p>
      </dgm:t>
    </dgm:pt>
    <dgm:pt modelId="{7BBC388F-1FAF-4D89-A753-AE6D121326FA}">
      <dgm:prSet phldrT="[Text]" custT="1">
        <dgm:style>
          <a:lnRef idx="3">
            <a:schemeClr val="lt1"/>
          </a:lnRef>
          <a:fillRef idx="1">
            <a:schemeClr val="accent5"/>
          </a:fillRef>
          <a:effectRef idx="1">
            <a:schemeClr val="accent5"/>
          </a:effectRef>
          <a:fontRef idx="minor">
            <a:schemeClr val="lt1"/>
          </a:fontRef>
        </dgm:style>
      </dgm:prSet>
      <dgm:spPr/>
      <dgm:t>
        <a:bodyPr/>
        <a:lstStyle/>
        <a:p>
          <a:pPr rtl="1"/>
          <a:r>
            <a:rPr lang="ar-IQ" sz="2000" b="1" dirty="0" smtClean="0">
              <a:latin typeface="Arial" pitchFamily="34" charset="0"/>
              <a:cs typeface="Arial" pitchFamily="34" charset="0"/>
            </a:rPr>
            <a:t> </a:t>
          </a:r>
          <a:r>
            <a:rPr lang="ar-IQ" sz="2000" b="1" dirty="0" smtClean="0">
              <a:solidFill>
                <a:schemeClr val="accent2">
                  <a:lumMod val="60000"/>
                  <a:lumOff val="40000"/>
                </a:schemeClr>
              </a:solidFill>
              <a:latin typeface="Arial" pitchFamily="34" charset="0"/>
              <a:cs typeface="Arial" pitchFamily="34" charset="0"/>
            </a:rPr>
            <a:t>ممارسات ادارة الموارد البشرية </a:t>
          </a:r>
          <a:r>
            <a:rPr lang="ar-IQ" sz="1800" b="1" dirty="0" smtClean="0">
              <a:solidFill>
                <a:schemeClr val="accent5">
                  <a:lumMod val="50000"/>
                </a:schemeClr>
              </a:solidFill>
              <a:latin typeface="Arial" pitchFamily="34" charset="0"/>
              <a:cs typeface="Arial" pitchFamily="34" charset="0"/>
            </a:rPr>
            <a:t>(التخطيط -الاستقطاب -الحوافز-التدريب)</a:t>
          </a:r>
          <a:endParaRPr lang="en-US" sz="2000" b="1" dirty="0">
            <a:solidFill>
              <a:schemeClr val="accent5">
                <a:lumMod val="50000"/>
              </a:schemeClr>
            </a:solidFill>
            <a:latin typeface="Arial" pitchFamily="34" charset="0"/>
            <a:cs typeface="Arial" pitchFamily="34" charset="0"/>
          </a:endParaRPr>
        </a:p>
      </dgm:t>
    </dgm:pt>
    <dgm:pt modelId="{2D83409A-F1D3-4035-A89D-9FB7F0BC0DFC}" type="parTrans" cxnId="{E59CACED-A89E-410F-B80C-5DFF0372B503}">
      <dgm:prSet/>
      <dgm:spPr/>
      <dgm:t>
        <a:bodyPr/>
        <a:lstStyle/>
        <a:p>
          <a:endParaRPr lang="en-US"/>
        </a:p>
      </dgm:t>
    </dgm:pt>
    <dgm:pt modelId="{56F206BD-B9DA-4DFA-AEE1-4488A54A3791}" type="sibTrans" cxnId="{E59CACED-A89E-410F-B80C-5DFF0372B503}">
      <dgm:prSet/>
      <dgm:spPr/>
      <dgm:t>
        <a:bodyPr/>
        <a:lstStyle/>
        <a:p>
          <a:endParaRPr lang="en-US"/>
        </a:p>
      </dgm:t>
    </dgm:pt>
    <dgm:pt modelId="{5E87D356-816C-429B-9FF4-C9A82C8AC5B2}">
      <dgm:prSet phldrT="[Text]" custT="1">
        <dgm:style>
          <a:lnRef idx="3">
            <a:schemeClr val="lt1"/>
          </a:lnRef>
          <a:fillRef idx="1">
            <a:schemeClr val="accent5"/>
          </a:fillRef>
          <a:effectRef idx="1">
            <a:schemeClr val="accent5"/>
          </a:effectRef>
          <a:fontRef idx="minor">
            <a:schemeClr val="lt1"/>
          </a:fontRef>
        </dgm:style>
      </dgm:prSet>
      <dgm:spPr/>
      <dgm:t>
        <a:bodyPr/>
        <a:lstStyle/>
        <a:p>
          <a:r>
            <a:rPr lang="ar-IQ" sz="2000" b="1" dirty="0" smtClean="0">
              <a:solidFill>
                <a:schemeClr val="accent2">
                  <a:lumMod val="60000"/>
                  <a:lumOff val="40000"/>
                </a:schemeClr>
              </a:solidFill>
              <a:latin typeface="Arial" pitchFamily="34" charset="0"/>
              <a:cs typeface="Arial" pitchFamily="34" charset="0"/>
            </a:rPr>
            <a:t>التميز الرئيسي</a:t>
          </a:r>
          <a:endParaRPr lang="en-US" sz="2000" b="1" dirty="0">
            <a:solidFill>
              <a:schemeClr val="accent2">
                <a:lumMod val="60000"/>
                <a:lumOff val="40000"/>
              </a:schemeClr>
            </a:solidFill>
            <a:latin typeface="Arial" pitchFamily="34" charset="0"/>
            <a:cs typeface="Arial" pitchFamily="34" charset="0"/>
          </a:endParaRPr>
        </a:p>
      </dgm:t>
    </dgm:pt>
    <dgm:pt modelId="{111E87ED-3C90-4F32-8169-401F165D83CD}" type="parTrans" cxnId="{1AC8DADD-378E-4F5A-85A8-F304E6506A89}">
      <dgm:prSet/>
      <dgm:spPr/>
      <dgm:t>
        <a:bodyPr/>
        <a:lstStyle/>
        <a:p>
          <a:endParaRPr lang="en-US"/>
        </a:p>
      </dgm:t>
    </dgm:pt>
    <dgm:pt modelId="{0B7C3574-B5AB-4703-A2CE-8FFAC8791805}" type="sibTrans" cxnId="{1AC8DADD-378E-4F5A-85A8-F304E6506A89}">
      <dgm:prSet/>
      <dgm:spPr/>
      <dgm:t>
        <a:bodyPr/>
        <a:lstStyle/>
        <a:p>
          <a:endParaRPr lang="en-US"/>
        </a:p>
      </dgm:t>
    </dgm:pt>
    <dgm:pt modelId="{62BE7409-821B-48FC-A26F-1BF261916484}">
      <dgm:prSet phldrT="[Text]" custT="1">
        <dgm:style>
          <a:lnRef idx="3">
            <a:schemeClr val="lt1"/>
          </a:lnRef>
          <a:fillRef idx="1">
            <a:schemeClr val="accent5"/>
          </a:fillRef>
          <a:effectRef idx="1">
            <a:schemeClr val="accent5"/>
          </a:effectRef>
          <a:fontRef idx="minor">
            <a:schemeClr val="lt1"/>
          </a:fontRef>
        </dgm:style>
      </dgm:prSet>
      <dgm:spPr/>
      <dgm:t>
        <a:bodyPr/>
        <a:lstStyle/>
        <a:p>
          <a:endParaRPr lang="ar-IQ" sz="2000" b="1" dirty="0" smtClean="0">
            <a:latin typeface="Arial" pitchFamily="34" charset="0"/>
            <a:cs typeface="Arial" pitchFamily="34" charset="0"/>
          </a:endParaRPr>
        </a:p>
        <a:p>
          <a:pPr rtl="1"/>
          <a:r>
            <a:rPr lang="ar-IQ" sz="2000" b="1" dirty="0" smtClean="0">
              <a:solidFill>
                <a:schemeClr val="accent2">
                  <a:lumMod val="60000"/>
                  <a:lumOff val="40000"/>
                </a:schemeClr>
              </a:solidFill>
              <a:latin typeface="Arial" pitchFamily="34" charset="0"/>
              <a:cs typeface="Arial" pitchFamily="34" charset="0"/>
            </a:rPr>
            <a:t>المتغيرات </a:t>
          </a:r>
          <a:r>
            <a:rPr lang="ar-IQ" sz="1800" b="1" dirty="0" smtClean="0">
              <a:solidFill>
                <a:schemeClr val="accent2">
                  <a:lumMod val="60000"/>
                  <a:lumOff val="40000"/>
                </a:schemeClr>
              </a:solidFill>
              <a:latin typeface="Arial" pitchFamily="34" charset="0"/>
              <a:cs typeface="Arial" pitchFamily="34" charset="0"/>
            </a:rPr>
            <a:t>الديمغرافية</a:t>
          </a:r>
        </a:p>
        <a:p>
          <a:pPr rtl="1"/>
          <a:r>
            <a:rPr lang="ar-IQ" sz="1800" b="1" dirty="0" smtClean="0">
              <a:solidFill>
                <a:schemeClr val="accent5">
                  <a:lumMod val="50000"/>
                </a:schemeClr>
              </a:solidFill>
              <a:latin typeface="Arial" pitchFamily="34" charset="0"/>
              <a:cs typeface="Arial" pitchFamily="34" charset="0"/>
            </a:rPr>
            <a:t>(المؤهل العلمي-المستوى الوظيفي-الخبرة)</a:t>
          </a:r>
          <a:endParaRPr lang="en-US" sz="1800" b="1" dirty="0">
            <a:solidFill>
              <a:schemeClr val="accent5">
                <a:lumMod val="50000"/>
              </a:schemeClr>
            </a:solidFill>
            <a:latin typeface="Arial" pitchFamily="34" charset="0"/>
            <a:cs typeface="Arial" pitchFamily="34" charset="0"/>
          </a:endParaRPr>
        </a:p>
      </dgm:t>
    </dgm:pt>
    <dgm:pt modelId="{89FBDBD7-CB5E-47A7-9982-5FC622715A62}" type="parTrans" cxnId="{70C6E9A8-7531-490C-B70E-DAEACBBD09F9}">
      <dgm:prSet/>
      <dgm:spPr/>
      <dgm:t>
        <a:bodyPr/>
        <a:lstStyle/>
        <a:p>
          <a:endParaRPr lang="en-US"/>
        </a:p>
      </dgm:t>
    </dgm:pt>
    <dgm:pt modelId="{344AC6E2-B792-414C-A4FD-3352473907DD}" type="sibTrans" cxnId="{70C6E9A8-7531-490C-B70E-DAEACBBD09F9}">
      <dgm:prSet/>
      <dgm:spPr/>
      <dgm:t>
        <a:bodyPr/>
        <a:lstStyle/>
        <a:p>
          <a:endParaRPr lang="en-US"/>
        </a:p>
      </dgm:t>
    </dgm:pt>
    <dgm:pt modelId="{FE91ED14-D89B-4A9A-A0FE-431DAF064D7E}" type="pres">
      <dgm:prSet presAssocID="{54F0FCC3-096D-4082-970B-8F805F53F982}" presName="diagram" presStyleCnt="0">
        <dgm:presLayoutVars>
          <dgm:dir/>
          <dgm:resizeHandles val="exact"/>
        </dgm:presLayoutVars>
      </dgm:prSet>
      <dgm:spPr/>
      <dgm:t>
        <a:bodyPr/>
        <a:lstStyle/>
        <a:p>
          <a:endParaRPr lang="en-US"/>
        </a:p>
      </dgm:t>
    </dgm:pt>
    <dgm:pt modelId="{8A128EEF-CA63-45EB-82A3-66ADA8FC7B3D}" type="pres">
      <dgm:prSet presAssocID="{EE9DDA84-C90C-4FC7-8FEE-C9E9AB6F840C}" presName="node" presStyleLbl="node1" presStyleIdx="0" presStyleCnt="4" custScaleX="26355" custScaleY="20016" custLinFactNeighborX="14305" custLinFactNeighborY="-7849">
        <dgm:presLayoutVars>
          <dgm:bulletEnabled val="1"/>
        </dgm:presLayoutVars>
      </dgm:prSet>
      <dgm:spPr/>
      <dgm:t>
        <a:bodyPr/>
        <a:lstStyle/>
        <a:p>
          <a:endParaRPr lang="en-US"/>
        </a:p>
      </dgm:t>
    </dgm:pt>
    <dgm:pt modelId="{48AD5D8B-032F-4E5A-B8BD-791A9798F590}" type="pres">
      <dgm:prSet presAssocID="{5064C312-D27B-4A91-89D7-1E918C8538CD}" presName="sibTrans" presStyleCnt="0"/>
      <dgm:spPr/>
    </dgm:pt>
    <dgm:pt modelId="{B89F3256-448D-4775-A141-61F68C9D7362}" type="pres">
      <dgm:prSet presAssocID="{7BBC388F-1FAF-4D89-A753-AE6D121326FA}" presName="node" presStyleLbl="node1" presStyleIdx="1" presStyleCnt="4" custScaleX="38552" custScaleY="24720" custLinFactNeighborX="22173" custLinFactNeighborY="16139">
        <dgm:presLayoutVars>
          <dgm:bulletEnabled val="1"/>
        </dgm:presLayoutVars>
      </dgm:prSet>
      <dgm:spPr/>
      <dgm:t>
        <a:bodyPr/>
        <a:lstStyle/>
        <a:p>
          <a:endParaRPr lang="en-US"/>
        </a:p>
      </dgm:t>
    </dgm:pt>
    <dgm:pt modelId="{9755AB0D-A2CD-4DE7-BDE2-B6AB53F7BE7A}" type="pres">
      <dgm:prSet presAssocID="{56F206BD-B9DA-4DFA-AEE1-4488A54A3791}" presName="sibTrans" presStyleCnt="0"/>
      <dgm:spPr/>
    </dgm:pt>
    <dgm:pt modelId="{1E86E127-6F48-4D9E-84F1-20096EDFF07A}" type="pres">
      <dgm:prSet presAssocID="{5E87D356-816C-429B-9FF4-C9A82C8AC5B2}" presName="node" presStyleLbl="node1" presStyleIdx="2" presStyleCnt="4" custScaleX="22216" custScaleY="22623" custLinFactNeighborX="-11117" custLinFactNeighborY="-22499">
        <dgm:presLayoutVars>
          <dgm:bulletEnabled val="1"/>
        </dgm:presLayoutVars>
      </dgm:prSet>
      <dgm:spPr/>
      <dgm:t>
        <a:bodyPr/>
        <a:lstStyle/>
        <a:p>
          <a:endParaRPr lang="en-US"/>
        </a:p>
      </dgm:t>
    </dgm:pt>
    <dgm:pt modelId="{B3EAC911-8174-471A-884C-8E68E736BCDC}" type="pres">
      <dgm:prSet presAssocID="{0B7C3574-B5AB-4703-A2CE-8FFAC8791805}" presName="sibTrans" presStyleCnt="0"/>
      <dgm:spPr/>
    </dgm:pt>
    <dgm:pt modelId="{8E405A58-8A8B-42D2-88D0-3715D3164A31}" type="pres">
      <dgm:prSet presAssocID="{62BE7409-821B-48FC-A26F-1BF261916484}" presName="node" presStyleLbl="node1" presStyleIdx="3" presStyleCnt="4" custScaleX="45195" custScaleY="26323" custLinFactNeighborX="-18510" custLinFactNeighborY="13301">
        <dgm:presLayoutVars>
          <dgm:bulletEnabled val="1"/>
        </dgm:presLayoutVars>
      </dgm:prSet>
      <dgm:spPr/>
      <dgm:t>
        <a:bodyPr/>
        <a:lstStyle/>
        <a:p>
          <a:endParaRPr lang="en-US"/>
        </a:p>
      </dgm:t>
    </dgm:pt>
  </dgm:ptLst>
  <dgm:cxnLst>
    <dgm:cxn modelId="{953B5D85-4EBA-44F2-907B-EDEBB6053837}" type="presOf" srcId="{54F0FCC3-096D-4082-970B-8F805F53F982}" destId="{FE91ED14-D89B-4A9A-A0FE-431DAF064D7E}" srcOrd="0" destOrd="0" presId="urn:microsoft.com/office/officeart/2005/8/layout/default#1"/>
    <dgm:cxn modelId="{8924471D-CC21-4F26-BC85-005B3D4A4890}" type="presOf" srcId="{5E87D356-816C-429B-9FF4-C9A82C8AC5B2}" destId="{1E86E127-6F48-4D9E-84F1-20096EDFF07A}" srcOrd="0" destOrd="0" presId="urn:microsoft.com/office/officeart/2005/8/layout/default#1"/>
    <dgm:cxn modelId="{1AC8DADD-378E-4F5A-85A8-F304E6506A89}" srcId="{54F0FCC3-096D-4082-970B-8F805F53F982}" destId="{5E87D356-816C-429B-9FF4-C9A82C8AC5B2}" srcOrd="2" destOrd="0" parTransId="{111E87ED-3C90-4F32-8169-401F165D83CD}" sibTransId="{0B7C3574-B5AB-4703-A2CE-8FFAC8791805}"/>
    <dgm:cxn modelId="{D606035C-EA32-457D-BE29-839C42A30535}" srcId="{54F0FCC3-096D-4082-970B-8F805F53F982}" destId="{EE9DDA84-C90C-4FC7-8FEE-C9E9AB6F840C}" srcOrd="0" destOrd="0" parTransId="{297FCAF4-9758-42E3-AD6D-9A724478FA79}" sibTransId="{5064C312-D27B-4A91-89D7-1E918C8538CD}"/>
    <dgm:cxn modelId="{D656F677-2296-484F-ADD3-47908BE506D6}" type="presOf" srcId="{EE9DDA84-C90C-4FC7-8FEE-C9E9AB6F840C}" destId="{8A128EEF-CA63-45EB-82A3-66ADA8FC7B3D}" srcOrd="0" destOrd="0" presId="urn:microsoft.com/office/officeart/2005/8/layout/default#1"/>
    <dgm:cxn modelId="{412D4C1B-C95C-4D62-AC43-28075AE8CA71}" type="presOf" srcId="{7BBC388F-1FAF-4D89-A753-AE6D121326FA}" destId="{B89F3256-448D-4775-A141-61F68C9D7362}" srcOrd="0" destOrd="0" presId="urn:microsoft.com/office/officeart/2005/8/layout/default#1"/>
    <dgm:cxn modelId="{70C6E9A8-7531-490C-B70E-DAEACBBD09F9}" srcId="{54F0FCC3-096D-4082-970B-8F805F53F982}" destId="{62BE7409-821B-48FC-A26F-1BF261916484}" srcOrd="3" destOrd="0" parTransId="{89FBDBD7-CB5E-47A7-9982-5FC622715A62}" sibTransId="{344AC6E2-B792-414C-A4FD-3352473907DD}"/>
    <dgm:cxn modelId="{80343828-3A1D-4A90-9C3C-19C27F1BA14F}" type="presOf" srcId="{62BE7409-821B-48FC-A26F-1BF261916484}" destId="{8E405A58-8A8B-42D2-88D0-3715D3164A31}" srcOrd="0" destOrd="0" presId="urn:microsoft.com/office/officeart/2005/8/layout/default#1"/>
    <dgm:cxn modelId="{E59CACED-A89E-410F-B80C-5DFF0372B503}" srcId="{54F0FCC3-096D-4082-970B-8F805F53F982}" destId="{7BBC388F-1FAF-4D89-A753-AE6D121326FA}" srcOrd="1" destOrd="0" parTransId="{2D83409A-F1D3-4035-A89D-9FB7F0BC0DFC}" sibTransId="{56F206BD-B9DA-4DFA-AEE1-4488A54A3791}"/>
    <dgm:cxn modelId="{FB004C30-0119-4C14-93DE-C84BB5604B60}" type="presParOf" srcId="{FE91ED14-D89B-4A9A-A0FE-431DAF064D7E}" destId="{8A128EEF-CA63-45EB-82A3-66ADA8FC7B3D}" srcOrd="0" destOrd="0" presId="urn:microsoft.com/office/officeart/2005/8/layout/default#1"/>
    <dgm:cxn modelId="{6BE73FDC-3CDF-4236-98A1-462991A3456E}" type="presParOf" srcId="{FE91ED14-D89B-4A9A-A0FE-431DAF064D7E}" destId="{48AD5D8B-032F-4E5A-B8BD-791A9798F590}" srcOrd="1" destOrd="0" presId="urn:microsoft.com/office/officeart/2005/8/layout/default#1"/>
    <dgm:cxn modelId="{6858A8A6-2D0F-4709-9471-9901CC1D3D07}" type="presParOf" srcId="{FE91ED14-D89B-4A9A-A0FE-431DAF064D7E}" destId="{B89F3256-448D-4775-A141-61F68C9D7362}" srcOrd="2" destOrd="0" presId="urn:microsoft.com/office/officeart/2005/8/layout/default#1"/>
    <dgm:cxn modelId="{6CB8C5C1-1A10-47F6-8741-ECB5B4C8EE91}" type="presParOf" srcId="{FE91ED14-D89B-4A9A-A0FE-431DAF064D7E}" destId="{9755AB0D-A2CD-4DE7-BDE2-B6AB53F7BE7A}" srcOrd="3" destOrd="0" presId="urn:microsoft.com/office/officeart/2005/8/layout/default#1"/>
    <dgm:cxn modelId="{DDB1B678-1BE9-43EC-BE19-A259B125F5FD}" type="presParOf" srcId="{FE91ED14-D89B-4A9A-A0FE-431DAF064D7E}" destId="{1E86E127-6F48-4D9E-84F1-20096EDFF07A}" srcOrd="4" destOrd="0" presId="urn:microsoft.com/office/officeart/2005/8/layout/default#1"/>
    <dgm:cxn modelId="{1213D33C-513B-4639-8A19-205284659805}" type="presParOf" srcId="{FE91ED14-D89B-4A9A-A0FE-431DAF064D7E}" destId="{B3EAC911-8174-471A-884C-8E68E736BCDC}" srcOrd="5" destOrd="0" presId="urn:microsoft.com/office/officeart/2005/8/layout/default#1"/>
    <dgm:cxn modelId="{3DBF3061-FA26-4839-8D6D-079ED90AACCD}" type="presParOf" srcId="{FE91ED14-D89B-4A9A-A0FE-431DAF064D7E}" destId="{8E405A58-8A8B-42D2-88D0-3715D3164A31}"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28EEF-CA63-45EB-82A3-66ADA8FC7B3D}">
      <dsp:nvSpPr>
        <dsp:cNvPr id="0" name=""/>
        <dsp:cNvSpPr/>
      </dsp:nvSpPr>
      <dsp:spPr>
        <a:xfrm>
          <a:off x="2209771" y="457200"/>
          <a:ext cx="2168911" cy="988342"/>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IQ" sz="2000" b="1" kern="1200" dirty="0" smtClean="0">
              <a:solidFill>
                <a:schemeClr val="accent2">
                  <a:lumMod val="60000"/>
                  <a:lumOff val="40000"/>
                </a:schemeClr>
              </a:solidFill>
              <a:latin typeface="Arial" pitchFamily="34" charset="0"/>
              <a:cs typeface="Arial" pitchFamily="34" charset="0"/>
            </a:rPr>
            <a:t>بيئــــة العمـــــل</a:t>
          </a:r>
          <a:endParaRPr lang="en-US" sz="2000" b="1" kern="1200" dirty="0">
            <a:solidFill>
              <a:schemeClr val="accent2">
                <a:lumMod val="60000"/>
                <a:lumOff val="40000"/>
              </a:schemeClr>
            </a:solidFill>
            <a:latin typeface="Arial" pitchFamily="34" charset="0"/>
            <a:cs typeface="Arial" pitchFamily="34" charset="0"/>
          </a:endParaRPr>
        </a:p>
      </dsp:txBody>
      <dsp:txXfrm>
        <a:off x="2209771" y="457200"/>
        <a:ext cx="2168911" cy="988342"/>
      </dsp:txXfrm>
    </dsp:sp>
    <dsp:sp modelId="{B89F3256-448D-4775-A141-61F68C9D7362}">
      <dsp:nvSpPr>
        <dsp:cNvPr id="0" name=""/>
        <dsp:cNvSpPr/>
      </dsp:nvSpPr>
      <dsp:spPr>
        <a:xfrm>
          <a:off x="5056924" y="1525534"/>
          <a:ext cx="3172675" cy="1220614"/>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latin typeface="Arial" pitchFamily="34" charset="0"/>
              <a:cs typeface="Arial" pitchFamily="34" charset="0"/>
            </a:rPr>
            <a:t> </a:t>
          </a:r>
          <a:r>
            <a:rPr lang="ar-IQ" sz="2000" b="1" kern="1200" dirty="0" smtClean="0">
              <a:solidFill>
                <a:schemeClr val="accent2">
                  <a:lumMod val="60000"/>
                  <a:lumOff val="40000"/>
                </a:schemeClr>
              </a:solidFill>
              <a:latin typeface="Arial" pitchFamily="34" charset="0"/>
              <a:cs typeface="Arial" pitchFamily="34" charset="0"/>
            </a:rPr>
            <a:t>ممارسات ادارة الموارد البشرية </a:t>
          </a:r>
          <a:r>
            <a:rPr lang="ar-IQ" sz="1800" b="1" kern="1200" dirty="0" smtClean="0">
              <a:solidFill>
                <a:schemeClr val="accent5">
                  <a:lumMod val="50000"/>
                </a:schemeClr>
              </a:solidFill>
              <a:latin typeface="Arial" pitchFamily="34" charset="0"/>
              <a:cs typeface="Arial" pitchFamily="34" charset="0"/>
            </a:rPr>
            <a:t>(التخطيط -الاستقطاب -الحوافز-التدريب)</a:t>
          </a:r>
          <a:endParaRPr lang="en-US" sz="2000" b="1" kern="1200" dirty="0">
            <a:solidFill>
              <a:schemeClr val="accent5">
                <a:lumMod val="50000"/>
              </a:schemeClr>
            </a:solidFill>
            <a:latin typeface="Arial" pitchFamily="34" charset="0"/>
            <a:cs typeface="Arial" pitchFamily="34" charset="0"/>
          </a:endParaRPr>
        </a:p>
      </dsp:txBody>
      <dsp:txXfrm>
        <a:off x="5056924" y="1525534"/>
        <a:ext cx="3172675" cy="1220614"/>
      </dsp:txXfrm>
    </dsp:sp>
    <dsp:sp modelId="{1E86E127-6F48-4D9E-84F1-20096EDFF07A}">
      <dsp:nvSpPr>
        <dsp:cNvPr id="0" name=""/>
        <dsp:cNvSpPr/>
      </dsp:nvSpPr>
      <dsp:spPr>
        <a:xfrm>
          <a:off x="14607" y="1752605"/>
          <a:ext cx="1828287" cy="1117069"/>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IQ" sz="2000" b="1" kern="1200" dirty="0" smtClean="0">
              <a:solidFill>
                <a:schemeClr val="accent2">
                  <a:lumMod val="60000"/>
                  <a:lumOff val="40000"/>
                </a:schemeClr>
              </a:solidFill>
              <a:latin typeface="Arial" pitchFamily="34" charset="0"/>
              <a:cs typeface="Arial" pitchFamily="34" charset="0"/>
            </a:rPr>
            <a:t>التميز الرئيسي</a:t>
          </a:r>
          <a:endParaRPr lang="en-US" sz="2000" b="1" kern="1200" dirty="0">
            <a:solidFill>
              <a:schemeClr val="accent2">
                <a:lumMod val="60000"/>
                <a:lumOff val="40000"/>
              </a:schemeClr>
            </a:solidFill>
            <a:latin typeface="Arial" pitchFamily="34" charset="0"/>
            <a:cs typeface="Arial" pitchFamily="34" charset="0"/>
          </a:endParaRPr>
        </a:p>
      </dsp:txBody>
      <dsp:txXfrm>
        <a:off x="14607" y="1752605"/>
        <a:ext cx="1828287" cy="1117069"/>
      </dsp:txXfrm>
    </dsp:sp>
    <dsp:sp modelId="{8E405A58-8A8B-42D2-88D0-3715D3164A31}">
      <dsp:nvSpPr>
        <dsp:cNvPr id="0" name=""/>
        <dsp:cNvSpPr/>
      </dsp:nvSpPr>
      <dsp:spPr>
        <a:xfrm>
          <a:off x="2057441" y="3428975"/>
          <a:ext cx="3719367" cy="1299766"/>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ar-IQ" sz="2000" b="1" kern="1200" dirty="0" smtClean="0">
            <a:latin typeface="Arial" pitchFamily="34" charset="0"/>
            <a:cs typeface="Arial" pitchFamily="34" charset="0"/>
          </a:endParaRPr>
        </a:p>
        <a:p>
          <a:pPr lvl="0" algn="ctr" defTabSz="889000" rtl="1">
            <a:lnSpc>
              <a:spcPct val="90000"/>
            </a:lnSpc>
            <a:spcBef>
              <a:spcPct val="0"/>
            </a:spcBef>
            <a:spcAft>
              <a:spcPct val="35000"/>
            </a:spcAft>
          </a:pPr>
          <a:r>
            <a:rPr lang="ar-IQ" sz="2000" b="1" kern="1200" dirty="0" smtClean="0">
              <a:solidFill>
                <a:schemeClr val="accent2">
                  <a:lumMod val="60000"/>
                  <a:lumOff val="40000"/>
                </a:schemeClr>
              </a:solidFill>
              <a:latin typeface="Arial" pitchFamily="34" charset="0"/>
              <a:cs typeface="Arial" pitchFamily="34" charset="0"/>
            </a:rPr>
            <a:t>المتغيرات </a:t>
          </a:r>
          <a:r>
            <a:rPr lang="ar-IQ" sz="1800" b="1" kern="1200" dirty="0" smtClean="0">
              <a:solidFill>
                <a:schemeClr val="accent2">
                  <a:lumMod val="60000"/>
                  <a:lumOff val="40000"/>
                </a:schemeClr>
              </a:solidFill>
              <a:latin typeface="Arial" pitchFamily="34" charset="0"/>
              <a:cs typeface="Arial" pitchFamily="34" charset="0"/>
            </a:rPr>
            <a:t>الديمغرافية</a:t>
          </a:r>
        </a:p>
        <a:p>
          <a:pPr lvl="0" algn="ctr" defTabSz="889000" rtl="1">
            <a:lnSpc>
              <a:spcPct val="90000"/>
            </a:lnSpc>
            <a:spcBef>
              <a:spcPct val="0"/>
            </a:spcBef>
            <a:spcAft>
              <a:spcPct val="35000"/>
            </a:spcAft>
          </a:pPr>
          <a:r>
            <a:rPr lang="ar-IQ" sz="1800" b="1" kern="1200" dirty="0" smtClean="0">
              <a:solidFill>
                <a:schemeClr val="accent5">
                  <a:lumMod val="50000"/>
                </a:schemeClr>
              </a:solidFill>
              <a:latin typeface="Arial" pitchFamily="34" charset="0"/>
              <a:cs typeface="Arial" pitchFamily="34" charset="0"/>
            </a:rPr>
            <a:t>(المؤهل العلمي-المستوى الوظيفي-الخبرة)</a:t>
          </a:r>
          <a:endParaRPr lang="en-US" sz="1800" b="1" kern="1200" dirty="0">
            <a:solidFill>
              <a:schemeClr val="accent5">
                <a:lumMod val="50000"/>
              </a:schemeClr>
            </a:solidFill>
            <a:latin typeface="Arial" pitchFamily="34" charset="0"/>
            <a:cs typeface="Arial" pitchFamily="34" charset="0"/>
          </a:endParaRPr>
        </a:p>
      </dsp:txBody>
      <dsp:txXfrm>
        <a:off x="2057441" y="3428975"/>
        <a:ext cx="3719367" cy="12997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43AC-8023-41A2-B6F5-8E39F301F3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F5A2B2-1A29-4F0A-8ADB-56EF1CF6D718}"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C043AC-8023-41A2-B6F5-8E39F301F37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F5A2B2-1A29-4F0A-8ADB-56EF1CF6D718}" type="datetimeFigureOut">
              <a:rPr lang="en-US" smtClean="0"/>
              <a:pPr/>
              <a:t>10/25/2019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C043AC-8023-41A2-B6F5-8E39F301F37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828800"/>
          </a:xfrm>
          <a:solidFill>
            <a:schemeClr val="accent5">
              <a:lumMod val="60000"/>
              <a:lumOff val="40000"/>
            </a:schemeClr>
          </a:solidFill>
        </p:spPr>
        <p:txBody>
          <a:bodyPr>
            <a:noAutofit/>
          </a:bodyPr>
          <a:lstStyle/>
          <a:p>
            <a:r>
              <a:rPr lang="ar-IQ" sz="2800" dirty="0" smtClean="0">
                <a:solidFill>
                  <a:schemeClr val="accent5">
                    <a:lumMod val="75000"/>
                  </a:schemeClr>
                </a:solidFill>
                <a:effectLst/>
                <a:latin typeface="Calibri" pitchFamily="34" charset="0"/>
                <a:ea typeface="Calibri" pitchFamily="34" charset="0"/>
                <a:cs typeface="Arial" pitchFamily="34" charset="0"/>
              </a:rPr>
              <a:t>            </a:t>
            </a:r>
            <a:r>
              <a:rPr lang="ar-SA" sz="2400" dirty="0" smtClean="0">
                <a:solidFill>
                  <a:schemeClr val="accent5">
                    <a:lumMod val="75000"/>
                  </a:schemeClr>
                </a:solidFill>
                <a:effectLst/>
                <a:latin typeface="Calibri" pitchFamily="34" charset="0"/>
                <a:ea typeface="Calibri" pitchFamily="34" charset="0"/>
                <a:cs typeface="Arial" pitchFamily="34" charset="0"/>
              </a:rPr>
              <a:t>جمهورية العراق  </a:t>
            </a:r>
            <a:r>
              <a:rPr lang="ar-IQ" sz="2400" dirty="0" smtClean="0">
                <a:solidFill>
                  <a:schemeClr val="accent5">
                    <a:lumMod val="75000"/>
                  </a:schemeClr>
                </a:solidFill>
                <a:effectLst/>
                <a:latin typeface="Calibri" pitchFamily="34" charset="0"/>
                <a:ea typeface="Calibri" pitchFamily="34" charset="0"/>
                <a:cs typeface="Arial" pitchFamily="34" charset="0"/>
              </a:rPr>
              <a:t/>
            </a:r>
            <a:br>
              <a:rPr lang="ar-IQ" sz="2400" dirty="0" smtClean="0">
                <a:solidFill>
                  <a:schemeClr val="accent5">
                    <a:lumMod val="75000"/>
                  </a:schemeClr>
                </a:solidFill>
                <a:effectLst/>
                <a:latin typeface="Calibri" pitchFamily="34" charset="0"/>
                <a:ea typeface="Calibri" pitchFamily="34" charset="0"/>
                <a:cs typeface="Arial" pitchFamily="34" charset="0"/>
              </a:rPr>
            </a:br>
            <a:r>
              <a:rPr lang="ar-SA" sz="2400" dirty="0" smtClean="0">
                <a:solidFill>
                  <a:schemeClr val="accent5">
                    <a:lumMod val="75000"/>
                  </a:schemeClr>
                </a:solidFill>
                <a:effectLst/>
                <a:latin typeface="Calibri" pitchFamily="34" charset="0"/>
                <a:ea typeface="Calibri" pitchFamily="34" charset="0"/>
                <a:cs typeface="Arial" pitchFamily="34" charset="0"/>
              </a:rPr>
              <a:t> </a:t>
            </a:r>
            <a:r>
              <a:rPr lang="ar-IQ" sz="2400" dirty="0" smtClean="0">
                <a:solidFill>
                  <a:schemeClr val="accent5">
                    <a:lumMod val="75000"/>
                  </a:schemeClr>
                </a:solidFill>
                <a:effectLst/>
                <a:latin typeface="Calibri" pitchFamily="34" charset="0"/>
                <a:ea typeface="Calibri" pitchFamily="34" charset="0"/>
                <a:cs typeface="Arial" pitchFamily="34" charset="0"/>
              </a:rPr>
              <a:t> </a:t>
            </a:r>
            <a:r>
              <a:rPr lang="ar-SA" sz="2400" dirty="0" smtClean="0">
                <a:solidFill>
                  <a:schemeClr val="accent5">
                    <a:lumMod val="75000"/>
                  </a:schemeClr>
                </a:solidFill>
                <a:effectLst/>
                <a:latin typeface="Calibri" pitchFamily="34" charset="0"/>
                <a:ea typeface="Calibri" pitchFamily="34" charset="0"/>
                <a:cs typeface="Arial" pitchFamily="34" charset="0"/>
              </a:rPr>
              <a:t>وزارة التعليم العالي والبحث العلمي                                     </a:t>
            </a:r>
            <a:r>
              <a:rPr lang="en-US" sz="2400" dirty="0" smtClean="0">
                <a:solidFill>
                  <a:schemeClr val="accent5">
                    <a:lumMod val="75000"/>
                  </a:schemeClr>
                </a:solidFill>
                <a:effectLst/>
                <a:latin typeface="Arial" pitchFamily="34" charset="0"/>
                <a:cs typeface="Arial" pitchFamily="34" charset="0"/>
              </a:rPr>
              <a:t/>
            </a:r>
            <a:br>
              <a:rPr lang="en-US" sz="2400" dirty="0" smtClean="0">
                <a:solidFill>
                  <a:schemeClr val="accent5">
                    <a:lumMod val="75000"/>
                  </a:schemeClr>
                </a:solidFill>
                <a:effectLst/>
                <a:latin typeface="Arial" pitchFamily="34" charset="0"/>
                <a:cs typeface="Arial" pitchFamily="34" charset="0"/>
              </a:rPr>
            </a:br>
            <a:r>
              <a:rPr lang="ar-IQ" sz="2400" dirty="0" smtClean="0">
                <a:solidFill>
                  <a:schemeClr val="accent5">
                    <a:lumMod val="75000"/>
                  </a:schemeClr>
                </a:solidFill>
                <a:effectLst/>
                <a:latin typeface="Arial" pitchFamily="34" charset="0"/>
                <a:cs typeface="Arial" pitchFamily="34" charset="0"/>
              </a:rPr>
              <a:t>  </a:t>
            </a:r>
            <a:r>
              <a:rPr lang="ar-SA" sz="2400" dirty="0" smtClean="0">
                <a:solidFill>
                  <a:schemeClr val="accent5">
                    <a:lumMod val="75000"/>
                  </a:schemeClr>
                </a:solidFill>
                <a:effectLst/>
                <a:latin typeface="Calibri" pitchFamily="34" charset="0"/>
                <a:ea typeface="Calibri" pitchFamily="34" charset="0"/>
                <a:cs typeface="Arial" pitchFamily="34" charset="0"/>
              </a:rPr>
              <a:t>جامعة بغداد – كلية الادارة والاقتصاد </a:t>
            </a:r>
            <a:r>
              <a:rPr lang="ar-IQ" sz="2400" dirty="0" smtClean="0">
                <a:solidFill>
                  <a:schemeClr val="accent5">
                    <a:lumMod val="75000"/>
                  </a:schemeClr>
                </a:solidFill>
                <a:effectLst/>
                <a:latin typeface="Calibri" pitchFamily="34" charset="0"/>
                <a:ea typeface="Calibri" pitchFamily="34" charset="0"/>
                <a:cs typeface="Arial" pitchFamily="34" charset="0"/>
              </a:rPr>
              <a:t/>
            </a:r>
            <a:br>
              <a:rPr lang="ar-IQ" sz="2400" dirty="0" smtClean="0">
                <a:solidFill>
                  <a:schemeClr val="accent5">
                    <a:lumMod val="75000"/>
                  </a:schemeClr>
                </a:solidFill>
                <a:effectLst/>
                <a:latin typeface="Calibri" pitchFamily="34" charset="0"/>
                <a:ea typeface="Calibri" pitchFamily="34" charset="0"/>
                <a:cs typeface="Arial" pitchFamily="34" charset="0"/>
              </a:rPr>
            </a:br>
            <a:r>
              <a:rPr lang="ar-IQ" sz="2400" dirty="0" smtClean="0">
                <a:solidFill>
                  <a:schemeClr val="accent5">
                    <a:lumMod val="75000"/>
                  </a:schemeClr>
                </a:solidFill>
                <a:effectLst/>
                <a:latin typeface="Calibri" pitchFamily="34" charset="0"/>
                <a:ea typeface="Calibri" pitchFamily="34" charset="0"/>
                <a:cs typeface="Arial" pitchFamily="34" charset="0"/>
              </a:rPr>
              <a:t>   دبلوم </a:t>
            </a:r>
            <a:r>
              <a:rPr lang="ar-SA" sz="2400" dirty="0" smtClean="0">
                <a:solidFill>
                  <a:schemeClr val="accent5">
                    <a:lumMod val="75000"/>
                  </a:schemeClr>
                </a:solidFill>
                <a:effectLst/>
                <a:latin typeface="Calibri" pitchFamily="34" charset="0"/>
                <a:ea typeface="Calibri" pitchFamily="34" charset="0"/>
                <a:cs typeface="Arial" pitchFamily="34" charset="0"/>
              </a:rPr>
              <a:t>عالي – تخطيط استراتيجي</a:t>
            </a:r>
            <a:endParaRPr lang="en-US" sz="2400" dirty="0">
              <a:solidFill>
                <a:schemeClr val="accent5">
                  <a:lumMod val="75000"/>
                </a:schemeClr>
              </a:solidFill>
            </a:endParaRPr>
          </a:p>
        </p:txBody>
      </p:sp>
      <p:sp>
        <p:nvSpPr>
          <p:cNvPr id="3" name="Subtitle 2"/>
          <p:cNvSpPr>
            <a:spLocks noGrp="1"/>
          </p:cNvSpPr>
          <p:nvPr>
            <p:ph type="subTitle" idx="1"/>
          </p:nvPr>
        </p:nvSpPr>
        <p:spPr>
          <a:xfrm>
            <a:off x="3505200" y="2667000"/>
            <a:ext cx="5334000" cy="1323536"/>
          </a:xfrm>
        </p:spPr>
        <p:txBody>
          <a:bodyPr>
            <a:normAutofit fontScale="92500" lnSpcReduction="20000"/>
          </a:bodyPr>
          <a:lstStyle/>
          <a:p>
            <a:pPr algn="ctr"/>
            <a:endParaRPr lang="ar-IQ" sz="3200" b="1" dirty="0" smtClean="0">
              <a:solidFill>
                <a:schemeClr val="accent5">
                  <a:lumMod val="75000"/>
                </a:schemeClr>
              </a:solidFill>
              <a:latin typeface="Calibri" pitchFamily="34" charset="0"/>
              <a:ea typeface="Calibri" pitchFamily="34" charset="0"/>
              <a:cs typeface="Arial" pitchFamily="34" charset="0"/>
            </a:endParaRPr>
          </a:p>
          <a:p>
            <a:pPr algn="ctr"/>
            <a:r>
              <a:rPr lang="ar-IQ" sz="2800" b="1" dirty="0" smtClean="0">
                <a:solidFill>
                  <a:schemeClr val="accent5">
                    <a:lumMod val="75000"/>
                  </a:schemeClr>
                </a:solidFill>
                <a:latin typeface="Calibri" pitchFamily="34" charset="0"/>
                <a:ea typeface="Calibri" pitchFamily="34" charset="0"/>
                <a:cs typeface="Arial" pitchFamily="34" charset="0"/>
              </a:rPr>
              <a:t>ممارسات ادارة الموارد البشرية</a:t>
            </a:r>
          </a:p>
          <a:p>
            <a:pPr algn="ctr"/>
            <a:r>
              <a:rPr lang="ar-IQ" sz="2800" b="1" dirty="0" smtClean="0">
                <a:solidFill>
                  <a:schemeClr val="accent5">
                    <a:lumMod val="75000"/>
                  </a:schemeClr>
                </a:solidFill>
                <a:latin typeface="Calibri" pitchFamily="34" charset="0"/>
                <a:ea typeface="Calibri" pitchFamily="34" charset="0"/>
                <a:cs typeface="Arial" pitchFamily="34" charset="0"/>
              </a:rPr>
              <a:t>ممارسات ادارة الموارد البشرية الخضراء</a:t>
            </a:r>
            <a:endParaRPr lang="en-US" sz="3200" b="1" dirty="0" smtClean="0">
              <a:solidFill>
                <a:schemeClr val="accent5">
                  <a:lumMod val="75000"/>
                </a:schemeClr>
              </a:solidFill>
              <a:latin typeface="Calibri" pitchFamily="34" charset="0"/>
              <a:ea typeface="Calibri" pitchFamily="34" charset="0"/>
              <a:cs typeface="Arial" pitchFamily="34" charset="0"/>
            </a:endParaRPr>
          </a:p>
        </p:txBody>
      </p:sp>
      <p:pic>
        <p:nvPicPr>
          <p:cNvPr id="4" name="Picture 3"/>
          <p:cNvPicPr/>
          <p:nvPr/>
        </p:nvPicPr>
        <p:blipFill>
          <a:blip r:embed="rId2"/>
          <a:srcRect/>
          <a:stretch>
            <a:fillRect/>
          </a:stretch>
        </p:blipFill>
        <p:spPr bwMode="auto">
          <a:xfrm>
            <a:off x="914400" y="1143000"/>
            <a:ext cx="1550958" cy="1600200"/>
          </a:xfrm>
          <a:prstGeom prst="rect">
            <a:avLst/>
          </a:prstGeom>
          <a:noFill/>
          <a:ln w="9525">
            <a:noFill/>
            <a:miter lim="800000"/>
            <a:headEnd/>
            <a:tailEnd/>
          </a:ln>
          <a:effectLst/>
        </p:spPr>
      </p:pic>
      <p:pic>
        <p:nvPicPr>
          <p:cNvPr id="1030" name="Picture 6" descr="C:\Users\ahmed\Desktop\محاضرات الدبلوم\ادارة الموارد البشرية\images.jpg"/>
          <p:cNvPicPr>
            <a:picLocks noChangeAspect="1" noChangeArrowheads="1"/>
          </p:cNvPicPr>
          <p:nvPr/>
        </p:nvPicPr>
        <p:blipFill>
          <a:blip r:embed="rId3"/>
          <a:srcRect/>
          <a:stretch>
            <a:fillRect/>
          </a:stretch>
        </p:blipFill>
        <p:spPr bwMode="auto">
          <a:xfrm>
            <a:off x="6019800" y="4114800"/>
            <a:ext cx="2362200" cy="220254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Subtitle 2"/>
          <p:cNvSpPr txBox="1">
            <a:spLocks/>
          </p:cNvSpPr>
          <p:nvPr/>
        </p:nvSpPr>
        <p:spPr>
          <a:xfrm>
            <a:off x="228600" y="4114801"/>
            <a:ext cx="5943600" cy="2202546"/>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342900" indent="-342900" rtl="1">
              <a:buFontTx/>
              <a:buChar char="-"/>
            </a:pPr>
            <a:endParaRPr lang="ar-SA" sz="2400" b="1" dirty="0" smtClean="0">
              <a:solidFill>
                <a:schemeClr val="accent5">
                  <a:lumMod val="75000"/>
                </a:schemeClr>
              </a:solidFill>
              <a:latin typeface="Calibri" pitchFamily="34" charset="0"/>
              <a:ea typeface="Calibri" pitchFamily="34" charset="0"/>
              <a:cs typeface="Arial" pitchFamily="34" charset="0"/>
            </a:endParaRPr>
          </a:p>
          <a:p>
            <a:pPr marL="342900" indent="-342900" rtl="1">
              <a:buFontTx/>
              <a:buChar char="-"/>
            </a:pPr>
            <a:endParaRPr lang="ar-SA" sz="2400" b="1" dirty="0">
              <a:solidFill>
                <a:schemeClr val="accent5">
                  <a:lumMod val="75000"/>
                </a:schemeClr>
              </a:solidFill>
              <a:latin typeface="Calibri" pitchFamily="34" charset="0"/>
              <a:ea typeface="Calibri" pitchFamily="34" charset="0"/>
              <a:cs typeface="Arial" pitchFamily="34" charset="0"/>
            </a:endParaRPr>
          </a:p>
          <a:p>
            <a:pPr marL="342900" indent="-342900" algn="ctr" rtl="1">
              <a:buFontTx/>
              <a:buChar char="-"/>
            </a:pPr>
            <a:r>
              <a:rPr lang="ar-SA" sz="2400" b="1" dirty="0" smtClean="0">
                <a:solidFill>
                  <a:schemeClr val="accent5">
                    <a:lumMod val="75000"/>
                  </a:schemeClr>
                </a:solidFill>
                <a:latin typeface="Calibri" pitchFamily="34" charset="0"/>
                <a:ea typeface="Calibri" pitchFamily="34" charset="0"/>
                <a:cs typeface="Arial" pitchFamily="34" charset="0"/>
              </a:rPr>
              <a:t>د. ندى اسماعيل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14400"/>
            <a:ext cx="8458200" cy="5791200"/>
          </a:xfrm>
          <a:blipFill>
            <a:blip r:embed="rId2"/>
            <a:tile tx="0" ty="0" sx="100000" sy="100000" flip="none" algn="tl"/>
          </a:blipFill>
        </p:spPr>
        <p:txBody>
          <a:bodyPr>
            <a:normAutofit fontScale="92500" lnSpcReduction="10000"/>
          </a:bodyPr>
          <a:lstStyle/>
          <a:p>
            <a:pPr lvl="3" algn="ctr" rtl="1">
              <a:buNone/>
            </a:pPr>
            <a:r>
              <a:rPr lang="ar-IQ" sz="3300" b="1" dirty="0" smtClean="0">
                <a:solidFill>
                  <a:srgbClr val="00B050"/>
                </a:solidFill>
                <a:latin typeface="Arial" pitchFamily="34" charset="0"/>
                <a:cs typeface="Arial" pitchFamily="34" charset="0"/>
              </a:rPr>
              <a:t>ممارســـات ادارة المــــوارد البشريـــــة </a:t>
            </a:r>
          </a:p>
          <a:p>
            <a:pPr algn="just" rtl="1"/>
            <a:endParaRPr lang="ar-IQ" b="1" dirty="0" smtClean="0">
              <a:solidFill>
                <a:schemeClr val="accent3">
                  <a:lumMod val="50000"/>
                </a:schemeClr>
              </a:solidFill>
            </a:endParaRPr>
          </a:p>
          <a:p>
            <a:pPr algn="just" rtl="1"/>
            <a:r>
              <a:rPr lang="ar-IQ" dirty="0" smtClean="0">
                <a:solidFill>
                  <a:schemeClr val="accent3">
                    <a:lumMod val="50000"/>
                  </a:schemeClr>
                </a:solidFill>
                <a:latin typeface="Arial" pitchFamily="34" charset="0"/>
                <a:cs typeface="Arial" pitchFamily="34" charset="0"/>
              </a:rPr>
              <a:t>تمارس ادارة الموارد البشرية في المنظمة الى جانب وظائفها الادارية (المتمثلة بالتخطيط والتنظيم  والتوجيه والمتابعة والتي تشترك بها مع بقية الادارات الاخرى) ومن هذه الوظائف .</a:t>
            </a:r>
            <a:endParaRPr lang="en-US" dirty="0" smtClean="0">
              <a:solidFill>
                <a:schemeClr val="accent3">
                  <a:lumMod val="50000"/>
                </a:schemeClr>
              </a:solidFill>
              <a:latin typeface="Arial" pitchFamily="34" charset="0"/>
              <a:cs typeface="Arial" pitchFamily="34" charset="0"/>
            </a:endParaRPr>
          </a:p>
          <a:p>
            <a:pPr algn="just" rtl="1"/>
            <a:r>
              <a:rPr lang="ar-IQ" b="1" u="sng" dirty="0" smtClean="0">
                <a:solidFill>
                  <a:srgbClr val="00B050"/>
                </a:solidFill>
                <a:latin typeface="Arial" pitchFamily="34" charset="0"/>
                <a:cs typeface="Arial" pitchFamily="34" charset="0"/>
              </a:rPr>
              <a:t>اولا: وظيفة تكوين الموارد البشرية </a:t>
            </a:r>
            <a:endParaRPr lang="en-US" dirty="0" smtClean="0">
              <a:solidFill>
                <a:srgbClr val="00B050"/>
              </a:solidFill>
              <a:latin typeface="Arial" pitchFamily="34" charset="0"/>
              <a:cs typeface="Arial" pitchFamily="34" charset="0"/>
            </a:endParaRPr>
          </a:p>
          <a:p>
            <a:pPr algn="just" rtl="1">
              <a:buNone/>
            </a:pPr>
            <a:r>
              <a:rPr lang="ar-IQ" dirty="0" smtClean="0">
                <a:solidFill>
                  <a:schemeClr val="accent3">
                    <a:lumMod val="50000"/>
                  </a:schemeClr>
                </a:solidFill>
                <a:latin typeface="Arial" pitchFamily="34" charset="0"/>
                <a:cs typeface="Arial" pitchFamily="34" charset="0"/>
              </a:rPr>
              <a:t>    وهي نشاط رئيسي يتكون من انشطة فرعية متكاملة مترابطة يشكل مجموعها سلسلة من الاعمال التي تمكن ادراه الموارد البشرية من توفير احتياجات المنظمة من الموارد البشرية على اختلاف انواعها ووفق مواصفات محددة لشغل الوظائف الموجودة في المنظمة وفيما يلي ابرز هذه الانشطة .</a:t>
            </a:r>
            <a:endParaRPr lang="en-US" dirty="0" smtClean="0">
              <a:solidFill>
                <a:schemeClr val="accent3">
                  <a:lumMod val="50000"/>
                </a:schemeClr>
              </a:solidFill>
              <a:latin typeface="Arial" pitchFamily="34" charset="0"/>
              <a:cs typeface="Arial" pitchFamily="34" charset="0"/>
            </a:endParaRPr>
          </a:p>
          <a:p>
            <a:pPr lvl="0" algn="just" rtl="1"/>
            <a:r>
              <a:rPr lang="ar-IQ" dirty="0" smtClean="0">
                <a:solidFill>
                  <a:schemeClr val="accent3">
                    <a:lumMod val="50000"/>
                  </a:schemeClr>
                </a:solidFill>
                <a:latin typeface="Arial" pitchFamily="34" charset="0"/>
                <a:cs typeface="Arial" pitchFamily="34" charset="0"/>
              </a:rPr>
              <a:t>تصميم وتحليل العمل .</a:t>
            </a:r>
            <a:endParaRPr lang="en-US" dirty="0" smtClean="0">
              <a:solidFill>
                <a:schemeClr val="accent3">
                  <a:lumMod val="50000"/>
                </a:schemeClr>
              </a:solidFill>
              <a:latin typeface="Arial" pitchFamily="34" charset="0"/>
              <a:cs typeface="Arial" pitchFamily="34" charset="0"/>
            </a:endParaRPr>
          </a:p>
          <a:p>
            <a:pPr lvl="0" algn="just" rtl="1"/>
            <a:r>
              <a:rPr lang="ar-IQ" dirty="0" smtClean="0">
                <a:solidFill>
                  <a:schemeClr val="accent3">
                    <a:lumMod val="50000"/>
                  </a:schemeClr>
                </a:solidFill>
                <a:latin typeface="Arial" pitchFamily="34" charset="0"/>
                <a:cs typeface="Arial" pitchFamily="34" charset="0"/>
              </a:rPr>
              <a:t>تخطيط الموارد البشرية .</a:t>
            </a:r>
            <a:endParaRPr lang="en-US" dirty="0" smtClean="0">
              <a:solidFill>
                <a:schemeClr val="accent3">
                  <a:lumMod val="50000"/>
                </a:schemeClr>
              </a:solidFill>
              <a:latin typeface="Arial" pitchFamily="34" charset="0"/>
              <a:cs typeface="Arial" pitchFamily="34" charset="0"/>
            </a:endParaRPr>
          </a:p>
          <a:p>
            <a:pPr lvl="0" algn="just" rtl="1"/>
            <a:r>
              <a:rPr lang="ar-IQ" dirty="0" smtClean="0">
                <a:solidFill>
                  <a:schemeClr val="accent3">
                    <a:lumMod val="50000"/>
                  </a:schemeClr>
                </a:solidFill>
                <a:latin typeface="Arial" pitchFamily="34" charset="0"/>
                <a:cs typeface="Arial" pitchFamily="34" charset="0"/>
              </a:rPr>
              <a:t>استقطاب الموارد البشرية .</a:t>
            </a:r>
            <a:endParaRPr lang="en-US" dirty="0" smtClean="0">
              <a:solidFill>
                <a:schemeClr val="accent3">
                  <a:lumMod val="50000"/>
                </a:schemeClr>
              </a:solidFill>
              <a:latin typeface="Arial" pitchFamily="34" charset="0"/>
              <a:cs typeface="Arial" pitchFamily="34" charset="0"/>
            </a:endParaRPr>
          </a:p>
          <a:p>
            <a:pPr algn="just" rtl="1"/>
            <a:r>
              <a:rPr lang="ar-IQ" dirty="0" smtClean="0">
                <a:solidFill>
                  <a:schemeClr val="accent3">
                    <a:lumMod val="50000"/>
                  </a:schemeClr>
                </a:solidFill>
                <a:latin typeface="Arial" pitchFamily="34" charset="0"/>
                <a:cs typeface="Arial" pitchFamily="34" charset="0"/>
              </a:rPr>
              <a:t>اختيار وتعيين الموارد البشرية .</a:t>
            </a:r>
            <a:endParaRPr lang="en-US" dirty="0">
              <a:solidFill>
                <a:schemeClr val="accent3">
                  <a:lumMod val="50000"/>
                </a:schemeClr>
              </a:solidFill>
              <a:latin typeface="Arial" pitchFamily="34" charset="0"/>
              <a:cs typeface="Arial" pitchFamily="34" charset="0"/>
            </a:endParaRPr>
          </a:p>
        </p:txBody>
      </p:sp>
      <p:pic>
        <p:nvPicPr>
          <p:cNvPr id="5" name="Picture 2" descr="C:\Users\ahmed\Desktop\محاضرات الدبلوم\ادارة الموارد البشرية\HRM.jpg"/>
          <p:cNvPicPr>
            <a:picLocks noChangeAspect="1" noChangeArrowheads="1"/>
          </p:cNvPicPr>
          <p:nvPr/>
        </p:nvPicPr>
        <p:blipFill>
          <a:blip r:embed="rId3"/>
          <a:srcRect/>
          <a:stretch>
            <a:fillRect/>
          </a:stretch>
        </p:blipFill>
        <p:spPr bwMode="auto">
          <a:xfrm>
            <a:off x="685800" y="4572000"/>
            <a:ext cx="2523067" cy="1828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a:xfrm>
            <a:off x="152400" y="838200"/>
            <a:ext cx="8763000" cy="5867400"/>
          </a:xfrm>
        </p:spPr>
        <p:txBody>
          <a:bodyPr>
            <a:normAutofit fontScale="92500" lnSpcReduction="10000"/>
          </a:bodyPr>
          <a:lstStyle/>
          <a:p>
            <a:pPr algn="just" rtl="1"/>
            <a:endParaRPr lang="ar-IQ" sz="3400" b="1" u="sng" dirty="0" smtClean="0">
              <a:solidFill>
                <a:srgbClr val="00B050"/>
              </a:solidFill>
              <a:latin typeface="Arial" pitchFamily="34" charset="0"/>
              <a:cs typeface="Arial" pitchFamily="34" charset="0"/>
            </a:endParaRPr>
          </a:p>
          <a:p>
            <a:pPr algn="just" rtl="1"/>
            <a:r>
              <a:rPr lang="ar-IQ" sz="2200" b="1" u="sng" dirty="0" smtClean="0">
                <a:solidFill>
                  <a:srgbClr val="00B050"/>
                </a:solidFill>
                <a:latin typeface="Arial" pitchFamily="34" charset="0"/>
                <a:cs typeface="Arial" pitchFamily="34" charset="0"/>
              </a:rPr>
              <a:t>ثانيا : تعويض ومكافأةالموارد البشرية:</a:t>
            </a:r>
            <a:endParaRPr lang="en-US" sz="2200" dirty="0" smtClean="0">
              <a:solidFill>
                <a:srgbClr val="00B050"/>
              </a:solidFill>
              <a:latin typeface="Arial" pitchFamily="34" charset="0"/>
              <a:cs typeface="Arial" pitchFamily="34" charset="0"/>
            </a:endParaRPr>
          </a:p>
          <a:p>
            <a:pPr algn="just" rtl="1">
              <a:buNone/>
            </a:pPr>
            <a:r>
              <a:rPr lang="ar-IQ" sz="2100" b="1" dirty="0" smtClean="0">
                <a:solidFill>
                  <a:schemeClr val="accent5">
                    <a:lumMod val="50000"/>
                  </a:schemeClr>
                </a:solidFill>
                <a:latin typeface="Arial" pitchFamily="34" charset="0"/>
                <a:cs typeface="Arial" pitchFamily="34" charset="0"/>
              </a:rPr>
              <a:t>     تقوم ادارة الموارد البشرية من خلال هذه الوظيفة الرئيسة ، بتصميم عدد من الانظمة التي على اساسها يجري وضع تعويضات ومكافئات العاملين في المنظمة وتضم هذه الانظمة مايلي :</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نظام تقييم الوظائف.</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نظام التعويض المالي المباشر.</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نظام المكافاة المالية.                                                                       </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نظام المزايا الوظيفية الاضافية.</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نظام تقييم الاداء.</a:t>
            </a:r>
            <a:endParaRPr lang="en-US" sz="2900" dirty="0" smtClean="0">
              <a:solidFill>
                <a:schemeClr val="accent5">
                  <a:lumMod val="50000"/>
                </a:schemeClr>
              </a:solidFill>
            </a:endParaRPr>
          </a:p>
          <a:p>
            <a:pPr algn="just" rtl="1"/>
            <a:r>
              <a:rPr lang="ar-IQ" sz="2200" b="1" u="sng" dirty="0" smtClean="0">
                <a:solidFill>
                  <a:srgbClr val="00B050"/>
                </a:solidFill>
              </a:rPr>
              <a:t>ثالثا : تدريب وتنمية الموارد البشرية :</a:t>
            </a:r>
            <a:endParaRPr lang="en-US" sz="2200" dirty="0" smtClean="0">
              <a:solidFill>
                <a:srgbClr val="00B050"/>
              </a:solidFill>
            </a:endParaRPr>
          </a:p>
          <a:p>
            <a:pPr algn="just" rtl="1">
              <a:buNone/>
            </a:pPr>
            <a:r>
              <a:rPr lang="ar-IQ" sz="2100" b="1" dirty="0" smtClean="0">
                <a:solidFill>
                  <a:schemeClr val="accent5">
                    <a:lumMod val="50000"/>
                  </a:schemeClr>
                </a:solidFill>
                <a:latin typeface="Arial" pitchFamily="34" charset="0"/>
                <a:cs typeface="Arial" pitchFamily="34" charset="0"/>
              </a:rPr>
              <a:t>      تشمل هذه الوظيفة على نشاطين يكمل بعضهما البعض ويهدفان الى تطوير الموارد البشرية هما.</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التدريب.</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التطوير والتنمية.</a:t>
            </a:r>
            <a:endParaRPr lang="en-US" sz="2100" b="1" dirty="0" smtClean="0">
              <a:solidFill>
                <a:schemeClr val="accent5">
                  <a:lumMod val="50000"/>
                </a:schemeClr>
              </a:solidFill>
              <a:latin typeface="Arial" pitchFamily="34" charset="0"/>
              <a:cs typeface="Arial" pitchFamily="34" charset="0"/>
            </a:endParaRPr>
          </a:p>
          <a:p>
            <a:pPr algn="just" rtl="1"/>
            <a:r>
              <a:rPr lang="ar-IQ" sz="2200" b="1" u="sng" dirty="0" smtClean="0">
                <a:solidFill>
                  <a:srgbClr val="00B050"/>
                </a:solidFill>
              </a:rPr>
              <a:t>رابعا : صيانة الموارد البشرية</a:t>
            </a:r>
            <a:r>
              <a:rPr lang="ar-IQ" sz="2200" dirty="0" smtClean="0">
                <a:solidFill>
                  <a:srgbClr val="00B050"/>
                </a:solidFill>
              </a:rPr>
              <a:t> : </a:t>
            </a:r>
          </a:p>
          <a:p>
            <a:pPr algn="just" rtl="1">
              <a:buNone/>
            </a:pPr>
            <a:r>
              <a:rPr lang="ar-IQ" sz="2900" b="1" dirty="0" smtClean="0">
                <a:solidFill>
                  <a:schemeClr val="accent5">
                    <a:lumMod val="50000"/>
                  </a:schemeClr>
                </a:solidFill>
                <a:latin typeface="Arial" pitchFamily="34" charset="0"/>
                <a:cs typeface="Arial" pitchFamily="34" charset="0"/>
              </a:rPr>
              <a:t>   </a:t>
            </a:r>
            <a:r>
              <a:rPr lang="ar-IQ" sz="2100" b="1" dirty="0" smtClean="0">
                <a:solidFill>
                  <a:schemeClr val="accent5">
                    <a:lumMod val="50000"/>
                  </a:schemeClr>
                </a:solidFill>
                <a:latin typeface="Arial" pitchFamily="34" charset="0"/>
                <a:cs typeface="Arial" pitchFamily="34" charset="0"/>
              </a:rPr>
              <a:t>تهدف هذه الوظيفة الى توفير الامن والصحة للعاملين ووقايتهم ضد كل ما من شأنه التأثير على قدراته العقلية والعضلية وتتكون من : </a:t>
            </a:r>
            <a:endParaRPr lang="en-US" sz="2100" b="1" dirty="0" smtClean="0">
              <a:solidFill>
                <a:schemeClr val="accent5">
                  <a:lumMod val="50000"/>
                </a:schemeClr>
              </a:solidFill>
              <a:latin typeface="Arial" pitchFamily="34" charset="0"/>
              <a:cs typeface="Arial" pitchFamily="34" charset="0"/>
            </a:endParaRPr>
          </a:p>
          <a:p>
            <a:pPr lvl="0" algn="just" rtl="1"/>
            <a:r>
              <a:rPr lang="ar-IQ" sz="2100" b="1" dirty="0" smtClean="0">
                <a:solidFill>
                  <a:schemeClr val="accent5">
                    <a:lumMod val="50000"/>
                  </a:schemeClr>
                </a:solidFill>
                <a:latin typeface="Arial" pitchFamily="34" charset="0"/>
                <a:cs typeface="Arial" pitchFamily="34" charset="0"/>
              </a:rPr>
              <a:t>توفير السلامة .</a:t>
            </a:r>
            <a:endParaRPr lang="en-US" sz="2100" b="1" dirty="0" smtClean="0">
              <a:solidFill>
                <a:schemeClr val="accent5">
                  <a:lumMod val="50000"/>
                </a:schemeClr>
              </a:solidFill>
              <a:latin typeface="Arial" pitchFamily="34" charset="0"/>
              <a:cs typeface="Arial" pitchFamily="34" charset="0"/>
            </a:endParaRPr>
          </a:p>
          <a:p>
            <a:pPr algn="just" rtl="1"/>
            <a:endParaRPr lang="en-US" sz="2100" b="1" dirty="0" smtClean="0">
              <a:solidFill>
                <a:schemeClr val="accent5">
                  <a:lumMod val="50000"/>
                </a:schemeClr>
              </a:solidFill>
              <a:latin typeface="Arial" pitchFamily="34" charset="0"/>
              <a:cs typeface="Arial" pitchFamily="34" charset="0"/>
            </a:endParaRPr>
          </a:p>
        </p:txBody>
      </p:sp>
      <p:pic>
        <p:nvPicPr>
          <p:cNvPr id="5" name="Picture 2" descr="C:\Users\ahmed\Desktop\محاضرات الدبلوم\ادارة الموارد البشرية\download (4).jpg"/>
          <p:cNvPicPr>
            <a:picLocks noChangeAspect="1" noChangeArrowheads="1"/>
          </p:cNvPicPr>
          <p:nvPr/>
        </p:nvPicPr>
        <p:blipFill>
          <a:blip r:embed="rId2"/>
          <a:srcRect/>
          <a:stretch>
            <a:fillRect/>
          </a:stretch>
        </p:blipFill>
        <p:spPr bwMode="auto">
          <a:xfrm>
            <a:off x="533400" y="2286000"/>
            <a:ext cx="1447800" cy="14435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7" name="Picture 3" descr="C:\Users\ahmed\Desktop\محاضرات الدبلوم\ادارة الموارد البشرية\images (10).jpg"/>
          <p:cNvPicPr>
            <a:picLocks noChangeAspect="1" noChangeArrowheads="1"/>
          </p:cNvPicPr>
          <p:nvPr/>
        </p:nvPicPr>
        <p:blipFill>
          <a:blip r:embed="rId3"/>
          <a:srcRect/>
          <a:stretch>
            <a:fillRect/>
          </a:stretch>
        </p:blipFill>
        <p:spPr bwMode="auto">
          <a:xfrm>
            <a:off x="533400" y="4419600"/>
            <a:ext cx="1447800" cy="1066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a:bodyPr>
          <a:lstStyle/>
          <a:p>
            <a:pPr algn="just" rtl="1"/>
            <a:r>
              <a:rPr lang="ar-IQ" sz="2000" b="1" u="sng" dirty="0" smtClean="0">
                <a:solidFill>
                  <a:srgbClr val="00B050"/>
                </a:solidFill>
                <a:latin typeface="Arial" pitchFamily="34" charset="0"/>
                <a:cs typeface="Arial" pitchFamily="34" charset="0"/>
              </a:rPr>
              <a:t>خامسا : علاقات الموارد البشرية :</a:t>
            </a:r>
            <a:endParaRPr lang="en-US" sz="1800" b="1" dirty="0" smtClean="0">
              <a:solidFill>
                <a:srgbClr val="00B050"/>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تتضمن</a:t>
            </a:r>
            <a:r>
              <a:rPr lang="ar-IQ" sz="1800" b="1" dirty="0" smtClean="0">
                <a:latin typeface="Arial" pitchFamily="34" charset="0"/>
                <a:cs typeface="Arial" pitchFamily="34" charset="0"/>
              </a:rPr>
              <a:t> </a:t>
            </a:r>
            <a:r>
              <a:rPr lang="ar-IQ" sz="1800" b="1" dirty="0" smtClean="0">
                <a:solidFill>
                  <a:schemeClr val="bg1"/>
                </a:solidFill>
                <a:latin typeface="Arial" pitchFamily="34" charset="0"/>
                <a:cs typeface="Arial" pitchFamily="34" charset="0"/>
              </a:rPr>
              <a:t>هذه الوظيفة نشاطين فرعيين هما :</a:t>
            </a:r>
            <a:endParaRPr lang="en-US" sz="1800" b="1" dirty="0" smtClean="0">
              <a:solidFill>
                <a:schemeClr val="bg1"/>
              </a:solidFill>
              <a:latin typeface="Arial" pitchFamily="34" charset="0"/>
              <a:cs typeface="Arial" pitchFamily="34" charset="0"/>
            </a:endParaRPr>
          </a:p>
          <a:p>
            <a:pPr lvl="0" algn="just" rtl="1"/>
            <a:r>
              <a:rPr lang="ar-IQ" sz="1800" b="1" dirty="0" smtClean="0">
                <a:solidFill>
                  <a:srgbClr val="00B050"/>
                </a:solidFill>
                <a:latin typeface="Arial" pitchFamily="34" charset="0"/>
                <a:cs typeface="Arial" pitchFamily="34" charset="0"/>
              </a:rPr>
              <a:t>دمج الموارد البشرية .</a:t>
            </a:r>
            <a:endParaRPr lang="en-US" sz="1800" b="1" dirty="0" smtClean="0">
              <a:solidFill>
                <a:srgbClr val="00B050"/>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    تصميم برامج خاصة بتفعيل مشاركة العاملين في الادارة والعمل ، وتوفير العلاقات الانسانية الطيبة معه وحل الصراعات التنظيمية التي تنشأ بينهم في العمل ، او بينهم وبين الادارة.</a:t>
            </a:r>
            <a:endParaRPr lang="en-US" sz="1800" b="1" dirty="0" smtClean="0">
              <a:solidFill>
                <a:schemeClr val="bg1"/>
              </a:solidFill>
              <a:latin typeface="Arial" pitchFamily="34" charset="0"/>
              <a:cs typeface="Arial" pitchFamily="34" charset="0"/>
            </a:endParaRPr>
          </a:p>
          <a:p>
            <a:pPr lvl="0" algn="just" rtl="1"/>
            <a:r>
              <a:rPr lang="ar-IQ" sz="1800" b="1" dirty="0" smtClean="0">
                <a:solidFill>
                  <a:srgbClr val="00B050"/>
                </a:solidFill>
                <a:latin typeface="Arial" pitchFamily="34" charset="0"/>
                <a:cs typeface="Arial" pitchFamily="34" charset="0"/>
              </a:rPr>
              <a:t>علاقات العمل .</a:t>
            </a:r>
            <a:endParaRPr lang="en-US" sz="1800" b="1" dirty="0" smtClean="0">
              <a:solidFill>
                <a:srgbClr val="00B050"/>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    ويركز هذا النشاط على بناء علاقات جيدة بين المنظمة ونقابات العمل التي ينتمي اليها العاملين فيما يختص بشؤون والعمل والتوظيف وابرام اتفاقيات معها بخصوص ذلك.</a:t>
            </a:r>
            <a:endParaRPr lang="en-US" sz="1800" b="1" dirty="0" smtClean="0">
              <a:solidFill>
                <a:schemeClr val="bg1"/>
              </a:solidFill>
              <a:latin typeface="Arial" pitchFamily="34" charset="0"/>
              <a:cs typeface="Arial" pitchFamily="34" charset="0"/>
            </a:endParaRPr>
          </a:p>
          <a:p>
            <a:pPr algn="just" rtl="1"/>
            <a:endParaRPr lang="en-US" dirty="0"/>
          </a:p>
        </p:txBody>
      </p:sp>
      <p:pic>
        <p:nvPicPr>
          <p:cNvPr id="6" name="Picture 2"/>
          <p:cNvPicPr>
            <a:picLocks noChangeAspect="1" noChangeArrowheads="1"/>
          </p:cNvPicPr>
          <p:nvPr/>
        </p:nvPicPr>
        <p:blipFill>
          <a:blip r:embed="rId2">
            <a:lum bright="5000" contrast="5000"/>
          </a:blip>
          <a:stretch>
            <a:fillRect/>
          </a:stretch>
        </p:blipFill>
        <p:spPr bwMode="auto">
          <a:xfrm>
            <a:off x="914400" y="3886200"/>
            <a:ext cx="3581400" cy="25533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normAutofit/>
          </a:bodyPr>
          <a:lstStyle/>
          <a:p>
            <a:pPr algn="just" rtl="1"/>
            <a:r>
              <a:rPr lang="ar-IQ" sz="2400" b="1" u="sng" dirty="0" smtClean="0">
                <a:solidFill>
                  <a:srgbClr val="00B050"/>
                </a:solidFill>
                <a:latin typeface="Arial" pitchFamily="34" charset="0"/>
                <a:cs typeface="Arial" pitchFamily="34" charset="0"/>
              </a:rPr>
              <a:t>ممارسات ادارة الموارد البشرية على التميز المؤسسي</a:t>
            </a:r>
            <a:endParaRPr lang="en-US" sz="2400" b="1" dirty="0" smtClean="0">
              <a:solidFill>
                <a:srgbClr val="00B050"/>
              </a:solidFill>
              <a:latin typeface="Arial" pitchFamily="34" charset="0"/>
              <a:cs typeface="Arial" pitchFamily="34" charset="0"/>
            </a:endParaRPr>
          </a:p>
          <a:p>
            <a:pPr algn="just" rtl="1">
              <a:buNone/>
            </a:pPr>
            <a:r>
              <a:rPr lang="ar-IQ" sz="1900" dirty="0" smtClean="0">
                <a:solidFill>
                  <a:schemeClr val="bg1"/>
                </a:solidFill>
                <a:latin typeface="Arial" pitchFamily="34" charset="0"/>
                <a:cs typeface="Arial" pitchFamily="34" charset="0"/>
              </a:rPr>
              <a:t>    </a:t>
            </a:r>
            <a:r>
              <a:rPr lang="ar-IQ" sz="1900" b="1" dirty="0" smtClean="0">
                <a:solidFill>
                  <a:schemeClr val="bg1"/>
                </a:solidFill>
                <a:latin typeface="Arial" pitchFamily="34" charset="0"/>
                <a:cs typeface="Arial" pitchFamily="34" charset="0"/>
              </a:rPr>
              <a:t>تعتبر ممارسات ادارة الموارد البشرية احد النظم الادارية التي تحقق فيها الفائدة للفرد و المجتمع و ذلك من خلال الاستخدام الافضل للموارد البشرية .</a:t>
            </a:r>
            <a:endParaRPr lang="en-US" sz="1900" b="1" dirty="0" smtClean="0">
              <a:solidFill>
                <a:schemeClr val="bg1"/>
              </a:solidFill>
              <a:latin typeface="Arial" pitchFamily="34" charset="0"/>
              <a:cs typeface="Arial" pitchFamily="34" charset="0"/>
            </a:endParaRPr>
          </a:p>
          <a:p>
            <a:pPr algn="just" rtl="1">
              <a:buNone/>
            </a:pPr>
            <a:r>
              <a:rPr lang="ar-IQ" sz="1900" b="1" dirty="0" smtClean="0">
                <a:solidFill>
                  <a:schemeClr val="bg1"/>
                </a:solidFill>
                <a:latin typeface="Arial" pitchFamily="34" charset="0"/>
                <a:cs typeface="Arial" pitchFamily="34" charset="0"/>
              </a:rPr>
              <a:t>    كما يعتبر من اهم الانشطة و العمليات الخاصة بالموارد البشرية و تدور ممارسات ادارة الموارد البشرية حول عنصر من عناصر الكفاءة و الانتاجية و هو </a:t>
            </a:r>
            <a:r>
              <a:rPr lang="ar-IQ" sz="1900" b="1" dirty="0" smtClean="0">
                <a:solidFill>
                  <a:srgbClr val="00B050"/>
                </a:solidFill>
                <a:latin typeface="Arial" pitchFamily="34" charset="0"/>
                <a:cs typeface="Arial" pitchFamily="34" charset="0"/>
              </a:rPr>
              <a:t>(( العنصر البشري)).</a:t>
            </a:r>
            <a:endParaRPr lang="en-US" sz="1900" b="1" dirty="0" smtClean="0">
              <a:solidFill>
                <a:srgbClr val="00B050"/>
              </a:solidFill>
              <a:latin typeface="Arial" pitchFamily="34" charset="0"/>
              <a:cs typeface="Arial" pitchFamily="34" charset="0"/>
            </a:endParaRPr>
          </a:p>
          <a:p>
            <a:pPr algn="just" rtl="1">
              <a:buNone/>
            </a:pPr>
            <a:r>
              <a:rPr lang="ar-IQ" sz="1900" b="1" dirty="0" smtClean="0">
                <a:solidFill>
                  <a:schemeClr val="bg1"/>
                </a:solidFill>
                <a:latin typeface="Arial" pitchFamily="34" charset="0"/>
                <a:cs typeface="Arial" pitchFamily="34" charset="0"/>
              </a:rPr>
              <a:t>    فان على المنظمات ان تسند الوظائف للكفاءة من العاملين و ذلك ليتمكنوا من القيام بمسؤولياتهم و تحمل اعبائها, و على منظمات الاعمال في القطاعين الحكومي و الخاص  الاهتمام بممارسات  ادارة الموارد البشرية لتحقيق </a:t>
            </a:r>
            <a:r>
              <a:rPr lang="ar-IQ" sz="1900" b="1" dirty="0" smtClean="0">
                <a:solidFill>
                  <a:srgbClr val="00B050"/>
                </a:solidFill>
                <a:latin typeface="Arial" pitchFamily="34" charset="0"/>
                <a:cs typeface="Arial" pitchFamily="34" charset="0"/>
              </a:rPr>
              <a:t>(( التميز المؤسسي )).</a:t>
            </a:r>
          </a:p>
          <a:p>
            <a:pPr algn="just" rtl="1">
              <a:buNone/>
            </a:pPr>
            <a:endParaRPr lang="ar-IQ" sz="1900" dirty="0" smtClean="0">
              <a:solidFill>
                <a:schemeClr val="bg1"/>
              </a:solidFill>
              <a:latin typeface="Arial" pitchFamily="34" charset="0"/>
              <a:cs typeface="Arial" pitchFamily="34" charset="0"/>
            </a:endParaRPr>
          </a:p>
          <a:p>
            <a:pPr algn="just" rtl="1">
              <a:buNone/>
            </a:pPr>
            <a:endParaRPr lang="en-US" sz="1900" dirty="0" smtClean="0">
              <a:solidFill>
                <a:schemeClr val="bg1"/>
              </a:solidFill>
              <a:latin typeface="Arial" pitchFamily="34" charset="0"/>
              <a:cs typeface="Arial" pitchFamily="34" charset="0"/>
            </a:endParaRPr>
          </a:p>
          <a:p>
            <a:pPr lvl="0" algn="just" rtl="1"/>
            <a:r>
              <a:rPr lang="ar-IQ" sz="2400" b="1" u="sng" dirty="0" smtClean="0">
                <a:solidFill>
                  <a:srgbClr val="00B050"/>
                </a:solidFill>
                <a:latin typeface="Arial" pitchFamily="34" charset="0"/>
                <a:cs typeface="Arial" pitchFamily="34" charset="0"/>
              </a:rPr>
              <a:t>التميز المؤسسي</a:t>
            </a:r>
            <a:r>
              <a:rPr lang="ar-IQ" sz="2400" dirty="0" smtClean="0">
                <a:solidFill>
                  <a:srgbClr val="00B050"/>
                </a:solidFill>
                <a:latin typeface="Arial" pitchFamily="34" charset="0"/>
                <a:cs typeface="Arial" pitchFamily="34" charset="0"/>
              </a:rPr>
              <a:t> </a:t>
            </a:r>
            <a:r>
              <a:rPr lang="ar-IQ" sz="1900" dirty="0" smtClean="0">
                <a:solidFill>
                  <a:schemeClr val="bg1"/>
                </a:solidFill>
                <a:latin typeface="Arial" pitchFamily="34" charset="0"/>
                <a:cs typeface="Arial" pitchFamily="34" charset="0"/>
              </a:rPr>
              <a:t>: </a:t>
            </a:r>
            <a:r>
              <a:rPr lang="ar-IQ" sz="1900" b="1" dirty="0" smtClean="0">
                <a:solidFill>
                  <a:schemeClr val="bg1"/>
                </a:solidFill>
                <a:latin typeface="Arial" pitchFamily="34" charset="0"/>
                <a:cs typeface="Arial" pitchFamily="34" charset="0"/>
              </a:rPr>
              <a:t>هي حالة من التفوق في تقويم جميع الخدمات بكفاءة و فعالية من خلال اتباع اليات تضمن التقدم المستمر في كافة الجوانب و على كافة الاصعدة .</a:t>
            </a:r>
            <a:endParaRPr lang="en-US" sz="1900" b="1" dirty="0" smtClean="0">
              <a:solidFill>
                <a:schemeClr val="bg1"/>
              </a:solidFill>
              <a:latin typeface="Arial" pitchFamily="34" charset="0"/>
              <a:cs typeface="Arial" pitchFamily="34" charset="0"/>
            </a:endParaRPr>
          </a:p>
          <a:p>
            <a:pPr algn="just" rtl="1">
              <a:buNone/>
            </a:pPr>
            <a:r>
              <a:rPr lang="ar-IQ" sz="1900" b="1" dirty="0" smtClean="0">
                <a:solidFill>
                  <a:schemeClr val="bg1"/>
                </a:solidFill>
                <a:latin typeface="Arial" pitchFamily="34" charset="0"/>
                <a:cs typeface="Arial" pitchFamily="34" charset="0"/>
              </a:rPr>
              <a:t>    </a:t>
            </a:r>
            <a:r>
              <a:rPr lang="ar-IQ" sz="2400" b="1" dirty="0" smtClean="0">
                <a:solidFill>
                  <a:srgbClr val="00B050"/>
                </a:solidFill>
                <a:latin typeface="Arial" pitchFamily="34" charset="0"/>
                <a:cs typeface="Arial" pitchFamily="34" charset="0"/>
              </a:rPr>
              <a:t>او : </a:t>
            </a:r>
            <a:r>
              <a:rPr lang="ar-IQ" sz="1900" b="1" dirty="0" smtClean="0">
                <a:solidFill>
                  <a:schemeClr val="bg1"/>
                </a:solidFill>
                <a:latin typeface="Arial" pitchFamily="34" charset="0"/>
                <a:cs typeface="Arial" pitchFamily="34" charset="0"/>
              </a:rPr>
              <a:t>هو حالة من الابداع و التفوق ااداري  و التنظيمي  تحقيق مستويات عالية  و غير عادية من الاداء و تتفوق على ما يحققه المنظمات المنافس.</a:t>
            </a:r>
            <a:endParaRPr lang="en-US" sz="1900" b="1" dirty="0" smtClean="0">
              <a:solidFill>
                <a:schemeClr val="bg1"/>
              </a:solidFill>
              <a:latin typeface="Arial" pitchFamily="34" charset="0"/>
              <a:cs typeface="Arial" pitchFamily="34" charset="0"/>
            </a:endParaRPr>
          </a:p>
          <a:p>
            <a:pPr rtl="1">
              <a:buNone/>
            </a:pP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914400"/>
            <a:ext cx="8382000" cy="5410200"/>
          </a:xfrm>
        </p:spPr>
        <p:txBody>
          <a:bodyPr>
            <a:normAutofit/>
          </a:bodyPr>
          <a:lstStyle/>
          <a:p>
            <a:pPr algn="just" rtl="1"/>
            <a:r>
              <a:rPr lang="ar-IQ" sz="2000" b="1" u="sng" dirty="0" smtClean="0">
                <a:solidFill>
                  <a:srgbClr val="00B050"/>
                </a:solidFill>
                <a:latin typeface="Arial" pitchFamily="34" charset="0"/>
                <a:cs typeface="Arial" pitchFamily="34" charset="0"/>
              </a:rPr>
              <a:t>اهم الجوانب التي تغطيها مماراسات الموارد البشرية</a:t>
            </a:r>
          </a:p>
          <a:p>
            <a:pPr algn="just" rtl="1"/>
            <a:endParaRPr lang="en-US" sz="2000" b="1" u="sng" dirty="0" smtClean="0">
              <a:solidFill>
                <a:srgbClr val="00B050"/>
              </a:solidFill>
              <a:latin typeface="Arial" pitchFamily="34" charset="0"/>
              <a:cs typeface="Arial" pitchFamily="34" charset="0"/>
            </a:endParaRPr>
          </a:p>
          <a:p>
            <a:pPr lvl="0" algn="just" rtl="1"/>
            <a:r>
              <a:rPr lang="ar-IQ" sz="2000" b="1" dirty="0" smtClean="0">
                <a:solidFill>
                  <a:srgbClr val="00B050"/>
                </a:solidFill>
                <a:latin typeface="Arial" pitchFamily="34" charset="0"/>
                <a:cs typeface="Arial" pitchFamily="34" charset="0"/>
              </a:rPr>
              <a:t>الجانب الاول : دور الموارد البشرية :</a:t>
            </a:r>
            <a:endParaRPr lang="en-US" sz="2000" b="1" dirty="0" smtClean="0">
              <a:solidFill>
                <a:srgbClr val="00B050"/>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     تؤدي ادارة الموارد البشرية دورا مهما في الكفاءة و رفع الانتاجية للمنظمة و بالتالي في تدعيم و تحسين العلاقات الانسانية .</a:t>
            </a:r>
            <a:endParaRPr lang="en-US" sz="1800" b="1" dirty="0" smtClean="0">
              <a:solidFill>
                <a:schemeClr val="bg1"/>
              </a:solidFill>
              <a:latin typeface="Arial" pitchFamily="34" charset="0"/>
              <a:cs typeface="Arial" pitchFamily="34" charset="0"/>
            </a:endParaRPr>
          </a:p>
          <a:p>
            <a:pPr algn="just" rtl="1"/>
            <a:r>
              <a:rPr lang="ar-IQ" sz="1800" b="1" dirty="0" smtClean="0">
                <a:solidFill>
                  <a:srgbClr val="00B050"/>
                </a:solidFill>
                <a:latin typeface="Arial" pitchFamily="34" charset="0"/>
                <a:cs typeface="Arial" pitchFamily="34" charset="0"/>
              </a:rPr>
              <a:t>س/ان القوى العاملة و ادارتها من اصعب ما يواجه  المنظمة على الاطلاق ؟ </a:t>
            </a:r>
            <a:endParaRPr lang="en-US" sz="1800" b="1" dirty="0" smtClean="0">
              <a:solidFill>
                <a:srgbClr val="00B050"/>
              </a:solidFill>
              <a:latin typeface="Arial" pitchFamily="34" charset="0"/>
              <a:cs typeface="Arial" pitchFamily="34" charset="0"/>
            </a:endParaRPr>
          </a:p>
          <a:p>
            <a:pPr algn="just" rtl="1"/>
            <a:r>
              <a:rPr lang="ar-IQ" sz="1800" b="1" dirty="0" smtClean="0">
                <a:solidFill>
                  <a:srgbClr val="00B050"/>
                </a:solidFill>
                <a:latin typeface="Arial" pitchFamily="34" charset="0"/>
                <a:cs typeface="Arial" pitchFamily="34" charset="0"/>
              </a:rPr>
              <a:t>ج/</a:t>
            </a:r>
            <a:r>
              <a:rPr lang="ar-IQ" sz="1800" b="1" dirty="0" smtClean="0">
                <a:solidFill>
                  <a:schemeClr val="bg1"/>
                </a:solidFill>
                <a:latin typeface="Arial" pitchFamily="34" charset="0"/>
                <a:cs typeface="Arial" pitchFamily="34" charset="0"/>
              </a:rPr>
              <a:t> لان الانسان هو عنصر ((التغير و التطوير)) لهذا توضح له الاهداف و السياسات و البرامج و التدريب .</a:t>
            </a:r>
          </a:p>
          <a:p>
            <a:pPr algn="just" rtl="1"/>
            <a:endParaRPr lang="en-US" sz="1800" b="1" dirty="0" smtClean="0">
              <a:solidFill>
                <a:schemeClr val="bg1"/>
              </a:solidFill>
              <a:latin typeface="Arial" pitchFamily="34" charset="0"/>
              <a:cs typeface="Arial" pitchFamily="34" charset="0"/>
            </a:endParaRPr>
          </a:p>
          <a:p>
            <a:pPr lvl="0" algn="just" rtl="1"/>
            <a:r>
              <a:rPr lang="ar-IQ" sz="2000" b="1" dirty="0" smtClean="0">
                <a:solidFill>
                  <a:srgbClr val="00B050"/>
                </a:solidFill>
                <a:latin typeface="Arial" pitchFamily="34" charset="0"/>
                <a:cs typeface="Arial" pitchFamily="34" charset="0"/>
              </a:rPr>
              <a:t>الجانب الثاني : استراتيجية ادارة الموارد البشرية :</a:t>
            </a:r>
            <a:endParaRPr lang="en-US" sz="2000" b="1" dirty="0" smtClean="0">
              <a:solidFill>
                <a:srgbClr val="00B050"/>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    هي خطة معاصرة قد تكون طويلة الامد تشمل ممارسات و سياسات تتعامل من خلالها المنظمة مع الموارد البشرية في العمل .</a:t>
            </a:r>
            <a:endParaRPr lang="en-US" sz="1800" b="1" dirty="0" smtClean="0">
              <a:solidFill>
                <a:schemeClr val="bg1"/>
              </a:solidFill>
              <a:latin typeface="Arial" pitchFamily="34" charset="0"/>
              <a:cs typeface="Arial" pitchFamily="34" charset="0"/>
            </a:endParaRPr>
          </a:p>
          <a:p>
            <a:pPr algn="just" rtl="1">
              <a:buNone/>
            </a:pPr>
            <a:r>
              <a:rPr lang="ar-IQ" sz="1800" b="1" dirty="0" smtClean="0">
                <a:solidFill>
                  <a:schemeClr val="bg1"/>
                </a:solidFill>
                <a:latin typeface="Arial" pitchFamily="34" charset="0"/>
                <a:cs typeface="Arial" pitchFamily="34" charset="0"/>
              </a:rPr>
              <a:t>    بحيث تتفق و تتكامل و تتناسق هذه الخطط و الممارسات مع المنظمة و تعمل على تحقيق رسالتها و غايتها و اهدافها .</a:t>
            </a:r>
            <a:endParaRPr lang="en-US" sz="1800" b="1" dirty="0" smtClean="0">
              <a:solidFill>
                <a:schemeClr val="bg1"/>
              </a:solidFill>
              <a:latin typeface="Arial" pitchFamily="34" charset="0"/>
              <a:cs typeface="Arial" pitchFamily="34" charset="0"/>
            </a:endParaRPr>
          </a:p>
          <a:p>
            <a:pPr algn="just" rtl="1"/>
            <a:endParaRPr lang="en-US" sz="1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algn="ctr"/>
            <a:r>
              <a:rPr lang="ar-IQ" sz="3200" b="1" dirty="0" smtClean="0">
                <a:solidFill>
                  <a:schemeClr val="accent3">
                    <a:lumMod val="75000"/>
                  </a:schemeClr>
                </a:solidFill>
              </a:rPr>
              <a:t>نموذج تأثير ممارسات ادارة الموارد البشرية على التميز المؤسسي</a:t>
            </a:r>
            <a:endParaRPr lang="en-US" sz="3200" b="1" dirty="0">
              <a:solidFill>
                <a:schemeClr val="accent3">
                  <a:lumMod val="75000"/>
                </a:schemeClr>
              </a:solidFill>
            </a:endParaRPr>
          </a:p>
        </p:txBody>
      </p:sp>
      <p:graphicFrame>
        <p:nvGraphicFramePr>
          <p:cNvPr id="4" name="Content Placeholder 3"/>
          <p:cNvGraphicFramePr>
            <a:graphicFrameLocks noGrp="1"/>
          </p:cNvGraphicFramePr>
          <p:nvPr>
            <p:ph idx="1"/>
          </p:nvPr>
        </p:nvGraphicFramePr>
        <p:xfrm>
          <a:off x="457200" y="1524001"/>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rot="10800000">
            <a:off x="4495800" y="3429000"/>
            <a:ext cx="990600" cy="4572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60000"/>
                  <a:lumOff val="40000"/>
                </a:schemeClr>
              </a:solidFill>
            </a:endParaRPr>
          </a:p>
        </p:txBody>
      </p:sp>
      <p:sp>
        <p:nvSpPr>
          <p:cNvPr id="6" name="Right Arrow 5"/>
          <p:cNvSpPr/>
          <p:nvPr/>
        </p:nvSpPr>
        <p:spPr>
          <a:xfrm rot="16200000">
            <a:off x="3829050" y="4324350"/>
            <a:ext cx="723900" cy="4572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a:bodyPr>
          <a:lstStyle/>
          <a:p>
            <a:pPr algn="r" rtl="1"/>
            <a:r>
              <a:rPr lang="ar-IQ" sz="2400" b="1" u="sng" dirty="0" smtClean="0">
                <a:solidFill>
                  <a:srgbClr val="00B050"/>
                </a:solidFill>
              </a:rPr>
              <a:t>التحديات او الصعوبات التي تواجه ادارة الموارد البشرية </a:t>
            </a:r>
          </a:p>
          <a:p>
            <a:pPr marL="457200" indent="-457200" algn="r" rtl="1">
              <a:buNone/>
            </a:pPr>
            <a:endParaRPr lang="en-US" sz="2000" dirty="0" smtClean="0">
              <a:solidFill>
                <a:srgbClr val="00B050"/>
              </a:solidFill>
            </a:endParaRPr>
          </a:p>
          <a:p>
            <a:pPr algn="r" rtl="1">
              <a:buFont typeface="Wingdings" pitchFamily="2" charset="2"/>
              <a:buChar char="v"/>
            </a:pPr>
            <a:r>
              <a:rPr lang="ar-IQ" sz="2000" b="1" dirty="0" smtClean="0">
                <a:solidFill>
                  <a:srgbClr val="00B050"/>
                </a:solidFill>
                <a:latin typeface="Arial" pitchFamily="34" charset="0"/>
                <a:cs typeface="Arial" pitchFamily="34" charset="0"/>
              </a:rPr>
              <a:t>التحديات المتعلفة بمهارات الموظفين.</a:t>
            </a:r>
          </a:p>
          <a:p>
            <a:pPr algn="r" rtl="1">
              <a:buFont typeface="Wingdings" pitchFamily="2" charset="2"/>
              <a:buChar char="v"/>
            </a:pPr>
            <a:r>
              <a:rPr lang="ar-IQ" sz="2000" b="1" dirty="0" smtClean="0">
                <a:solidFill>
                  <a:srgbClr val="00B050"/>
                </a:solidFill>
                <a:latin typeface="Arial" pitchFamily="34" charset="0"/>
                <a:cs typeface="Arial" pitchFamily="34" charset="0"/>
              </a:rPr>
              <a:t>تحديات احتياجات و توجهات سوق العمل.</a:t>
            </a:r>
          </a:p>
          <a:p>
            <a:pPr algn="r" rtl="1">
              <a:buFont typeface="Wingdings" pitchFamily="2" charset="2"/>
              <a:buChar char="v"/>
            </a:pPr>
            <a:r>
              <a:rPr lang="ar-IQ" sz="2000" b="1" dirty="0" smtClean="0">
                <a:solidFill>
                  <a:srgbClr val="00B050"/>
                </a:solidFill>
                <a:latin typeface="Arial" pitchFamily="34" charset="0"/>
                <a:cs typeface="Arial" pitchFamily="34" charset="0"/>
              </a:rPr>
              <a:t>تحديات متعلقة بادارة و مقاومة التغيير.</a:t>
            </a:r>
          </a:p>
          <a:p>
            <a:pPr algn="r" rtl="1">
              <a:buFont typeface="Wingdings" pitchFamily="2" charset="2"/>
              <a:buChar char="v"/>
            </a:pPr>
            <a:r>
              <a:rPr lang="ar-IQ" sz="2000" b="1" dirty="0" smtClean="0">
                <a:solidFill>
                  <a:srgbClr val="00B050"/>
                </a:solidFill>
                <a:latin typeface="Arial" pitchFamily="34" charset="0"/>
                <a:cs typeface="Arial" pitchFamily="34" charset="0"/>
              </a:rPr>
              <a:t>تحديات التنافس العالمي.</a:t>
            </a:r>
          </a:p>
          <a:p>
            <a:pPr algn="r" rtl="1">
              <a:buFont typeface="Wingdings" pitchFamily="2" charset="2"/>
              <a:buChar char="v"/>
            </a:pPr>
            <a:r>
              <a:rPr lang="ar-IQ" sz="2000" b="1" dirty="0" smtClean="0">
                <a:solidFill>
                  <a:srgbClr val="00B050"/>
                </a:solidFill>
                <a:latin typeface="Arial" pitchFamily="34" charset="0"/>
                <a:cs typeface="Arial" pitchFamily="34" charset="0"/>
              </a:rPr>
              <a:t>تحديات متعلقة بممارسة انماط ادارة حديثة.</a:t>
            </a:r>
          </a:p>
          <a:p>
            <a:pPr algn="r" rtl="1">
              <a:buFont typeface="Wingdings" pitchFamily="2" charset="2"/>
              <a:buChar char="v"/>
            </a:pPr>
            <a:r>
              <a:rPr lang="ar-IQ" sz="2000" b="1" dirty="0" smtClean="0">
                <a:solidFill>
                  <a:srgbClr val="00B050"/>
                </a:solidFill>
                <a:latin typeface="Arial" pitchFamily="34" charset="0"/>
                <a:cs typeface="Arial" pitchFamily="34" charset="0"/>
              </a:rPr>
              <a:t>التحديات المتعلقة بنوع الموارد البشرية.</a:t>
            </a:r>
            <a:endParaRPr lang="en-US" sz="2000" b="1" dirty="0">
              <a:solidFill>
                <a:srgbClr val="00B050"/>
              </a:solidFill>
              <a:latin typeface="Arial" pitchFamily="34" charset="0"/>
              <a:cs typeface="Arial" pitchFamily="34" charset="0"/>
            </a:endParaRPr>
          </a:p>
        </p:txBody>
      </p:sp>
      <p:pic>
        <p:nvPicPr>
          <p:cNvPr id="1026" name="Picture 2" descr="C:\Users\ahmed\Desktop\محاضرات الدبلوم\ادارة الموارد البشرية\images (3).jpg"/>
          <p:cNvPicPr>
            <a:picLocks noChangeAspect="1" noChangeArrowheads="1"/>
          </p:cNvPicPr>
          <p:nvPr/>
        </p:nvPicPr>
        <p:blipFill>
          <a:blip r:embed="rId2"/>
          <a:srcRect/>
          <a:stretch>
            <a:fillRect/>
          </a:stretch>
        </p:blipFill>
        <p:spPr bwMode="auto">
          <a:xfrm>
            <a:off x="381000" y="1447800"/>
            <a:ext cx="2362200" cy="1752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7" name="Picture 3" descr="C:\Users\ahmed\Desktop\محاضرات الدبلوم\ادارة الموارد البشرية\images (7).jpg"/>
          <p:cNvPicPr>
            <a:picLocks noChangeAspect="1" noChangeArrowheads="1"/>
          </p:cNvPicPr>
          <p:nvPr/>
        </p:nvPicPr>
        <p:blipFill>
          <a:blip r:embed="rId3"/>
          <a:srcRect/>
          <a:stretch>
            <a:fillRect/>
          </a:stretch>
        </p:blipFill>
        <p:spPr bwMode="auto">
          <a:xfrm>
            <a:off x="228600" y="3733800"/>
            <a:ext cx="1600200" cy="1219200"/>
          </a:xfrm>
          <a:prstGeom prst="rect">
            <a:avLst/>
          </a:prstGeom>
          <a:noFill/>
        </p:spPr>
      </p:pic>
      <p:pic>
        <p:nvPicPr>
          <p:cNvPr id="1028" name="Picture 4" descr="C:\Users\ahmed\Desktop\محاضرات الدبلوم\ادارة الموارد البشرية\download.jpg"/>
          <p:cNvPicPr>
            <a:picLocks noChangeAspect="1" noChangeArrowheads="1"/>
          </p:cNvPicPr>
          <p:nvPr/>
        </p:nvPicPr>
        <p:blipFill>
          <a:blip r:embed="rId4"/>
          <a:srcRect/>
          <a:stretch>
            <a:fillRect/>
          </a:stretch>
        </p:blipFill>
        <p:spPr bwMode="auto">
          <a:xfrm>
            <a:off x="2743200" y="4419600"/>
            <a:ext cx="1447800" cy="1371600"/>
          </a:xfrm>
          <a:prstGeom prst="rect">
            <a:avLst/>
          </a:prstGeom>
          <a:noFill/>
        </p:spPr>
      </p:pic>
      <p:pic>
        <p:nvPicPr>
          <p:cNvPr id="1029" name="Picture 5" descr="C:\Users\ahmed\Desktop\محاضرات الدبلوم\ادارة الموارد البشرية\images (8).jpg"/>
          <p:cNvPicPr>
            <a:picLocks noChangeAspect="1" noChangeArrowheads="1"/>
          </p:cNvPicPr>
          <p:nvPr/>
        </p:nvPicPr>
        <p:blipFill>
          <a:blip r:embed="rId5"/>
          <a:srcRect/>
          <a:stretch>
            <a:fillRect/>
          </a:stretch>
        </p:blipFill>
        <p:spPr bwMode="auto">
          <a:xfrm>
            <a:off x="4038600" y="5029200"/>
            <a:ext cx="1752600" cy="1276350"/>
          </a:xfrm>
          <a:prstGeom prst="rect">
            <a:avLst/>
          </a:prstGeom>
          <a:noFill/>
        </p:spPr>
      </p:pic>
      <p:pic>
        <p:nvPicPr>
          <p:cNvPr id="1030" name="Picture 6" descr="C:\Users\ahmed\Desktop\محاضرات الدبلوم\ادارة الموارد البشرية\images (4).jpg"/>
          <p:cNvPicPr>
            <a:picLocks noChangeAspect="1" noChangeArrowheads="1"/>
          </p:cNvPicPr>
          <p:nvPr/>
        </p:nvPicPr>
        <p:blipFill>
          <a:blip r:embed="rId6"/>
          <a:srcRect/>
          <a:stretch>
            <a:fillRect/>
          </a:stretch>
        </p:blipFill>
        <p:spPr bwMode="auto">
          <a:xfrm>
            <a:off x="1371600" y="4114800"/>
            <a:ext cx="1504950" cy="1295400"/>
          </a:xfrm>
          <a:prstGeom prst="rect">
            <a:avLst/>
          </a:prstGeom>
          <a:noFill/>
        </p:spPr>
      </p:pic>
      <p:pic>
        <p:nvPicPr>
          <p:cNvPr id="10" name="Picture 2" descr="C:\Users\ahmed\Desktop\محاضرات الدبلوم\ادارة الموارد البشرية\images (13).jpg"/>
          <p:cNvPicPr>
            <a:picLocks noChangeAspect="1" noChangeArrowheads="1"/>
          </p:cNvPicPr>
          <p:nvPr/>
        </p:nvPicPr>
        <p:blipFill>
          <a:blip r:embed="rId7"/>
          <a:srcRect/>
          <a:stretch>
            <a:fillRect/>
          </a:stretch>
        </p:blipFill>
        <p:spPr bwMode="auto">
          <a:xfrm>
            <a:off x="5638800" y="5486400"/>
            <a:ext cx="1676400" cy="1219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668</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جمهورية العراق     وزارة التعليم العالي والبحث العلمي                                        جامعة بغداد – كلية الادارة والاقتصاد     دبلوم عالي – تخطيط استراتيجي</vt:lpstr>
      <vt:lpstr>PowerPoint Presentation</vt:lpstr>
      <vt:lpstr>PowerPoint Presentation</vt:lpstr>
      <vt:lpstr>PowerPoint Presentation</vt:lpstr>
      <vt:lpstr>PowerPoint Presentation</vt:lpstr>
      <vt:lpstr>PowerPoint Presentation</vt:lpstr>
      <vt:lpstr>نموذج تأثير ممارسات ادارة الموارد البشرية على التميز المؤسسي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DELL1</cp:lastModifiedBy>
  <cp:revision>70</cp:revision>
  <dcterms:created xsi:type="dcterms:W3CDTF">2018-11-08T20:59:45Z</dcterms:created>
  <dcterms:modified xsi:type="dcterms:W3CDTF">2019-10-25T03:12:25Z</dcterms:modified>
</cp:coreProperties>
</file>