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CA358-178D-479F-9C15-54801FAC583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D9CEAD-53F2-4B21-951A-18C692EC123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السلع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اعداد</a:t>
            </a:r>
          </a:p>
          <a:p>
            <a:pPr algn="ctr"/>
            <a:r>
              <a:rPr lang="ar-IQ" dirty="0" smtClean="0"/>
              <a:t>دكتورة سارة علي سعيد العامري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6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r-FR" b="1" u="sng" dirty="0"/>
              <a:t>Ⅰ</a:t>
            </a:r>
            <a:r>
              <a:rPr lang="ar-DZ" b="1" u="sng" dirty="0"/>
              <a:t>- تصنيف السلع: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تصنف حسب الطريقة التي تشترى بها السلعة ( من الذي يشتريها, كيف و من أين, الكميات </a:t>
            </a:r>
            <a:r>
              <a:rPr lang="ar-DZ" dirty="0" err="1" smtClean="0"/>
              <a:t>المشترا</a:t>
            </a:r>
            <a:r>
              <a:rPr lang="ar-IQ" dirty="0" smtClean="0"/>
              <a:t>ت</a:t>
            </a:r>
            <a:r>
              <a:rPr lang="ar-DZ" dirty="0" smtClean="0"/>
              <a:t> </a:t>
            </a:r>
            <a:r>
              <a:rPr lang="ar-DZ" dirty="0"/>
              <a:t>و عدد مرات الشراء و العوامل التي تؤثر في </a:t>
            </a:r>
            <a:r>
              <a:rPr lang="ar-DZ" dirty="0" err="1"/>
              <a:t>الإختيار</a:t>
            </a:r>
            <a:r>
              <a:rPr lang="ar-DZ" dirty="0"/>
              <a:t>) و كذلك حسب طبيعة السلعة. و يمكن تصنيفها بصفة عامة إلى: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b="1" u="sng" dirty="0"/>
              <a:t>1-سلع </a:t>
            </a:r>
            <a:r>
              <a:rPr lang="ar-DZ" b="1" u="sng" dirty="0" err="1"/>
              <a:t>إستهلاكية</a:t>
            </a:r>
            <a:r>
              <a:rPr lang="ar-DZ" b="1" u="sng" dirty="0"/>
              <a:t>:</a:t>
            </a:r>
            <a:endParaRPr lang="en-US" dirty="0"/>
          </a:p>
          <a:p>
            <a:pPr marL="0" indent="0" algn="ctr" rtl="1">
              <a:buNone/>
            </a:pPr>
            <a:r>
              <a:rPr lang="ar-DZ" dirty="0"/>
              <a:t>	و هي التي يشتريها المستهلك الأخير لإشباع حاجاته, و هي تصنف إلى ثلاث فئات رئيسية: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2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dirty="0"/>
              <a:t>أ- </a:t>
            </a:r>
            <a:r>
              <a:rPr lang="ar-DZ" b="1" dirty="0"/>
              <a:t>فئة السلع الميسرة: </a:t>
            </a:r>
            <a:r>
              <a:rPr lang="ar-DZ" dirty="0"/>
              <a:t> و هي التي يشتريها المستهلك بسرعة من أقرب المحلات و بدون تسويق أو تخطيط مسبق, و تنقسم إلى سلع نمطية, و التي تتميز بارتفاع معدل تكرار الشراء.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ب- </a:t>
            </a:r>
            <a:r>
              <a:rPr lang="ar-DZ" b="1" dirty="0"/>
              <a:t>فئة سلع التسويق: </a:t>
            </a:r>
            <a:r>
              <a:rPr lang="ar-DZ" dirty="0"/>
              <a:t> و هي التي يبذل فيها المستهلك وقتا أو جهدا كبيرين في المقارنة بين الأصناف المتاحة منها قبل اختيارها أو شرائها, و تتميز بارتفاع سعر الوحدة و إما بإتباعها رغبة خاصة يعتبرها المستهلك ذات أهمية كبيرة.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ج- </a:t>
            </a:r>
            <a:r>
              <a:rPr lang="ar-DZ" b="1" dirty="0"/>
              <a:t>فئة السلع الخاصة: </a:t>
            </a:r>
            <a:r>
              <a:rPr lang="ar-DZ" dirty="0"/>
              <a:t>و تعني عند البعض السلع الجديدة التي تحتاج لجهود ترويجية كبيرة لخلق طلب عام عليها, و عند البعض هي التي تلبي رغبات عدد محدود من المستهلكين.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9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b="1" u="sng" dirty="0"/>
              <a:t>2- السلع الصناعية: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	هي التي تشترى بغرض استخدامها في إنتاج سلع أخرى و تنقسم إلى:</a:t>
            </a:r>
            <a:endParaRPr lang="en-US" dirty="0"/>
          </a:p>
          <a:p>
            <a:pPr marL="0" lvl="0" indent="0" algn="r" rtl="1">
              <a:buNone/>
            </a:pPr>
            <a:r>
              <a:rPr lang="ar-DZ" dirty="0"/>
              <a:t>السلع التي تدخل مباشرة في المنتوج كالمواد الخام و المواد نصف مصنعة.</a:t>
            </a:r>
            <a:endParaRPr lang="en-US" dirty="0"/>
          </a:p>
          <a:p>
            <a:pPr marL="0" lvl="0" indent="0" algn="r" rtl="1">
              <a:buNone/>
            </a:pPr>
            <a:r>
              <a:rPr lang="ar-DZ" dirty="0"/>
              <a:t>السلع التي لا تدخل مباشرة في المنتوج النهائي و تنقسم بدورها لفئتين:</a:t>
            </a:r>
            <a:endParaRPr lang="en-US" dirty="0"/>
          </a:p>
          <a:p>
            <a:pPr marL="0" indent="0" algn="r" rtl="1">
              <a:buNone/>
            </a:pPr>
            <a:r>
              <a:rPr lang="ar-DZ" dirty="0"/>
              <a:t>      </a:t>
            </a:r>
            <a:r>
              <a:rPr lang="ar-IQ" dirty="0"/>
              <a:t>1</a:t>
            </a:r>
            <a:r>
              <a:rPr lang="ar-DZ" dirty="0" smtClean="0"/>
              <a:t>- </a:t>
            </a:r>
            <a:r>
              <a:rPr lang="ar-DZ" b="1" dirty="0"/>
              <a:t>السلع الرأسمالية: </a:t>
            </a:r>
            <a:r>
              <a:rPr lang="ar-DZ" dirty="0"/>
              <a:t>و هي التي تهتلك في دورة إنتاجية واحدة كالآلات و التجهيزات.</a:t>
            </a:r>
            <a:endParaRPr lang="en-US" dirty="0"/>
          </a:p>
          <a:p>
            <a:pPr marL="0" indent="0" algn="r" rtl="1">
              <a:buNone/>
            </a:pPr>
            <a:r>
              <a:rPr lang="ar-DZ" dirty="0" smtClean="0"/>
              <a:t>2- </a:t>
            </a:r>
            <a:r>
              <a:rPr lang="ar-DZ" b="1" dirty="0"/>
              <a:t>السلع التشغيلية: </a:t>
            </a:r>
            <a:r>
              <a:rPr lang="ar-DZ" dirty="0"/>
              <a:t>كالوقود و الزيوت و الشحوم.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0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b="1" u="sng" dirty="0"/>
              <a:t>الخصائص التسويقية للسلع الصناعية:</a:t>
            </a:r>
            <a:endParaRPr lang="en-US" dirty="0"/>
          </a:p>
          <a:p>
            <a:pPr marL="0" lvl="0" indent="0" algn="r" rtl="1">
              <a:buNone/>
            </a:pPr>
            <a:r>
              <a:rPr lang="ar-DZ" dirty="0"/>
              <a:t>رشادة دوافع الشراء, حيث يأخذ المشترين في </a:t>
            </a:r>
            <a:r>
              <a:rPr lang="ar-DZ" dirty="0" err="1"/>
              <a:t>الإعتبار</a:t>
            </a:r>
            <a:r>
              <a:rPr lang="ar-DZ" dirty="0"/>
              <a:t> قدرنها على تخفيض تكاليف الإنتاج عكس </a:t>
            </a:r>
            <a:r>
              <a:rPr lang="ar-DZ" dirty="0" err="1"/>
              <a:t>الإعتبارات</a:t>
            </a:r>
            <a:r>
              <a:rPr lang="ar-DZ" dirty="0"/>
              <a:t> النفسية التي تتدخل في تحديد قرار شراء السلع </a:t>
            </a:r>
            <a:r>
              <a:rPr lang="ar-DZ" dirty="0" err="1"/>
              <a:t>الإستهلاكية</a:t>
            </a:r>
            <a:r>
              <a:rPr lang="ar-DZ" dirty="0"/>
              <a:t>.</a:t>
            </a:r>
            <a:endParaRPr lang="en-US" dirty="0"/>
          </a:p>
          <a:p>
            <a:pPr marL="0" lvl="0" indent="0" algn="r" rtl="1">
              <a:buNone/>
            </a:pPr>
            <a:r>
              <a:rPr lang="ar-DZ" dirty="0"/>
              <a:t>الشراء المباشر: تباع مباشرة من المنتج إلى المستهلك.</a:t>
            </a:r>
            <a:endParaRPr lang="en-US" dirty="0"/>
          </a:p>
          <a:p>
            <a:pPr marL="0" lvl="0" indent="0" algn="r" rtl="1">
              <a:buNone/>
            </a:pPr>
            <a:r>
              <a:rPr lang="ar-DZ" dirty="0"/>
              <a:t>ضعف تكرار معدل الشراء.</a:t>
            </a:r>
            <a:endParaRPr lang="en-US" dirty="0"/>
          </a:p>
          <a:p>
            <a:pPr marL="0" lvl="0" indent="0" algn="r" rtl="1">
              <a:buNone/>
            </a:pPr>
            <a:r>
              <a:rPr lang="ar-DZ" dirty="0"/>
              <a:t>تركيز و تمركز السوق, حيث تتمركز في المناطق الصناعية.</a:t>
            </a:r>
            <a:endParaRPr lang="en-US" dirty="0"/>
          </a:p>
          <a:p>
            <a:pPr marL="0" lvl="0" indent="0" algn="r" rtl="1">
              <a:buNone/>
            </a:pPr>
            <a:r>
              <a:rPr lang="ar-DZ" dirty="0"/>
              <a:t>التبادل </a:t>
            </a:r>
            <a:r>
              <a:rPr lang="ar-DZ" dirty="0" err="1"/>
              <a:t>المعاملي</a:t>
            </a:r>
            <a:r>
              <a:rPr lang="ar-DZ" dirty="0"/>
              <a:t>, حيث تشتري المؤسسة من المنتج الذي يشتري منها بدوره.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14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199</Words>
  <Application>Microsoft Office PowerPoint</Application>
  <PresentationFormat>عرض على الشاشة (3:4)‏</PresentationFormat>
  <Paragraphs>22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السلع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السلع</dc:title>
  <dc:creator>Maher</dc:creator>
  <cp:lastModifiedBy>Maher</cp:lastModifiedBy>
  <cp:revision>3</cp:revision>
  <dcterms:created xsi:type="dcterms:W3CDTF">2019-10-23T22:55:03Z</dcterms:created>
  <dcterms:modified xsi:type="dcterms:W3CDTF">2019-10-23T23:27:21Z</dcterms:modified>
</cp:coreProperties>
</file>