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E04805D-B145-40D9-9556-E4AC7E68DC7C}" type="datetimeFigureOut">
              <a:rPr lang="en-US" smtClean="0"/>
              <a:t>10/24/2019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D39631-E07C-43F9-A3F8-5437631A8C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04805D-B145-40D9-9556-E4AC7E68DC7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04805D-B145-40D9-9556-E4AC7E68DC7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04805D-B145-40D9-9556-E4AC7E68DC7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E04805D-B145-40D9-9556-E4AC7E68DC7C}"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39631-E07C-43F9-A3F8-5437631A8C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E04805D-B145-40D9-9556-E4AC7E68DC7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E04805D-B145-40D9-9556-E4AC7E68DC7C}"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E04805D-B145-40D9-9556-E4AC7E68DC7C}"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4805D-B145-40D9-9556-E4AC7E68DC7C}"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E04805D-B145-40D9-9556-E4AC7E68DC7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39631-E07C-43F9-A3F8-5437631A8C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E04805D-B145-40D9-9556-E4AC7E68DC7C}"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D39631-E07C-43F9-A3F8-5437631A8CC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04805D-B145-40D9-9556-E4AC7E68DC7C}" type="datetimeFigureOut">
              <a:rPr lang="en-US" smtClean="0"/>
              <a:t>10/24/2019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D39631-E07C-43F9-A3F8-5437631A8CC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DZ" b="1" dirty="0"/>
              <a:t>دورة حياة السلعة</a:t>
            </a:r>
            <a:endParaRPr lang="en-US" dirty="0"/>
          </a:p>
        </p:txBody>
      </p:sp>
      <p:sp>
        <p:nvSpPr>
          <p:cNvPr id="3" name="عنوان فرعي 2"/>
          <p:cNvSpPr>
            <a:spLocks noGrp="1"/>
          </p:cNvSpPr>
          <p:nvPr>
            <p:ph type="subTitle" idx="1"/>
          </p:nvPr>
        </p:nvSpPr>
        <p:spPr/>
        <p:txBody>
          <a:bodyPr/>
          <a:lstStyle/>
          <a:p>
            <a:pPr algn="ctr"/>
            <a:r>
              <a:rPr lang="ar-IQ" dirty="0" smtClean="0"/>
              <a:t>اعداد </a:t>
            </a:r>
          </a:p>
          <a:p>
            <a:pPr algn="ctr"/>
            <a:r>
              <a:rPr lang="ar-IQ" dirty="0" smtClean="0"/>
              <a:t>دكتورة سارة علي سيعيد العامري</a:t>
            </a:r>
            <a:endParaRPr lang="en-US" dirty="0"/>
          </a:p>
        </p:txBody>
      </p:sp>
    </p:spTree>
    <p:extLst>
      <p:ext uri="{BB962C8B-B14F-4D97-AF65-F5344CB8AC3E}">
        <p14:creationId xmlns:p14="http://schemas.microsoft.com/office/powerpoint/2010/main" val="274332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rtl="1">
              <a:buNone/>
            </a:pPr>
            <a:r>
              <a:rPr lang="ar-DZ" dirty="0"/>
              <a:t>لكل سلعة دورة حياة تتكون من مراحل محددة تختلف فيها ظروف تسويقها و تبدأ حياة أي سلعة من لحظة تقديمها إلى السوق, و لكن قبل ذلك تمر بمرحلة </a:t>
            </a:r>
            <a:r>
              <a:rPr lang="ar-DZ" dirty="0" err="1"/>
              <a:t>الإبتكار</a:t>
            </a:r>
            <a:r>
              <a:rPr lang="ar-DZ" dirty="0"/>
              <a:t> التي تتطلب القيام بدراسات تتضمن ثلاث خطوات:</a:t>
            </a:r>
            <a:endParaRPr lang="en-US" dirty="0"/>
          </a:p>
          <a:p>
            <a:pPr marL="0" lvl="0" indent="0" algn="ctr" rtl="1">
              <a:buNone/>
            </a:pPr>
            <a:r>
              <a:rPr lang="ar-DZ" dirty="0"/>
              <a:t>خلق أفكار السلع الجديدة (إيجادها) حيث يقوم بها قسم البحث و التطوير.</a:t>
            </a:r>
            <a:endParaRPr lang="en-US" dirty="0"/>
          </a:p>
          <a:p>
            <a:pPr marL="0" lvl="0" indent="0" algn="ctr" rtl="1">
              <a:buNone/>
            </a:pPr>
            <a:r>
              <a:rPr lang="ar-DZ" dirty="0"/>
              <a:t>فحص السلع المحتملة (المختارة)</a:t>
            </a:r>
            <a:endParaRPr lang="en-US" dirty="0"/>
          </a:p>
          <a:p>
            <a:pPr marL="0" indent="0" algn="ctr">
              <a:buNone/>
            </a:pPr>
            <a:r>
              <a:rPr lang="ar-DZ" dirty="0"/>
              <a:t>تقييم السلع المختارة من خلال:</a:t>
            </a:r>
            <a:endParaRPr lang="en-US" dirty="0"/>
          </a:p>
        </p:txBody>
      </p:sp>
    </p:spTree>
    <p:extLst>
      <p:ext uri="{BB962C8B-B14F-4D97-AF65-F5344CB8AC3E}">
        <p14:creationId xmlns:p14="http://schemas.microsoft.com/office/powerpoint/2010/main" val="370243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DZ" b="1" u="sng" dirty="0"/>
              <a:t>أ- مرحلة التقديم:</a:t>
            </a:r>
            <a:endParaRPr lang="en-US" dirty="0"/>
          </a:p>
          <a:p>
            <a:pPr marL="0" indent="0" algn="r" rtl="1">
              <a:buNone/>
            </a:pPr>
            <a:r>
              <a:rPr lang="ar-DZ" dirty="0"/>
              <a:t>	و تتميز بضعف حجم المبيعات, قلة نقاط البيع, اكتفاء المنتج بتقديم نموذج واحد أو عدد قليل من نماذج السلعة لعدم وضوح قطاعات السوق في هذه المرحلة, التركيز في الحملة الإشهارية للسلعة على الطابع التعريفي أي تعريف المستهلك بها, </a:t>
            </a:r>
            <a:r>
              <a:rPr lang="ar-DZ" dirty="0" err="1"/>
              <a:t>إنتهاج</a:t>
            </a:r>
            <a:r>
              <a:rPr lang="ar-DZ" dirty="0"/>
              <a:t> إحدى السياستين السعريتين إما سياسة السعر المنخفض أو سياسة السعر المرتفع.</a:t>
            </a:r>
            <a:endParaRPr lang="en-US" dirty="0"/>
          </a:p>
          <a:p>
            <a:pPr marL="0" indent="0">
              <a:buNone/>
            </a:pPr>
            <a:endParaRPr lang="en-US" dirty="0"/>
          </a:p>
        </p:txBody>
      </p:sp>
    </p:spTree>
    <p:extLst>
      <p:ext uri="{BB962C8B-B14F-4D97-AF65-F5344CB8AC3E}">
        <p14:creationId xmlns:p14="http://schemas.microsoft.com/office/powerpoint/2010/main" val="27389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DZ" b="1" u="sng" dirty="0"/>
              <a:t>ب- مرحلة النمو:</a:t>
            </a:r>
            <a:endParaRPr lang="en-US" dirty="0"/>
          </a:p>
          <a:p>
            <a:pPr marL="0" indent="0" algn="r" rtl="1">
              <a:buNone/>
            </a:pPr>
            <a:r>
              <a:rPr lang="ar-DZ" dirty="0"/>
              <a:t>	و فيها يكون المستهلكون قد تعرفوا على السلعة و زاد انتشارها في السوق و تتميز ب:</a:t>
            </a:r>
            <a:endParaRPr lang="en-US" dirty="0"/>
          </a:p>
          <a:p>
            <a:pPr marL="0" indent="0" algn="r" rtl="1">
              <a:buNone/>
            </a:pPr>
            <a:r>
              <a:rPr lang="ar-DZ" dirty="0"/>
              <a:t>- إدخال تحسينات على السلعة تجنبا لنقاط الضعف المكتشفة في مرحلة التقديم.</a:t>
            </a:r>
            <a:endParaRPr lang="en-US" dirty="0"/>
          </a:p>
          <a:p>
            <a:pPr marL="0" indent="0" algn="r" rtl="1">
              <a:buNone/>
            </a:pPr>
            <a:r>
              <a:rPr lang="ar-DZ" dirty="0"/>
              <a:t>- دخول منتجين جدد إلى جانب إنتاج السلعة و بالتالي زيادة المنافسة.</a:t>
            </a:r>
            <a:endParaRPr lang="en-US" dirty="0"/>
          </a:p>
          <a:p>
            <a:pPr marL="0" indent="0" algn="r" rtl="1">
              <a:buNone/>
            </a:pPr>
            <a:r>
              <a:rPr lang="ar-DZ" dirty="0"/>
              <a:t>- تحول المؤسسة من الإشهار التعريفي إلى الإشهار التنافسي.</a:t>
            </a:r>
            <a:endParaRPr lang="en-US" dirty="0"/>
          </a:p>
          <a:p>
            <a:pPr marL="0" indent="0" algn="r" rtl="1">
              <a:buNone/>
            </a:pPr>
            <a:r>
              <a:rPr lang="ar-DZ" dirty="0"/>
              <a:t>- نمو حجم المبيعات يكون بمعدلات متزايدة.</a:t>
            </a:r>
            <a:endParaRPr lang="en-US" dirty="0"/>
          </a:p>
          <a:p>
            <a:pPr marL="0" indent="0" algn="r" rtl="1">
              <a:buNone/>
            </a:pPr>
            <a:r>
              <a:rPr lang="ar-DZ" dirty="0"/>
              <a:t>- البحث عن منافذ توزيع جديدة لاحتلال أكبر جزء من السوق.</a:t>
            </a:r>
            <a:endParaRPr lang="en-US" dirty="0"/>
          </a:p>
          <a:p>
            <a:pPr marL="0" indent="0">
              <a:buNone/>
            </a:pPr>
            <a:endParaRPr lang="en-US" dirty="0"/>
          </a:p>
        </p:txBody>
      </p:sp>
    </p:spTree>
    <p:extLst>
      <p:ext uri="{BB962C8B-B14F-4D97-AF65-F5344CB8AC3E}">
        <p14:creationId xmlns:p14="http://schemas.microsoft.com/office/powerpoint/2010/main" val="424865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DZ" b="1" u="sng" dirty="0"/>
              <a:t>ج- مرحلة النضج:</a:t>
            </a:r>
            <a:endParaRPr lang="en-US" dirty="0"/>
          </a:p>
          <a:p>
            <a:pPr marL="0" indent="0" algn="r" rtl="1">
              <a:buNone/>
            </a:pPr>
            <a:r>
              <a:rPr lang="ar-DZ" dirty="0"/>
              <a:t>	تبدأ من الوقت الذي تصبح فيه المبيعات تزداد بمعدلات متناقصة, و تعتبر هذه المرحلة هي الأطول في دورة حياة المنتوج و تتميز ب:</a:t>
            </a:r>
            <a:endParaRPr lang="en-US" dirty="0"/>
          </a:p>
          <a:p>
            <a:pPr marL="0" lvl="0" indent="0" algn="r" rtl="1">
              <a:buNone/>
            </a:pPr>
            <a:r>
              <a:rPr lang="ar-DZ" dirty="0"/>
              <a:t>شدة زيادة المنافسة و تشبع السوق (العرض &gt; الطلب)</a:t>
            </a:r>
            <a:endParaRPr lang="en-US" dirty="0"/>
          </a:p>
          <a:p>
            <a:pPr marL="0" lvl="0" indent="0" algn="r" rtl="1">
              <a:buNone/>
            </a:pPr>
            <a:r>
              <a:rPr lang="ar-DZ" dirty="0" err="1"/>
              <a:t>إرتفاع</a:t>
            </a:r>
            <a:r>
              <a:rPr lang="ar-DZ" dirty="0"/>
              <a:t> تكلفة التسويق و انخفاض الأسعار إلى الطابع التذكيري.</a:t>
            </a:r>
            <a:endParaRPr lang="en-US" dirty="0"/>
          </a:p>
          <a:p>
            <a:pPr marL="0" lvl="0" indent="0" algn="r" rtl="1">
              <a:buNone/>
            </a:pPr>
            <a:r>
              <a:rPr lang="ar-DZ" dirty="0"/>
              <a:t>غالبا ما تقوم بعض المؤسسات بمحاولة تطوير بعض جوانب السلعة لتحديد دورة حياتها .</a:t>
            </a:r>
            <a:endParaRPr lang="en-US" dirty="0"/>
          </a:p>
          <a:p>
            <a:pPr marL="0" indent="0">
              <a:buNone/>
            </a:pPr>
            <a:endParaRPr lang="en-US" dirty="0"/>
          </a:p>
        </p:txBody>
      </p:sp>
    </p:spTree>
    <p:extLst>
      <p:ext uri="{BB962C8B-B14F-4D97-AF65-F5344CB8AC3E}">
        <p14:creationId xmlns:p14="http://schemas.microsoft.com/office/powerpoint/2010/main" val="192248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DZ" b="1" u="sng" dirty="0"/>
              <a:t>د-مرحلة التدهور أو الزوال:</a:t>
            </a:r>
            <a:endParaRPr lang="en-US" dirty="0"/>
          </a:p>
          <a:p>
            <a:pPr marL="0" indent="0" algn="r" rtl="1">
              <a:buNone/>
            </a:pPr>
            <a:r>
              <a:rPr lang="ar-DZ" dirty="0"/>
              <a:t>	 تبدأ عندما ينعدم معدل نمو المبيعات و بالتالي يميل حجم المبيعات إلى </a:t>
            </a:r>
            <a:r>
              <a:rPr lang="ar-DZ" dirty="0" err="1"/>
              <a:t>الإنخفاض</a:t>
            </a:r>
            <a:r>
              <a:rPr lang="ar-DZ" dirty="0"/>
              <a:t> بشكل كبير و متواصل, و تتميز هذه المرحلة عموما ب:</a:t>
            </a:r>
            <a:endParaRPr lang="en-US" dirty="0"/>
          </a:p>
          <a:p>
            <a:pPr marL="0" indent="0" algn="r" rtl="1">
              <a:buNone/>
            </a:pPr>
            <a:r>
              <a:rPr lang="ar-DZ" dirty="0"/>
              <a:t>- تقليص أو إلغاء ميزانية الترويج بدرجة كبيرة لضعف مردوده في هذه المرحلة.</a:t>
            </a:r>
            <a:endParaRPr lang="en-US" dirty="0"/>
          </a:p>
          <a:p>
            <a:pPr marL="0" indent="0" algn="r" rtl="1">
              <a:buNone/>
            </a:pPr>
            <a:r>
              <a:rPr lang="ar-DZ" dirty="0"/>
              <a:t>- </a:t>
            </a:r>
            <a:r>
              <a:rPr lang="ar-DZ" dirty="0" err="1"/>
              <a:t>إعتماد</a:t>
            </a:r>
            <a:r>
              <a:rPr lang="ar-DZ" dirty="0"/>
              <a:t> سياسة السعر المنخفض كوسيلة رئيسية للحد من </a:t>
            </a:r>
            <a:r>
              <a:rPr lang="ar-DZ" dirty="0" err="1"/>
              <a:t>الإنخفاض</a:t>
            </a:r>
            <a:r>
              <a:rPr lang="ar-DZ" dirty="0"/>
              <a:t> الشديد في حجم المبيعات.</a:t>
            </a:r>
            <a:endParaRPr lang="en-US" dirty="0"/>
          </a:p>
          <a:p>
            <a:pPr marL="0" indent="0" algn="r" rtl="1">
              <a:buNone/>
            </a:pPr>
            <a:r>
              <a:rPr lang="ar-DZ" dirty="0"/>
              <a:t>- انسحاب المؤسسة من الأسواق و نقاط البيع ذات الفعالية المحدودة لتقليل نفقات التسويق.</a:t>
            </a:r>
            <a:endParaRPr lang="en-US" dirty="0"/>
          </a:p>
          <a:p>
            <a:endParaRPr lang="en-US" dirty="0"/>
          </a:p>
        </p:txBody>
      </p:sp>
    </p:spTree>
    <p:extLst>
      <p:ext uri="{BB962C8B-B14F-4D97-AF65-F5344CB8AC3E}">
        <p14:creationId xmlns:p14="http://schemas.microsoft.com/office/powerpoint/2010/main" val="913677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91</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دورة حياة السلعة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حياة السلعة</dc:title>
  <dc:creator>Maher</dc:creator>
  <cp:lastModifiedBy>Maher</cp:lastModifiedBy>
  <cp:revision>3</cp:revision>
  <dcterms:created xsi:type="dcterms:W3CDTF">2019-10-23T23:31:26Z</dcterms:created>
  <dcterms:modified xsi:type="dcterms:W3CDTF">2019-10-23T23:53:22Z</dcterms:modified>
</cp:coreProperties>
</file>