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34"/>
  </p:notesMasterIdLst>
  <p:sldIdLst>
    <p:sldId id="256" r:id="rId2"/>
    <p:sldId id="257" r:id="rId3"/>
    <p:sldId id="258" r:id="rId4"/>
    <p:sldId id="260" r:id="rId5"/>
    <p:sldId id="261" r:id="rId6"/>
    <p:sldId id="262" r:id="rId7"/>
    <p:sldId id="270" r:id="rId8"/>
    <p:sldId id="271" r:id="rId9"/>
    <p:sldId id="273" r:id="rId10"/>
    <p:sldId id="275" r:id="rId11"/>
    <p:sldId id="274"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76" r:id="rId33"/>
  </p:sldIdLst>
  <p:sldSz cx="9144000" cy="6858000" type="screen4x3"/>
  <p:notesSz cx="6742113" cy="9872663"/>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FF"/>
    <a:srgbClr val="FFFF66"/>
    <a:srgbClr val="001848"/>
    <a:srgbClr val="000099"/>
    <a:srgbClr val="6699FF"/>
    <a:srgbClr val="66FFFF"/>
    <a:srgbClr val="000066"/>
    <a:srgbClr val="FF4B4B"/>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563" autoAdjust="0"/>
  </p:normalViewPr>
  <p:slideViewPr>
    <p:cSldViewPr>
      <p:cViewPr varScale="1">
        <p:scale>
          <a:sx n="74" d="100"/>
          <a:sy n="74" d="100"/>
        </p:scale>
        <p:origin x="-1290" y="-90"/>
      </p:cViewPr>
      <p:guideLst>
        <p:guide orient="horz" pos="2160"/>
        <p:guide pos="2880"/>
      </p:guideLst>
    </p:cSldViewPr>
  </p:slideViewPr>
  <p:outlineViewPr>
    <p:cViewPr>
      <p:scale>
        <a:sx n="33" d="100"/>
        <a:sy n="33" d="100"/>
      </p:scale>
      <p:origin x="0" y="104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20532" y="3"/>
            <a:ext cx="2921582" cy="493633"/>
          </a:xfrm>
          <a:prstGeom prst="rect">
            <a:avLst/>
          </a:prstGeom>
        </p:spPr>
        <p:txBody>
          <a:bodyPr vert="horz" lIns="94917" tIns="47457" rIns="94917" bIns="47457" rtlCol="1"/>
          <a:lstStyle>
            <a:lvl1pPr algn="r">
              <a:defRPr sz="1300"/>
            </a:lvl1pPr>
          </a:lstStyle>
          <a:p>
            <a:endParaRPr lang="ar-IQ"/>
          </a:p>
        </p:txBody>
      </p:sp>
      <p:sp>
        <p:nvSpPr>
          <p:cNvPr id="3" name="عنصر نائب للتاريخ 2"/>
          <p:cNvSpPr>
            <a:spLocks noGrp="1"/>
          </p:cNvSpPr>
          <p:nvPr>
            <p:ph type="dt" idx="1"/>
          </p:nvPr>
        </p:nvSpPr>
        <p:spPr>
          <a:xfrm>
            <a:off x="1563" y="3"/>
            <a:ext cx="2921582" cy="493633"/>
          </a:xfrm>
          <a:prstGeom prst="rect">
            <a:avLst/>
          </a:prstGeom>
        </p:spPr>
        <p:txBody>
          <a:bodyPr vert="horz" lIns="94917" tIns="47457" rIns="94917" bIns="47457" rtlCol="1"/>
          <a:lstStyle>
            <a:lvl1pPr algn="l">
              <a:defRPr sz="1300"/>
            </a:lvl1pPr>
          </a:lstStyle>
          <a:p>
            <a:fld id="{AA13FB11-F6DA-4050-9CF2-8B5F94442072}" type="datetimeFigureOut">
              <a:rPr lang="ar-IQ" smtClean="0"/>
              <a:t>21/03/1441</a:t>
            </a:fld>
            <a:endParaRPr lang="ar-IQ"/>
          </a:p>
        </p:txBody>
      </p:sp>
      <p:sp>
        <p:nvSpPr>
          <p:cNvPr id="4" name="عنصر نائب لصورة الشريحة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4917" tIns="47457" rIns="94917" bIns="47457" rtlCol="1" anchor="ctr"/>
          <a:lstStyle/>
          <a:p>
            <a:endParaRPr lang="ar-IQ"/>
          </a:p>
        </p:txBody>
      </p:sp>
      <p:sp>
        <p:nvSpPr>
          <p:cNvPr id="5" name="عنصر نائب للملاحظات 4"/>
          <p:cNvSpPr>
            <a:spLocks noGrp="1"/>
          </p:cNvSpPr>
          <p:nvPr>
            <p:ph type="body" sz="quarter" idx="3"/>
          </p:nvPr>
        </p:nvSpPr>
        <p:spPr>
          <a:xfrm>
            <a:off x="674212" y="4689516"/>
            <a:ext cx="5393690" cy="4442698"/>
          </a:xfrm>
          <a:prstGeom prst="rect">
            <a:avLst/>
          </a:prstGeom>
        </p:spPr>
        <p:txBody>
          <a:bodyPr vert="horz" lIns="94917" tIns="47457" rIns="94917" bIns="47457"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20532" y="9377318"/>
            <a:ext cx="2921582" cy="493633"/>
          </a:xfrm>
          <a:prstGeom prst="rect">
            <a:avLst/>
          </a:prstGeom>
        </p:spPr>
        <p:txBody>
          <a:bodyPr vert="horz" lIns="94917" tIns="47457" rIns="94917" bIns="47457" rtlCol="1" anchor="b"/>
          <a:lstStyle>
            <a:lvl1pPr algn="r">
              <a:defRPr sz="1300"/>
            </a:lvl1pPr>
          </a:lstStyle>
          <a:p>
            <a:endParaRPr lang="ar-IQ"/>
          </a:p>
        </p:txBody>
      </p:sp>
      <p:sp>
        <p:nvSpPr>
          <p:cNvPr id="7" name="عنصر نائب لرقم الشريحة 6"/>
          <p:cNvSpPr>
            <a:spLocks noGrp="1"/>
          </p:cNvSpPr>
          <p:nvPr>
            <p:ph type="sldNum" sz="quarter" idx="5"/>
          </p:nvPr>
        </p:nvSpPr>
        <p:spPr>
          <a:xfrm>
            <a:off x="1563" y="9377318"/>
            <a:ext cx="2921582" cy="493633"/>
          </a:xfrm>
          <a:prstGeom prst="rect">
            <a:avLst/>
          </a:prstGeom>
        </p:spPr>
        <p:txBody>
          <a:bodyPr vert="horz" lIns="94917" tIns="47457" rIns="94917" bIns="47457" rtlCol="1" anchor="b"/>
          <a:lstStyle>
            <a:lvl1pPr algn="l">
              <a:defRPr sz="1300"/>
            </a:lvl1pPr>
          </a:lstStyle>
          <a:p>
            <a:fld id="{D8590C8D-BAC6-44E3-AF32-5B36B9BBD7A3}" type="slidenum">
              <a:rPr lang="ar-IQ" smtClean="0"/>
              <a:t>‹#›</a:t>
            </a:fld>
            <a:endParaRPr lang="ar-IQ"/>
          </a:p>
        </p:txBody>
      </p:sp>
    </p:spTree>
    <p:extLst>
      <p:ext uri="{BB962C8B-B14F-4D97-AF65-F5344CB8AC3E}">
        <p14:creationId xmlns:p14="http://schemas.microsoft.com/office/powerpoint/2010/main" val="35259097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smtClean="0"/>
          </a:p>
        </p:txBody>
      </p:sp>
      <p:sp>
        <p:nvSpPr>
          <p:cNvPr id="4" name="عنصر نائب لرقم الشريحة 3"/>
          <p:cNvSpPr>
            <a:spLocks noGrp="1"/>
          </p:cNvSpPr>
          <p:nvPr>
            <p:ph type="sldNum" sz="quarter" idx="10"/>
          </p:nvPr>
        </p:nvSpPr>
        <p:spPr/>
        <p:txBody>
          <a:bodyPr/>
          <a:lstStyle/>
          <a:p>
            <a:fld id="{D8590C8D-BAC6-44E3-AF32-5B36B9BBD7A3}" type="slidenum">
              <a:rPr lang="ar-IQ" smtClean="0"/>
              <a:t>1</a:t>
            </a:fld>
            <a:endParaRPr lang="ar-IQ"/>
          </a:p>
        </p:txBody>
      </p:sp>
    </p:spTree>
    <p:extLst>
      <p:ext uri="{BB962C8B-B14F-4D97-AF65-F5344CB8AC3E}">
        <p14:creationId xmlns:p14="http://schemas.microsoft.com/office/powerpoint/2010/main" val="28882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21/03/1441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21/03/1441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21/03/1441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21/03/1441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21/03/1441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21/03/1441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21/03/1441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21/03/1441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B8ABB09-4A1D-463E-8065-109CC2B7EFAA}" type="datetimeFigureOut">
              <a:rPr lang="ar-SA" smtClean="0"/>
              <a:t>21/03/1441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21/03/1441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21/03/1441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B8ABB09-4A1D-463E-8065-109CC2B7EFAA}" type="datetimeFigureOut">
              <a:rPr lang="ar-SA" smtClean="0"/>
              <a:t>21/03/1441</a:t>
            </a:fld>
            <a:endParaRPr lang="ar-S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S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B34F065-1154-456A-91E3-76DE8E75E17B}" type="slidenum">
              <a:rPr lang="ar-SA" smtClean="0"/>
              <a:t>‹#›</a:t>
            </a:fld>
            <a:endParaRPr lang="ar-S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2608312"/>
            <a:ext cx="7851648" cy="1828800"/>
          </a:xfrm>
        </p:spPr>
        <p:txBody>
          <a:bodyPr>
            <a:noAutofit/>
            <a:scene3d>
              <a:camera prst="orthographicFront"/>
              <a:lightRig rig="freezing" dir="t">
                <a:rot lat="0" lon="0" rev="5640000"/>
              </a:lightRig>
            </a:scene3d>
            <a:sp3d extrusionH="57150" prstMaterial="flat">
              <a:bevelT w="38100" h="38100" prst="angle"/>
              <a:contourClr>
                <a:schemeClr val="tx2"/>
              </a:contourClr>
            </a:sp3d>
          </a:bodyPr>
          <a:lstStyle/>
          <a:p>
            <a:r>
              <a:rPr lang="ar-IQ" b="1" dirty="0">
                <a:solidFill>
                  <a:srgbClr val="001848"/>
                </a:solidFill>
              </a:rPr>
              <a:t>محاضرة في ادارة التسويق بعنوان</a:t>
            </a:r>
            <a:r>
              <a:rPr lang="ar-IQ" sz="4800" dirty="0" smtClean="0">
                <a:ln>
                  <a:solidFill>
                    <a:srgbClr val="00FFCC"/>
                  </a:solidFill>
                </a:ln>
                <a:solidFill>
                  <a:srgbClr val="001848"/>
                </a:solidFill>
                <a:effectLst>
                  <a:glow rad="101600">
                    <a:schemeClr val="accent3">
                      <a:satMod val="175000"/>
                      <a:alpha val="40000"/>
                    </a:schemeClr>
                  </a:glow>
                  <a:outerShdw blurRad="50800" dist="38100" algn="l" rotWithShape="0">
                    <a:prstClr val="black">
                      <a:alpha val="40000"/>
                    </a:prstClr>
                  </a:outerShdw>
                </a:effectLst>
                <a:latin typeface="Bernard MT Condensed" panose="02050806060905020404" pitchFamily="18" charset="0"/>
                <a:cs typeface="PT Bold Heading" pitchFamily="2" charset="-78"/>
              </a:rPr>
              <a:t/>
            </a:r>
            <a:br>
              <a:rPr lang="ar-IQ" sz="4800" dirty="0" smtClean="0">
                <a:ln>
                  <a:solidFill>
                    <a:srgbClr val="00FFCC"/>
                  </a:solidFill>
                </a:ln>
                <a:solidFill>
                  <a:srgbClr val="001848"/>
                </a:solidFill>
                <a:effectLst>
                  <a:glow rad="101600">
                    <a:schemeClr val="accent3">
                      <a:satMod val="175000"/>
                      <a:alpha val="40000"/>
                    </a:schemeClr>
                  </a:glow>
                  <a:outerShdw blurRad="50800" dist="38100" algn="l" rotWithShape="0">
                    <a:prstClr val="black">
                      <a:alpha val="40000"/>
                    </a:prstClr>
                  </a:outerShdw>
                </a:effectLst>
                <a:latin typeface="Bernard MT Condensed" panose="02050806060905020404" pitchFamily="18" charset="0"/>
                <a:cs typeface="PT Bold Heading" pitchFamily="2" charset="-78"/>
              </a:rPr>
            </a:br>
            <a:r>
              <a:rPr lang="en-US" dirty="0">
                <a:solidFill>
                  <a:srgbClr val="FF0000"/>
                </a:solidFill>
                <a:latin typeface="Algerian" pitchFamily="82" charset="0"/>
              </a:rPr>
              <a:t>Analyzing-Consumer-Market</a:t>
            </a:r>
            <a:r>
              <a:rPr lang="en-US" sz="4800" dirty="0">
                <a:ln>
                  <a:solidFill>
                    <a:srgbClr val="00FFCC"/>
                  </a:solidFill>
                </a:ln>
                <a:solidFill>
                  <a:srgbClr val="001848"/>
                </a:solidFill>
                <a:effectLst>
                  <a:glow rad="101600">
                    <a:schemeClr val="accent3">
                      <a:satMod val="175000"/>
                      <a:alpha val="40000"/>
                    </a:schemeClr>
                  </a:glow>
                  <a:outerShdw blurRad="50800" dist="38100" algn="l" rotWithShape="0">
                    <a:prstClr val="black">
                      <a:alpha val="40000"/>
                    </a:prstClr>
                  </a:outerShdw>
                </a:effectLst>
                <a:cs typeface="PT Bold Heading" pitchFamily="2" charset="-78"/>
              </a:rPr>
              <a:t/>
            </a:r>
            <a:br>
              <a:rPr lang="en-US" sz="4800" dirty="0">
                <a:ln>
                  <a:solidFill>
                    <a:srgbClr val="00FFCC"/>
                  </a:solidFill>
                </a:ln>
                <a:solidFill>
                  <a:srgbClr val="001848"/>
                </a:solidFill>
                <a:effectLst>
                  <a:glow rad="101600">
                    <a:schemeClr val="accent3">
                      <a:satMod val="175000"/>
                      <a:alpha val="40000"/>
                    </a:schemeClr>
                  </a:glow>
                  <a:outerShdw blurRad="50800" dist="38100" algn="l" rotWithShape="0">
                    <a:prstClr val="black">
                      <a:alpha val="40000"/>
                    </a:prstClr>
                  </a:outerShdw>
                </a:effectLst>
                <a:cs typeface="PT Bold Heading" pitchFamily="2" charset="-78"/>
              </a:rPr>
            </a:br>
            <a:r>
              <a:rPr lang="ar-IQ" b="1" dirty="0">
                <a:solidFill>
                  <a:srgbClr val="001848"/>
                </a:solidFill>
              </a:rPr>
              <a:t>تحليل اسواق الأعمال</a:t>
            </a:r>
          </a:p>
        </p:txBody>
      </p:sp>
      <p:sp>
        <p:nvSpPr>
          <p:cNvPr id="4" name="عنوان 1"/>
          <p:cNvSpPr txBox="1">
            <a:spLocks/>
          </p:cNvSpPr>
          <p:nvPr/>
        </p:nvSpPr>
        <p:spPr>
          <a:xfrm>
            <a:off x="3452624" y="1184821"/>
            <a:ext cx="2618176" cy="299963"/>
          </a:xfrm>
          <a:prstGeom prst="rect">
            <a:avLst/>
          </a:prstGeom>
          <a:ln>
            <a:noFill/>
          </a:ln>
        </p:spPr>
        <p:txBody>
          <a:bodyPr vert="horz" lIns="0" tIns="0" rIns="18288" bIns="0" anchor="b">
            <a:noAutofit/>
            <a:scene3d>
              <a:camera prst="orthographicFront"/>
              <a:lightRig rig="freezing" dir="t">
                <a:rot lat="0" lon="0" rev="5640000"/>
              </a:lightRig>
            </a:scene3d>
            <a:sp3d extrusionH="57150" prstMaterial="flat">
              <a:bevelT w="38100" h="38100" prst="relaxedInset"/>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ar-IQ" sz="1700" dirty="0" smtClean="0">
                <a:solidFill>
                  <a:srgbClr val="001848"/>
                </a:solidFill>
              </a:rPr>
              <a:t>جامعة </a:t>
            </a:r>
            <a:r>
              <a:rPr lang="ar-IQ" sz="1700" dirty="0">
                <a:solidFill>
                  <a:srgbClr val="001848"/>
                </a:solidFill>
              </a:rPr>
              <a:t>بغداد</a:t>
            </a:r>
          </a:p>
          <a:p>
            <a:pPr algn="ctr"/>
            <a:r>
              <a:rPr lang="ar-IQ" sz="1700" dirty="0">
                <a:solidFill>
                  <a:srgbClr val="001848"/>
                </a:solidFill>
              </a:rPr>
              <a:t>كلية الادارة والاقتصاد</a:t>
            </a:r>
          </a:p>
          <a:p>
            <a:pPr algn="ctr"/>
            <a:r>
              <a:rPr lang="ar-IQ" sz="1700" dirty="0">
                <a:solidFill>
                  <a:srgbClr val="001848"/>
                </a:solidFill>
              </a:rPr>
              <a:t>دكتوراه ادارة الاعمال</a:t>
            </a:r>
          </a:p>
        </p:txBody>
      </p:sp>
      <p:pic>
        <p:nvPicPr>
          <p:cNvPr id="13" name="صورة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712" y="260816"/>
            <a:ext cx="1512000" cy="1512000"/>
          </a:xfrm>
          <a:prstGeom prst="rect">
            <a:avLst/>
          </a:prstGeom>
          <a:ln>
            <a:noFill/>
          </a:ln>
          <a:effectLst>
            <a:outerShdw blurRad="292100" dist="139700" dir="2700000" algn="tl" rotWithShape="0">
              <a:srgbClr val="333333">
                <a:alpha val="65000"/>
              </a:srgbClr>
            </a:outerShdw>
          </a:effectLst>
        </p:spPr>
      </p:pic>
      <p:pic>
        <p:nvPicPr>
          <p:cNvPr id="16" name="صورة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312856"/>
            <a:ext cx="1440000" cy="1459960"/>
          </a:xfrm>
          <a:prstGeom prst="rect">
            <a:avLst/>
          </a:prstGeom>
          <a:ln>
            <a:noFill/>
          </a:ln>
          <a:effectLst>
            <a:outerShdw blurRad="292100" dist="139700" dir="2700000" algn="tl" rotWithShape="0">
              <a:srgbClr val="333333">
                <a:alpha val="65000"/>
              </a:srgbClr>
            </a:outerShdw>
          </a:effectLst>
        </p:spPr>
      </p:pic>
      <p:sp>
        <p:nvSpPr>
          <p:cNvPr id="7" name="عنوان فرعي 2"/>
          <p:cNvSpPr txBox="1">
            <a:spLocks/>
          </p:cNvSpPr>
          <p:nvPr/>
        </p:nvSpPr>
        <p:spPr>
          <a:xfrm>
            <a:off x="750402" y="4797152"/>
            <a:ext cx="7854696" cy="1440160"/>
          </a:xfrm>
          <a:prstGeom prst="rect">
            <a:avLst/>
          </a:prstGeom>
        </p:spPr>
        <p:txBody>
          <a:bodyPr vert="horz" lIns="0" rIns="18288">
            <a:normAutofit/>
            <a:scene3d>
              <a:camera prst="orthographicFront"/>
              <a:lightRig rig="threePt" dir="t"/>
            </a:scene3d>
            <a:sp3d extrusionH="57150">
              <a:bevelT h="25400" prst="softRound"/>
            </a:sp3d>
          </a:bodyPr>
          <a:lstStyle>
            <a:lvl1pPr marL="0" marR="45720" indent="0" algn="r" rtl="1"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1"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1"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1"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1"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1"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1"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1"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1"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lnSpc>
                <a:spcPct val="80000"/>
              </a:lnSpc>
            </a:pPr>
            <a:r>
              <a:rPr lang="ar-IQ" sz="4400" b="1" dirty="0" smtClean="0">
                <a:solidFill>
                  <a:srgbClr val="001848"/>
                </a:solidFill>
                <a:latin typeface="+mj-lt"/>
                <a:ea typeface="+mj-ea"/>
                <a:cs typeface="+mj-cs"/>
              </a:rPr>
              <a:t>الاستاذ </a:t>
            </a:r>
            <a:r>
              <a:rPr lang="ar-IQ" sz="4400" b="1" dirty="0">
                <a:solidFill>
                  <a:srgbClr val="001848"/>
                </a:solidFill>
                <a:latin typeface="+mj-lt"/>
                <a:ea typeface="+mj-ea"/>
                <a:cs typeface="+mj-cs"/>
              </a:rPr>
              <a:t>الدكتور</a:t>
            </a:r>
          </a:p>
          <a:p>
            <a:pPr algn="ctr">
              <a:lnSpc>
                <a:spcPct val="80000"/>
              </a:lnSpc>
            </a:pPr>
            <a:r>
              <a:rPr lang="ar-IQ" sz="4400" b="1" dirty="0">
                <a:solidFill>
                  <a:srgbClr val="001848"/>
                </a:solidFill>
                <a:latin typeface="+mj-lt"/>
                <a:ea typeface="+mj-ea"/>
                <a:cs typeface="+mj-cs"/>
              </a:rPr>
              <a:t>سعدون حمود </a:t>
            </a:r>
            <a:r>
              <a:rPr lang="ar-IQ" sz="4400" b="1" dirty="0" err="1">
                <a:solidFill>
                  <a:srgbClr val="001848"/>
                </a:solidFill>
                <a:latin typeface="+mj-lt"/>
                <a:ea typeface="+mj-ea"/>
                <a:cs typeface="+mj-cs"/>
              </a:rPr>
              <a:t>جثير</a:t>
            </a:r>
            <a:r>
              <a:rPr lang="ar-IQ" sz="4400" b="1" dirty="0">
                <a:solidFill>
                  <a:srgbClr val="001848"/>
                </a:solidFill>
                <a:latin typeface="+mj-lt"/>
                <a:ea typeface="+mj-ea"/>
                <a:cs typeface="+mj-cs"/>
              </a:rPr>
              <a:t> </a:t>
            </a:r>
            <a:r>
              <a:rPr lang="ar-IQ" sz="4400" b="1" dirty="0" err="1">
                <a:solidFill>
                  <a:srgbClr val="001848"/>
                </a:solidFill>
                <a:latin typeface="+mj-lt"/>
                <a:ea typeface="+mj-ea"/>
                <a:cs typeface="+mj-cs"/>
              </a:rPr>
              <a:t>الربيعاوي</a:t>
            </a:r>
            <a:endParaRPr lang="ar-IQ" sz="4400" b="1" dirty="0">
              <a:solidFill>
                <a:srgbClr val="001848"/>
              </a:solidFill>
              <a:latin typeface="+mj-lt"/>
              <a:ea typeface="+mj-ea"/>
              <a:cs typeface="+mj-cs"/>
            </a:endParaRPr>
          </a:p>
        </p:txBody>
      </p:sp>
    </p:spTree>
    <p:extLst>
      <p:ext uri="{BB962C8B-B14F-4D97-AF65-F5344CB8AC3E}">
        <p14:creationId xmlns:p14="http://schemas.microsoft.com/office/powerpoint/2010/main" val="976629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childTnLst>
                          </p:cTn>
                        </p:par>
                        <p:par>
                          <p:cTn id="14" fill="hold">
                            <p:stCondLst>
                              <p:cond delay="2000"/>
                            </p:stCondLst>
                            <p:childTnLst>
                              <p:par>
                                <p:cTn id="15" presetID="26"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anim calcmode="lin" valueType="num">
                                      <p:cBhvr>
                                        <p:cTn id="3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1000"/>
                                        <p:tgtEl>
                                          <p:spTgt spid="7">
                                            <p:txEl>
                                              <p:pRg st="1" end="1"/>
                                            </p:txEl>
                                          </p:spTgt>
                                        </p:tgtEl>
                                      </p:cBhvr>
                                    </p:animEffect>
                                    <p:anim calcmode="lin" valueType="num">
                                      <p:cBhvr>
                                        <p:cTn id="4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 y="0"/>
            <a:ext cx="9144000" cy="6858000"/>
          </a:xfrm>
        </p:spPr>
        <p:txBody>
          <a:bodyPr>
            <a:normAutofit fontScale="77500" lnSpcReduction="20000"/>
          </a:bodyPr>
          <a:lstStyle/>
          <a:p>
            <a:r>
              <a:rPr lang="ar-SA" b="1" u="sng" dirty="0"/>
              <a:t>تأثيرات مركز الشراء:</a:t>
            </a:r>
            <a:r>
              <a:rPr lang="en-US" b="1" u="sng" dirty="0"/>
              <a:t> Buying Center Influences</a:t>
            </a:r>
            <a:endParaRPr lang="en-US" dirty="0"/>
          </a:p>
          <a:p>
            <a:r>
              <a:rPr lang="ar-SA" dirty="0"/>
              <a:t>عادة ما تضم مراكز الشراء اناسا يختلفون بالاهتمامات ومقدار الصلاحية والحالة والقناعات واحيانا اسس اتخاذ القرار. فالمهندسون مثلا يهتمون بتعظيم اداء المنتج، بينما يريد موظفو الانتاج سهولة ووثوقية اداء المعدات، ويركز موظفو الشؤون المالية على اقتصاديات الشراء، ويُؤكّدُ المسؤولون النقابِيون على قضايا الأمان. </a:t>
            </a:r>
            <a:endParaRPr lang="en-US" dirty="0"/>
          </a:p>
          <a:p>
            <a:r>
              <a:rPr lang="ar-SA" dirty="0"/>
              <a:t>ولمشتري الاعمال دوافعهم الخاصة وتصوراتهم وتفضيلاتهم التي تتأثر بالعمر والدخل الشهري والتحصيل العلمي والمنصب والشخصية والمواقف ازاء المخاطرات والثقافة. ويتخذ بالتأكيد المشترون عدة سياسات شرائية. هنالك منهم من سياسته (سهِل الامور)، او سياسة (الخبير الخاص او الشخصي)، او (هات الافضل)، او من يفضل (الاشياء الجاهزة). ان بعض المشترين الشباب ممن تقدموا بالتعليم واصبحوا خبراء بالكومبيوتر تمكنوا من القيام بتحليلات معقدة وشائكة للعروض المنافسة قبل اختيار المجهز. هناك مشترين آخرون "متشددون" من المدرسة القديمة الذين يحرضون البائعين المتنافسين ضد بعضهم البعض ، وفي بعض الشركات ، تكون قوى الشراء أسطورية.</a:t>
            </a:r>
            <a:endParaRPr lang="en-US" dirty="0"/>
          </a:p>
          <a:p>
            <a:r>
              <a:rPr lang="ar-SA" dirty="0"/>
              <a:t>يحذر ويبستر من أن الأفراد ، وليس المنظمات ، يتخذون قرارات الشراء في نهاية المطاف. الأفراد مدفوعون باحتياجاتهم وتصوراتهم الخاصة في محاولة لتحقيق أقصى قدر من المكافآت (الدفع والتقدم والاعتراف ومشاعر الإنجاز) التي تقدمها</a:t>
            </a:r>
            <a:endParaRPr lang="en-US" dirty="0"/>
          </a:p>
          <a:p>
            <a:r>
              <a:rPr lang="ar-SA" dirty="0"/>
              <a:t>المنظمة. الاحتياجات الشخصية تحفز سلوكهم ، ولكن الاحتياجات التنظيمية شرعية لعملية الشراء ونتائجها. وبالتالي ، فإن رجال الأعمال لا يشترون "المنتجات"</a:t>
            </a:r>
            <a:endParaRPr lang="en-US" dirty="0"/>
          </a:p>
          <a:p>
            <a:r>
              <a:rPr lang="ar-SA" dirty="0"/>
              <a:t>شراء حلول لمشكلتين: المشكلة الاقتصادية والاستراتيجية للمنظمة ، وحاجتهم الشخصية إلى الإنجاز الفردي والمكافأة. في هذا المعنى ، شراء الصناعية</a:t>
            </a:r>
            <a:endParaRPr lang="en-US" dirty="0"/>
          </a:p>
          <a:p>
            <a:r>
              <a:rPr lang="ar-SA" dirty="0"/>
              <a:t>القرارات "عقلانية" و "عاطفية" على حد سواء ، فهي تخدم احتياجات كل من المنظمة والفرد. وجدت الأبحاث التي أجرتها إحدى الشركات المصنعة للمكونات الصناعية أنه على الرغم من أن كبار المديرين التنفيذيين في عملائها الصغار والمتوسطين كانوا يشعرون بالراحة عند الشراء من شركات أخرى ، إلا أنهم بدا أنهم يحتفظون بأمان غير واعٍ حول شراء منتج الشركة المصنعة. التغييرات المستمرة في التكنولوجيا قد تركتهم يشعرون بالقلق إزاء الآثار الداخلية داخل الشركة. وإدراكًا لهذا الشعور بعدم الارتياح ، أعدت الشركة المصنعة منهج البيع الخاص بها للتأكيد على المزيد من النداءات العاطفية وكيف مكّن خط إنتاجها موظفي العميل فعليًا من تحسين أدائهم وتخفيف إدارة المضاعفات والتوتر الناتج عن استخدام المكونات. إدراكًا لهذه التأثيرات الخارجية الشخصية ، زاد عدد الشركات الصناعية بشكل أكبر</a:t>
            </a:r>
            <a:endParaRPr lang="en-US" dirty="0"/>
          </a:p>
          <a:p>
            <a:endParaRPr lang="ar-IQ" dirty="0"/>
          </a:p>
        </p:txBody>
      </p:sp>
    </p:spTree>
    <p:extLst>
      <p:ext uri="{BB962C8B-B14F-4D97-AF65-F5344CB8AC3E}">
        <p14:creationId xmlns:p14="http://schemas.microsoft.com/office/powerpoint/2010/main" val="126573992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 y="0"/>
            <a:ext cx="9144000" cy="6858000"/>
          </a:xfrm>
        </p:spPr>
        <p:txBody>
          <a:bodyPr>
            <a:normAutofit fontScale="85000" lnSpcReduction="20000"/>
          </a:bodyPr>
          <a:lstStyle/>
          <a:p>
            <a:r>
              <a:rPr lang="ar-SA" dirty="0"/>
              <a:t>التركيز على تعزيز العلامة التجارية للشركات. في وقت من الأوقات ، كانت </a:t>
            </a:r>
            <a:r>
              <a:rPr lang="en-US" dirty="0"/>
              <a:t>Emerson Electric </a:t>
            </a:r>
            <a:r>
              <a:rPr lang="ar-SA" dirty="0"/>
              <a:t>، المزود العالمي لأدوات الطاقة ، والضواغط ، والمعدات الكهربائية ، والحلول الهندسية ، عبارة عن مجموعة تضم 60 شركة مستقلة - وأحيانًا مجهولة المصدر. قام </a:t>
            </a:r>
            <a:r>
              <a:rPr lang="en-US" dirty="0"/>
              <a:t>CMO </a:t>
            </a:r>
            <a:r>
              <a:rPr lang="ar-SA" dirty="0"/>
              <a:t>جديد بمواءمة العلامات التجارية في ظل بنية وهوية عالمية جديدة للعلامة التجارية ، مما يتيح لـ </a:t>
            </a:r>
            <a:r>
              <a:rPr lang="en-US" dirty="0"/>
              <a:t>Emerson </a:t>
            </a:r>
            <a:r>
              <a:rPr lang="ar-SA" dirty="0"/>
              <a:t>تحقيق وجود أوسع بحيث يمكن بيعها محليًا مع الاستفادة من اسم العلامة التجارية العالمية. سرعان ما تبع ذلك ارتفاع قياسي في المبيعات وأسعار الأسهم. </a:t>
            </a:r>
            <a:r>
              <a:rPr lang="en-US" dirty="0"/>
              <a:t>SAS </a:t>
            </a:r>
            <a:r>
              <a:rPr lang="ar-SA" dirty="0"/>
              <a:t>هي شركة أخرى تدرك أهمية علامتها التجارية.</a:t>
            </a:r>
            <a:endParaRPr lang="en-US" dirty="0"/>
          </a:p>
          <a:p>
            <a:r>
              <a:rPr lang="en-US" dirty="0"/>
              <a:t>SAS </a:t>
            </a:r>
            <a:r>
              <a:rPr lang="ar-SA" dirty="0"/>
              <a:t>المنشورات التجارية مثل </a:t>
            </a:r>
            <a:r>
              <a:rPr lang="en-US" dirty="0"/>
              <a:t>BusinessWeek </a:t>
            </a:r>
            <a:r>
              <a:rPr lang="ar-SA" dirty="0"/>
              <a:t>و </a:t>
            </a:r>
            <a:r>
              <a:rPr lang="en-US" dirty="0"/>
              <a:t>Forbes </a:t>
            </a:r>
            <a:r>
              <a:rPr lang="ar-SA" dirty="0"/>
              <a:t>و </a:t>
            </a:r>
            <a:r>
              <a:rPr lang="en-US" dirty="0"/>
              <a:t>Wall Street Journal</a:t>
            </a:r>
            <a:r>
              <a:rPr lang="ar-SA" dirty="0"/>
              <a:t>. ركزت إحدى المواضع التليفزيونية التي تجسد الجهود التي بذلتها شركة </a:t>
            </a:r>
            <a:r>
              <a:rPr lang="en-US" dirty="0"/>
              <a:t>SAS </a:t>
            </a:r>
            <a:r>
              <a:rPr lang="ar-SA" dirty="0"/>
              <a:t>لإعادة تسمية العلامة التجارية على النحو التالي:</a:t>
            </a:r>
            <a:endParaRPr lang="en-US" dirty="0"/>
          </a:p>
          <a:p>
            <a:r>
              <a:rPr lang="ar-SA" dirty="0"/>
              <a:t>المشكلة هي عدم حصاد المحصول الجديد لمعلومات الأعمال الإلكترونية. هذا منطقي. مع الاستخبارات الإلكترونية من </a:t>
            </a:r>
            <a:r>
              <a:rPr lang="en-US" dirty="0"/>
              <a:t>SAS </a:t>
            </a:r>
            <a:r>
              <a:rPr lang="ar-SA" dirty="0"/>
              <a:t>، يمكنك تسخير المعلومات. ووضع المعرفة التي تحتاجها في الداخل تصل. </a:t>
            </a:r>
            <a:r>
              <a:rPr lang="en-US" dirty="0"/>
              <a:t>SAS</a:t>
            </a:r>
            <a:r>
              <a:rPr lang="ar-SA" dirty="0"/>
              <a:t>. القدرة على المعرفة.</a:t>
            </a:r>
            <a:endParaRPr lang="en-US" dirty="0"/>
          </a:p>
          <a:p>
            <a:r>
              <a:rPr lang="ar-SA" dirty="0"/>
              <a:t>أظهرت الأبحاث اللاحقة أن </a:t>
            </a:r>
            <a:r>
              <a:rPr lang="en-US" dirty="0"/>
              <a:t>SAS </a:t>
            </a:r>
            <a:r>
              <a:rPr lang="ar-SA" dirty="0"/>
              <a:t>قد قامت بالانتقال إلى عملية اتخاذ القرارات التجارية السائدة دعم العلامة التجارية وكان ينظر إليها على حد سواء سهلة الاستخدام وضرورية. مربحة للغاية والآن واحدة من أكبر شركات البرمجيات المملوكة للقطاع الخاص في العالم ، أكثر من ضعف تدفق الإيرادات منذ تغيير العلامة التجارية ، حققت </a:t>
            </a:r>
            <a:r>
              <a:rPr lang="en-US" dirty="0"/>
              <a:t>SAS </a:t>
            </a:r>
            <a:r>
              <a:rPr lang="ar-SA" dirty="0"/>
              <a:t>نفس القدر من النجاح داخل الشركة. لمدة 14 سنة ، صنفت مجلة </a:t>
            </a:r>
            <a:r>
              <a:rPr lang="en-US" dirty="0"/>
              <a:t>Fortune </a:t>
            </a:r>
            <a:r>
              <a:rPr lang="ar-SA" dirty="0"/>
              <a:t>واحدة من أفضل الشركات الأمريكية التي تعمل من أجلها ؛ في عام 2010 كانت الشركة رقم واحد </a:t>
            </a:r>
            <a:r>
              <a:rPr lang="ar-EG" dirty="0"/>
              <a:t>.</a:t>
            </a:r>
            <a:endParaRPr lang="en-US" dirty="0"/>
          </a:p>
          <a:p>
            <a:r>
              <a:rPr lang="ar-SA" b="1" u="sng" dirty="0"/>
              <a:t>استهداف الشركات ومراكز الشراء</a:t>
            </a:r>
            <a:r>
              <a:rPr lang="ar-SA" dirty="0"/>
              <a:t> </a:t>
            </a:r>
            <a:r>
              <a:rPr lang="en-US" b="1" u="sng" dirty="0"/>
              <a:t>Targeting Firms and Buying Centers</a:t>
            </a:r>
            <a:endParaRPr lang="en-US" dirty="0"/>
          </a:p>
          <a:p>
            <a:r>
              <a:rPr lang="ar-EG" dirty="0"/>
              <a:t>يتطلب التسويق الناجح بين الأعمال التجارية أن يعرف مسوقو الأعمال أنواع</a:t>
            </a:r>
            <a:endParaRPr lang="en-US" dirty="0"/>
          </a:p>
          <a:p>
            <a:r>
              <a:rPr lang="ar-EG" dirty="0"/>
              <a:t>الشركات على التركيز في جهود البيع الخاصة بهم ، وكذلك من التركيز على الشراء</a:t>
            </a:r>
            <a:endParaRPr lang="en-US" dirty="0"/>
          </a:p>
          <a:p>
            <a:r>
              <a:rPr lang="ar-EG" dirty="0"/>
              <a:t>مراكز في تلك المنظمات.</a:t>
            </a:r>
            <a:endParaRPr lang="en-US" dirty="0"/>
          </a:p>
          <a:p>
            <a:r>
              <a:rPr lang="ar-SA" b="1" u="sng" dirty="0"/>
              <a:t>استهداف الشركات</a:t>
            </a:r>
            <a:r>
              <a:rPr lang="en-US" b="1" u="sng" dirty="0"/>
              <a:t> TARGETING FIRMS</a:t>
            </a:r>
            <a:endParaRPr lang="en-US" dirty="0"/>
          </a:p>
          <a:p>
            <a:r>
              <a:rPr lang="ar-EG" dirty="0"/>
              <a:t>  كما سنناقش بالتفصيل في الفصل 8 ، قد يقوم مسوقوا الأعمال بتقسيم السوق بعدة طرق مختلفة لتحديد أنواع الشركات التي سيبيعون إليها. العثور على تلك القطاعات التجارية مع أكبر آفاق النمو ، الزبائن الأكثر ربحية ، والفرص الواعدة للشركة أمر بالغ الأهمية ، كما اكتشف ذلك </a:t>
            </a:r>
            <a:r>
              <a:rPr lang="en-US" dirty="0"/>
              <a:t>Timken</a:t>
            </a:r>
            <a:r>
              <a:rPr lang="ar-EG" dirty="0"/>
              <a:t>.</a:t>
            </a:r>
            <a:endParaRPr lang="ar-IQ" dirty="0"/>
          </a:p>
        </p:txBody>
      </p:sp>
    </p:spTree>
    <p:extLst>
      <p:ext uri="{BB962C8B-B14F-4D97-AF65-F5344CB8AC3E}">
        <p14:creationId xmlns:p14="http://schemas.microsoft.com/office/powerpoint/2010/main" val="8706857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77500" lnSpcReduction="20000"/>
          </a:bodyPr>
          <a:lstStyle/>
          <a:p>
            <a:r>
              <a:rPr lang="ar-EG" dirty="0"/>
              <a:t>تيمكين </a:t>
            </a:r>
            <a:r>
              <a:rPr lang="en-US" dirty="0"/>
              <a:t>Timken </a:t>
            </a:r>
          </a:p>
          <a:p>
            <a:r>
              <a:rPr lang="ar-EG" dirty="0"/>
              <a:t>عندما شهدت تيمكين ، التي تصنع المحامل ودوارات الدوران للشركات في مجموعة متنوعة من الصناعات ، انخفاض صافي دخلها وعائدات المساهمين مقارنة بالمنافسين ، أصبحت الشركة تشعر بالقلق من أنها لم تستثمر في أكثر المناطق ربحية. لتحديد الشركات التي تعمل في قطاعات جذابة ماليا ومن المرجح أن تقدر قيمة عروضها ، أجرت الشركة دراسة سوقية شاملة. لقد كشفت أن بعض الزبائن قاموا بتوليد الكثير من الأعمال ولكن لم تكن هناك إمكانية كبيرة للربح ، في حين أن العكس كان صحيحًا بالنسبة إلى الآخرين. نتيجةً لذلك ، حوّل </a:t>
            </a:r>
            <a:r>
              <a:rPr lang="en-US" dirty="0"/>
              <a:t>Timken </a:t>
            </a:r>
            <a:r>
              <a:rPr lang="ar-EG" dirty="0"/>
              <a:t>انتباهه بعيدًا عن صناعة السيارات وإلى الصناعات الثقيلة والفضاء والدفاع ، كما خاطب الزبائن الذين كانوا غير جذابين ماليًا أو جذابين للغاية. اشتكت شركة تصنيع الجرارات من أن أسعار محامل </a:t>
            </a:r>
            <a:r>
              <a:rPr lang="en-US" dirty="0"/>
              <a:t>Timken </a:t>
            </a:r>
            <a:r>
              <a:rPr lang="ar-EG" dirty="0"/>
              <a:t>كانت مرتفعة للغاية بالنسبة للجرارات متوسطة الحجم. اقترح تيمكين أن تنظر الشركة إلى مكان آخر ولكنها استمرت في بيع محامل الجرارات الكبيرة للشركة المصنعة بما يرضي كلا الجانبين. من خلال تعديل منتجاتها وأسعارها واتصالاتها لتلائم الأنواع الصحيحة من الشركات ، حققت تيمكين عائدات قياسية بلغت 5.7 مليار دولار في عام 2008.</a:t>
            </a:r>
            <a:endParaRPr lang="en-US" dirty="0"/>
          </a:p>
          <a:p>
            <a:r>
              <a:rPr lang="ar-EG" dirty="0"/>
              <a:t>من الصحيح أيضًا ، نظرًا لأن الاقتصاد المتباطئ وضع قيودًا على إدارات شراء الشركات الكبرى ، فإن أسواق الأعمال الصغيرة والمتوسطة تقدم فرصًا جديدة للموردين. انظر "رؤى التسويق: مبيعات كبيرة للشركات الصغيرة" ، لمعرفة المزيد عن سوق </a:t>
            </a:r>
            <a:r>
              <a:rPr lang="en-US" dirty="0"/>
              <a:t>B2B </a:t>
            </a:r>
            <a:r>
              <a:rPr lang="ar-EG" dirty="0"/>
              <a:t>المهم.</a:t>
            </a:r>
            <a:endParaRPr lang="en-US" dirty="0"/>
          </a:p>
          <a:p>
            <a:r>
              <a:rPr lang="ar-EG" b="1" u="sng" dirty="0"/>
              <a:t>مبيعات كبيرة للأعمال الصغيرة </a:t>
            </a:r>
            <a:r>
              <a:rPr lang="en-US" b="1" u="sng" dirty="0"/>
              <a:t>Big Sales to Small Businesses</a:t>
            </a:r>
            <a:endParaRPr lang="en-US" dirty="0"/>
          </a:p>
          <a:p>
            <a:r>
              <a:rPr lang="ar-EG" dirty="0"/>
              <a:t>الأعمال الصغيرة - التي تعرف باسم تلك التي يقل عدد موظفيها عن 500 موظف -</a:t>
            </a:r>
            <a:endParaRPr lang="en-US" dirty="0"/>
          </a:p>
          <a:p>
            <a:r>
              <a:rPr lang="ar-EG" dirty="0"/>
              <a:t>تمثل 99.7 في المئة من اجمالي شركات اصاحب العمل وتوظف حوالي النصف   من جميع موظفو القطاع الخاص. لقد ولّدوا </a:t>
            </a:r>
            <a:r>
              <a:rPr lang="en-US" dirty="0"/>
              <a:t>60 </a:t>
            </a:r>
            <a:r>
              <a:rPr lang="ar-EG" dirty="0"/>
              <a:t>في المئة إلى </a:t>
            </a:r>
            <a:r>
              <a:rPr lang="en-US" dirty="0"/>
              <a:t>80 </a:t>
            </a:r>
            <a:r>
              <a:rPr lang="ar-EG" dirty="0"/>
              <a:t>في المئة من صافي فرص العمل الجديدة سنويا على مدى العقد الماضي. وفقاً لمكتب الدعوة لإدارة الأعمال الصغيرة  ، ما يقرب من </a:t>
            </a:r>
            <a:r>
              <a:rPr lang="en-US" dirty="0"/>
              <a:t>640000 </a:t>
            </a:r>
            <a:r>
              <a:rPr lang="ar-EG" dirty="0"/>
              <a:t>من الأعمال الصغيرة افتتحت في الولايات المتحدة في عام </a:t>
            </a:r>
            <a:r>
              <a:rPr lang="en-US" dirty="0"/>
              <a:t>2007</a:t>
            </a:r>
            <a:r>
              <a:rPr lang="ar-EG" dirty="0"/>
              <a:t>. تلك المشاريع الجديدة بحاجة الى المعدات الرأسمالية والتكنولوجيا والإمدادات والخدمات. انظر إلى ما وراء الولايات المتحدة إلى مشاريع جديدة في جميع أنحاء العالم ولديك سوق </a:t>
            </a:r>
            <a:r>
              <a:rPr lang="en-US" dirty="0"/>
              <a:t>B-2-B </a:t>
            </a:r>
            <a:r>
              <a:rPr lang="ar-EG" dirty="0"/>
              <a:t>ضخم ومتنام. إليك كيفية الوصول إلى شركتين رئيسيتين:</a:t>
            </a:r>
            <a:endParaRPr lang="en-US" dirty="0"/>
          </a:p>
          <a:p>
            <a:r>
              <a:rPr lang="ar-EG" dirty="0"/>
              <a:t>تعد شركة </a:t>
            </a:r>
            <a:r>
              <a:rPr lang="en-US" dirty="0"/>
              <a:t>IBM </a:t>
            </a:r>
            <a:r>
              <a:rPr lang="ar-EG" dirty="0"/>
              <a:t>من الشركات الصغيرة والمتوسطة الحجم بنسبة </a:t>
            </a:r>
            <a:r>
              <a:rPr lang="en-US" dirty="0"/>
              <a:t>20%</a:t>
            </a:r>
            <a:r>
              <a:rPr lang="ar-EG" dirty="0"/>
              <a:t>من الأعمال وأطلقت </a:t>
            </a:r>
            <a:r>
              <a:rPr lang="en-US" dirty="0"/>
              <a:t>Express </a:t>
            </a:r>
            <a:r>
              <a:rPr lang="ar-EG" dirty="0"/>
              <a:t>، وهي عبارة عن مجموعة من الأجهزة وخدمات البرمجيات والتمويل لهذا السوق. تبيع </a:t>
            </a:r>
            <a:r>
              <a:rPr lang="en-US" dirty="0"/>
              <a:t>IBM </a:t>
            </a:r>
            <a:r>
              <a:rPr lang="ar-EG" dirty="0"/>
              <a:t>من خلال ممثلين إقليميين بالإضافة إلى بائعي برامج وموزعي برامج مستقلين ، وتدعم عملية الترويج الصغيرة بملايين الدولارات </a:t>
            </a:r>
            <a:endParaRPr lang="ar-IQ" dirty="0"/>
          </a:p>
        </p:txBody>
      </p:sp>
    </p:spTree>
    <p:extLst>
      <p:ext uri="{BB962C8B-B14F-4D97-AF65-F5344CB8AC3E}">
        <p14:creationId xmlns:p14="http://schemas.microsoft.com/office/powerpoint/2010/main" val="36806932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77500" lnSpcReduction="20000"/>
          </a:bodyPr>
          <a:lstStyle/>
          <a:p>
            <a:r>
              <a:rPr lang="ar-EG" dirty="0"/>
              <a:t>في الإعلان سنويًا ، بما في ذلك في المنشورات مثل </a:t>
            </a:r>
            <a:r>
              <a:rPr lang="en-US" dirty="0"/>
              <a:t>American Banker and </a:t>
            </a:r>
            <a:r>
              <a:rPr lang="en-US" dirty="0" err="1"/>
              <a:t>Inc</a:t>
            </a:r>
            <a:r>
              <a:rPr lang="ar-EG" dirty="0"/>
              <a:t>. إعلانات في </a:t>
            </a:r>
            <a:r>
              <a:rPr lang="en-US" dirty="0"/>
              <a:t>The Advocate and Out </a:t>
            </a:r>
            <a:r>
              <a:rPr lang="ar-EG" dirty="0"/>
              <a:t>وشاركت مع منظمات غير ربحية للوصول إلى شرائح الأقليات العرقية والإثنية.</a:t>
            </a:r>
            <a:endParaRPr lang="en-US" dirty="0"/>
          </a:p>
          <a:p>
            <a:r>
              <a:rPr lang="ar-EG" dirty="0"/>
              <a:t>• كانت أمريكان إكسبريس تضيف باستمرار ميزات جديدة لبطاقة ائتمان للأعمال الصغيرة ، والتي تستخدمها بعض الشركات الصغيرة لتغطية مئات الآلاف من الدولارات شهريا في احتياجاتها النقدية . كما أنشأت شبكة أعمال صغيرة تسمى </a:t>
            </a:r>
            <a:r>
              <a:rPr lang="en-US" dirty="0"/>
              <a:t>OPEN </a:t>
            </a:r>
            <a:r>
              <a:rPr lang="ar-EG" dirty="0"/>
              <a:t>منتدى يجمع بين مختلف الخدمات وأدوات الويب والخصم برامج مع عمالقة آخرين مثل </a:t>
            </a:r>
            <a:r>
              <a:rPr lang="en-US" dirty="0"/>
              <a:t>FedEx </a:t>
            </a:r>
            <a:r>
              <a:rPr lang="ar-EG" dirty="0"/>
              <a:t>و </a:t>
            </a:r>
            <a:r>
              <a:rPr lang="en-US" dirty="0"/>
              <a:t>JetBlue </a:t>
            </a:r>
            <a:r>
              <a:rPr lang="ar-EG" dirty="0"/>
              <a:t>و </a:t>
            </a:r>
            <a:r>
              <a:rPr lang="en-US" dirty="0"/>
              <a:t>Hertz </a:t>
            </a:r>
            <a:r>
              <a:rPr lang="ar-EG" dirty="0"/>
              <a:t>و حياة. مع </a:t>
            </a:r>
            <a:r>
              <a:rPr lang="en-US" dirty="0"/>
              <a:t>OPEN Forum </a:t>
            </a:r>
            <a:r>
              <a:rPr lang="ar-EG" dirty="0"/>
              <a:t>، لا يسمح </a:t>
            </a:r>
            <a:r>
              <a:rPr lang="en-US" dirty="0"/>
              <a:t>American Express </a:t>
            </a:r>
            <a:r>
              <a:rPr lang="ar-EG" dirty="0"/>
              <a:t>فقط العملاء لتوفير المال على النفقات المشتركة ، فإنه يشجع أيضا لهم القيام بالكثير من حفظ الدفاتر على موقعها على شبكة الإنترنت واكتساب رؤى تجارية.</a:t>
            </a:r>
            <a:endParaRPr lang="en-US" dirty="0"/>
          </a:p>
          <a:p>
            <a:r>
              <a:rPr lang="ar-EG" dirty="0"/>
              <a:t>الأعمال الصغيرة والمتوسطة تقدم فرصًا كبيرة وتحديات كبيرة. السوق كبير ومجزأة حسب الصناعة والحجم وعدد السنوات في العملية. مالكي الأعمال التجارية الصغيرة يعارضون التخطيط بعيد المدى وغالبًا ما يكون لديهم شعار  "سأشتريه عندما أكون أنا في حاجة إليه " كأسلوب لصنع القرار. وهنا بعض المبادئ التوجيهية للبيع للأعمال الصغيرة:</a:t>
            </a:r>
            <a:endParaRPr lang="en-US" dirty="0"/>
          </a:p>
          <a:p>
            <a:r>
              <a:rPr lang="ar-EG" dirty="0"/>
              <a:t>• لا تجمع بين الشركات الصغيرة ومتوسطة الحجم معًا. هناك فجوة كبيرة بين 1 مليون دولار في الإيرادات و 50 مليون دولار ، أو بين بداية مع 10 موظفين وعمل أكثر استحقاقاً مع100 أو أكثر من الموظفين. </a:t>
            </a:r>
            <a:r>
              <a:rPr lang="en-US" dirty="0"/>
              <a:t>IBM </a:t>
            </a:r>
            <a:r>
              <a:rPr lang="ar-EG" dirty="0"/>
              <a:t>يميز عروضها على الأعمال الصغيرة والمتوسطة الحجم على موقعها على شبكة الإنترنت المشترك للاثنين.</a:t>
            </a:r>
            <a:endParaRPr lang="en-US" dirty="0"/>
          </a:p>
          <a:p>
            <a:r>
              <a:rPr lang="ar-EG" dirty="0"/>
              <a:t>• اجعلها بسيطة. البساطة تعني وجود نقطة مورد واحدة لـالاتصال لجميع مشاكل الخدمة ، أو فاتورة واحدة لجميع الخدمات والمنتجات. يخدم </a:t>
            </a:r>
            <a:r>
              <a:rPr lang="en-US" dirty="0"/>
              <a:t>AT&amp;T </a:t>
            </a:r>
            <a:r>
              <a:rPr lang="ar-EG" dirty="0"/>
              <a:t>ملايين الزبائن من الأعمال الصغيرة (أقل من 100 موظف) مع الخدمات التي حزمة الإنترنت ، المحلية الهاتف ، والهاتف لمسافات طويلة ، وإدارة البيانات ، والشبكات التجارية ،</a:t>
            </a:r>
            <a:endParaRPr lang="en-US" dirty="0"/>
          </a:p>
          <a:p>
            <a:r>
              <a:rPr lang="ar-EG" dirty="0"/>
              <a:t>استضافة المواقع ، وعقد المؤتمرات عن بعد.</a:t>
            </a:r>
            <a:endParaRPr lang="en-US" dirty="0"/>
          </a:p>
          <a:p>
            <a:r>
              <a:rPr lang="ar-EG" dirty="0"/>
              <a:t>• ستخدم الإنترنت. وجدت شركة </a:t>
            </a:r>
            <a:r>
              <a:rPr lang="en-US" dirty="0"/>
              <a:t>Hewlett-Packard </a:t>
            </a:r>
            <a:r>
              <a:rPr lang="ar-EG" dirty="0"/>
              <a:t>أن صانعي القرار في الشركات الصغيرة يفضلون الشراء ، أو على الأقل البحث ، المنتجات والخدمات عبر الإنترنت. لذلك فقد صمم موقعًا يستهدف الوصول إلى الأعمال الصغيرة ومتوسطة الحجم ويستقطب الزائرين عبر الإعلان والبريد المباشر وحملات البريد الإلكتروني والكتالوجات والأحداث.</a:t>
            </a:r>
            <a:endParaRPr lang="en-US" dirty="0"/>
          </a:p>
          <a:p>
            <a:r>
              <a:rPr lang="ar-EG" dirty="0"/>
              <a:t>• لا تنس الاتصال المباشر. حتى لو كانت الأعمال التجارية الصغيرة نقطة اتصال المالك الأولى هي عبر الإنترنت ، ما زلت بحاجة إلى ذلك</a:t>
            </a:r>
            <a:endParaRPr lang="en-US" dirty="0"/>
          </a:p>
          <a:p>
            <a:r>
              <a:rPr lang="ar-EG" dirty="0"/>
              <a:t>عرض الهاتف أو وقت الوجه.</a:t>
            </a:r>
            <a:endParaRPr lang="en-US" dirty="0"/>
          </a:p>
          <a:p>
            <a:endParaRPr lang="ar-IQ" dirty="0"/>
          </a:p>
        </p:txBody>
      </p:sp>
    </p:spTree>
    <p:extLst>
      <p:ext uri="{BB962C8B-B14F-4D97-AF65-F5344CB8AC3E}">
        <p14:creationId xmlns:p14="http://schemas.microsoft.com/office/powerpoint/2010/main" val="5084803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85000" lnSpcReduction="20000"/>
          </a:bodyPr>
          <a:lstStyle/>
          <a:p>
            <a:r>
              <a:rPr lang="ar-EG" dirty="0"/>
              <a:t>• تقديم الدعم بعد البيع. الشركات الصغيرة تريد شركاء ،</a:t>
            </a:r>
            <a:endParaRPr lang="en-US" dirty="0"/>
          </a:p>
          <a:p>
            <a:r>
              <a:rPr lang="ar-EG" dirty="0"/>
              <a:t>لا الرماة. عندما شركة ديويت ، 100 موظف</a:t>
            </a:r>
            <a:endParaRPr lang="en-US" dirty="0"/>
          </a:p>
          <a:p>
            <a:r>
              <a:rPr lang="ar-EG" dirty="0"/>
              <a:t>المنتجات التجارية المناظر الطبيعية ، اشترت قطعة كبيرة من الآلات</a:t>
            </a:r>
            <a:endParaRPr lang="en-US" dirty="0"/>
          </a:p>
          <a:p>
            <a:r>
              <a:rPr lang="ar-EG" dirty="0"/>
              <a:t>من مولر ، دفع رئيس الشركة الرئيس التنفيذي لشركة ديويت شخصية</a:t>
            </a:r>
            <a:endParaRPr lang="en-US" dirty="0"/>
          </a:p>
          <a:p>
            <a:r>
              <a:rPr lang="ar-EG" dirty="0"/>
              <a:t>زيارة وبقيت حتى الجهاز وتشغيلها بشكل صحيح.</a:t>
            </a:r>
            <a:endParaRPr lang="en-US" dirty="0"/>
          </a:p>
          <a:p>
            <a:r>
              <a:rPr lang="ar-EG" dirty="0"/>
              <a:t>• قم بواجبك المنزلى. حقائق إدارة الأعمال الصغيرة أو متوسطة الحجم</a:t>
            </a:r>
            <a:endParaRPr lang="en-US" dirty="0"/>
          </a:p>
          <a:p>
            <a:r>
              <a:rPr lang="ar-EG" dirty="0"/>
              <a:t>تختلف عن تلك الخاصة بشركة كبيرة. مايكروسوفت أنشأت شركة أبحاث تنفيذية صغيرة خيالية ، ساوثريدج ، وبطاقات التداول على غرار البيسبول لصناع القرار الرئيسيين لمساعدة موظفي </a:t>
            </a:r>
            <a:r>
              <a:rPr lang="en-US" dirty="0"/>
              <a:t>Microsoft </a:t>
            </a:r>
            <a:r>
              <a:rPr lang="ar-EG" dirty="0"/>
              <a:t>بربط استراتيجيات المبيعات بحقائق الأعمال الصغيرة. </a:t>
            </a:r>
            <a:endParaRPr lang="en-US" dirty="0"/>
          </a:p>
          <a:p>
            <a:r>
              <a:rPr lang="ar-SA" b="1" u="sng" dirty="0"/>
              <a:t>الاستهداف داخل مركز الأعمال</a:t>
            </a:r>
            <a:r>
              <a:rPr lang="ar-SA" dirty="0"/>
              <a:t> </a:t>
            </a:r>
            <a:r>
              <a:rPr lang="en-US" b="1" u="sng" dirty="0"/>
              <a:t>TARGETING WITHIN THE BUSINESS CENTER </a:t>
            </a:r>
            <a:endParaRPr lang="en-US" dirty="0"/>
          </a:p>
          <a:p>
            <a:r>
              <a:rPr lang="ar-SA" dirty="0"/>
              <a:t>يجب على مسوقي الاعمال اذا ارادوا ان يحددوا اهداف جهودهم بشكل مناسب ان يفهموا : من هم اصحاب القرار المهمين في صناعة القرار؟ وبأي القرارات يؤثرون؟ وما مدى تاثيرهم؟ وماهي اسس التقييم التي يعتمدونها؟ ولتأخذ المثال التالي من اميريكا. هنالك شركة تبيع ملابس جراحية تلبس لمرة واحدة غير محاكة( تستخدم في العمليات الجراحية) في المستشفيات. صناع القرار هنا يشملون نائب رئيس المشتريات ومدير غرفة العمليات والجراحين. فنائب رئيس المشتريات يدرس فيما اذا كانت المستشفى ستشتري ملابس وحيدة الاستعمال او متعددة الاستعمالات. فاذا كانت نتائج الدراسة توصي بشراء وحيدة الاستعمال فسيقارن مدير غرفة العمليات بين المنتجات المتنافسة والاسعار ثم يقرربعد ذلك. آخذا بنظر الاعتبار الامتصاصية ونوعية التعقيم والتصميم والكلفة وعادة يختار الماركة التي تفي بهذه المتطلبات باقل كلفة. ويؤثر الجراحون على القرار بشكل رجعي بالتعبير عن مدى قناعتهم بتلك النوعية.</a:t>
            </a:r>
            <a:endParaRPr lang="en-US" dirty="0"/>
          </a:p>
          <a:p>
            <a:r>
              <a:rPr lang="ar-SA" dirty="0"/>
              <a:t>لايجب على مسوق الاعمال ان يعرف بالضبط ماهي ديناميكية المجموعة التي تحدث خلال عملية اتخاذ القرار بالرغم من كون المعلومات التي يحصل عليها عن الموظفين والعوامل المؤثرة بينهم تعتبر مفيدة.</a:t>
            </a:r>
            <a:endParaRPr lang="en-US" dirty="0"/>
          </a:p>
          <a:p>
            <a:r>
              <a:rPr lang="ar-SA" dirty="0"/>
              <a:t>صغار البائعين يركزون على المؤثرين الرئيسيين على الشراء. بينما يذهب كبار البائعين الى الحلقات متعددة المستويات عمقا ليصلوا الى اكبرعدد ممكن من المشاركين بعملية اتخاذ القرار. حيث ان مندوبي مبيعاتهم (يعيشون) عمليا مع الزبائن ذوي المستويات العالية وواسعي الانتشار. يجب على الشركات ان تعتمد </a:t>
            </a:r>
            <a:endParaRPr lang="ar-IQ" dirty="0"/>
          </a:p>
        </p:txBody>
      </p:sp>
    </p:spTree>
    <p:extLst>
      <p:ext uri="{BB962C8B-B14F-4D97-AF65-F5344CB8AC3E}">
        <p14:creationId xmlns:p14="http://schemas.microsoft.com/office/powerpoint/2010/main" val="36715934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85000" lnSpcReduction="20000"/>
          </a:bodyPr>
          <a:lstStyle/>
          <a:p>
            <a:r>
              <a:rPr lang="ar-SA" dirty="0"/>
              <a:t>بشدّة على برامج اتصالاتهم لكي يصلوا الى المؤثرين غير المنظورين ويحافظوا على الاتصال بالزبائن الحاليين.</a:t>
            </a:r>
            <a:endParaRPr lang="en-US" dirty="0"/>
          </a:p>
          <a:p>
            <a:r>
              <a:rPr lang="ar-SA" dirty="0"/>
              <a:t>يجب على مسوقي الاعمال ان يراجعوا باستمرارمعملوماتهم عن صناع القرار في مراكز الشراء. فغيرت شركة كوداك مثلا من سياسة تسويقها واعدت اعلانات جديدة لكي تصل الى صناع القرار الذين بدأوا يتخذون قرارات متزايدة. قامت </a:t>
            </a:r>
            <a:r>
              <a:rPr lang="en-US" dirty="0"/>
              <a:t>Kodak </a:t>
            </a:r>
            <a:r>
              <a:rPr lang="ar-SA" dirty="0"/>
              <a:t>بتنقيح إستراتيجيتها التسويقية وطورت إعلانات جديدة للوصول إلى هكذا صناع القرار.</a:t>
            </a:r>
            <a:endParaRPr lang="en-US" dirty="0"/>
          </a:p>
          <a:p>
            <a:r>
              <a:rPr lang="ar-SA" b="1" u="sng" dirty="0"/>
              <a:t>عملية التوريد / الشراء : </a:t>
            </a:r>
            <a:r>
              <a:rPr lang="en-US" b="1" u="sng" dirty="0"/>
              <a:t>The Purchasing/Procurement</a:t>
            </a:r>
            <a:endParaRPr lang="en-US" dirty="0"/>
          </a:p>
          <a:p>
            <a:r>
              <a:rPr lang="en-US" b="1" u="sng" dirty="0"/>
              <a:t>Process</a:t>
            </a:r>
            <a:endParaRPr lang="en-US" dirty="0"/>
          </a:p>
          <a:p>
            <a:r>
              <a:rPr lang="ar-SA" dirty="0"/>
              <a:t>يحاول مشترو الاعمال ان يحصلوا على اكبر حزمة من المنافع (اقتصادية ، تكنولوجية ، خدمية ، واجتماعية) بالنسبة لكلف عروض السوق. وللمقارنة فانهم يحاولون ان يترجموا كل الكلف والمنافع الى مفردات نقدية. ان حافز مشتري الاعمال للشراء هو المفاضلة بين المنافع المكتسبة والكلف المدفوعة. وان مهمة المسوق هي صنع عرض مربح يعكس ويعطي قيمة اوفائدة عليا للزبون للمشترين المقصودين.</a:t>
            </a:r>
            <a:endParaRPr lang="en-US" dirty="0"/>
          </a:p>
          <a:p>
            <a:r>
              <a:rPr lang="ar-SA" dirty="0"/>
              <a:t>ان تنويع المجهزين منفعة مجانية وتعتبره  كبريات الشركات من اولويات ادارة الاعمال.</a:t>
            </a:r>
            <a:endParaRPr lang="en-US" dirty="0"/>
          </a:p>
          <a:p>
            <a:r>
              <a:rPr lang="ar-SA" dirty="0"/>
              <a:t>ان تطوير وسائل الشراء يعني انه يجب على المسوقين ان يطوروا موظفيهم بما يتوافق مع الامكانيات المادية والمعنوية المتزايدة للمشترين.</a:t>
            </a:r>
            <a:endParaRPr lang="en-US" dirty="0"/>
          </a:p>
          <a:p>
            <a:r>
              <a:rPr lang="en-US" dirty="0"/>
              <a:t>Pfizer </a:t>
            </a:r>
            <a:r>
              <a:rPr lang="ar-IQ" dirty="0"/>
              <a:t>تعتبر </a:t>
            </a:r>
            <a:r>
              <a:rPr lang="en-US" dirty="0"/>
              <a:t>Pfizer </a:t>
            </a:r>
            <a:r>
              <a:rPr lang="ar-IQ" dirty="0"/>
              <a:t>واحدة من أكبر الأسماء في المستحضرات الصيدلانية ، برنامج تنوع الموردين الخاص بها أداة أساسية للتواصل مع الزبائن. تقوم مديرة التنوع الرئيسية كارين بويكين تاونس بتوجيه جهود التنوع التي تشمل التوظيف وتنمية المواهب داخل الشركة ، بالإضافة إلى التواصل مع الزبائن والموردين خارج الشركة. من أجل القيادة ، تعتمد فايزر أيضًا على مجلس عالمي للتنوع والإدماج وعلى بنية تحتية من "السفراء" في جميع أنحاء الشركة. تركز شركة </a:t>
            </a:r>
            <a:r>
              <a:rPr lang="en-US" dirty="0"/>
              <a:t>Pfizer </a:t>
            </a:r>
            <a:r>
              <a:rPr lang="ar-IQ" dirty="0"/>
              <a:t>جهودها على تنوع النساء ، المثليين ، ذوي الإعاقات ، من أصل لاتيني / من أصل أسباني ، وجزر آسيا والمحيط الهادئ ، والكارايبيون الأمريكيون ، والأميركيون الأفارقة. أنفقت الشركة حوالي 700 مليون دولار مع 2400 من الموردين من الأقليات والنساء. قامت </a:t>
            </a:r>
            <a:r>
              <a:rPr lang="en-US" dirty="0"/>
              <a:t>Pfizer </a:t>
            </a:r>
            <a:r>
              <a:rPr lang="ar-IQ" dirty="0"/>
              <a:t>حتى بتطوير برنامج توجيهي يحدد النساء وموردي الأقليات الذين يحتاجون إلى المساعدة في النمو ، سواء كان تصميم موقع ويب أفضل أو إنشاء خطة أعمال أفضل. مدراء شركة فايزر يجتمعون مع المالكين ، في كثير من الأحيان في الموقع ، لمعرفة ما يحتاجون إليه.</a:t>
            </a:r>
            <a:endParaRPr lang="en-US" dirty="0"/>
          </a:p>
          <a:p>
            <a:endParaRPr lang="ar-IQ" dirty="0"/>
          </a:p>
        </p:txBody>
      </p:sp>
    </p:spTree>
    <p:extLst>
      <p:ext uri="{BB962C8B-B14F-4D97-AF65-F5344CB8AC3E}">
        <p14:creationId xmlns:p14="http://schemas.microsoft.com/office/powerpoint/2010/main" val="290015860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92500" lnSpcReduction="10000"/>
          </a:bodyPr>
          <a:lstStyle/>
          <a:p>
            <a:r>
              <a:rPr lang="ar-IQ" dirty="0"/>
              <a:t>• </a:t>
            </a:r>
            <a:r>
              <a:rPr lang="en-US" dirty="0"/>
              <a:t>Rio Tinto </a:t>
            </a:r>
            <a:r>
              <a:rPr lang="ar-IQ" dirty="0"/>
              <a:t>هي شركة عالمية رائدة في البحث عن الموارد المعدنية للأرض وتعدينها ومعالجتها</a:t>
            </a:r>
            <a:endParaRPr lang="en-US" dirty="0"/>
          </a:p>
          <a:p>
            <a:r>
              <a:rPr lang="ar-IQ" dirty="0"/>
              <a:t>مع وجود كبير في أمريكا الشمالية وأستراليا. التنسيق مع مورديها</a:t>
            </a:r>
            <a:endParaRPr lang="en-US" dirty="0"/>
          </a:p>
          <a:p>
            <a:r>
              <a:rPr lang="ar-IQ" dirty="0"/>
              <a:t>كان مضيعة للوقت ، لذلك شرعت </a:t>
            </a:r>
            <a:r>
              <a:rPr lang="en-US" dirty="0"/>
              <a:t>Rio Tinto </a:t>
            </a:r>
            <a:r>
              <a:rPr lang="ar-IQ" dirty="0"/>
              <a:t>في استراتيجية للتجارة الإلكترونية بمفتاح واحد</a:t>
            </a:r>
            <a:endParaRPr lang="en-US" dirty="0"/>
          </a:p>
          <a:p>
            <a:r>
              <a:rPr lang="ar-IQ" dirty="0"/>
              <a:t>المورد. جنى كلا الطرفين فوائد كبيرة من هذا الترتيب الجديد. في كثير</a:t>
            </a:r>
            <a:endParaRPr lang="en-US" dirty="0"/>
          </a:p>
          <a:p>
            <a:r>
              <a:rPr lang="ar-IQ" dirty="0"/>
              <a:t>الحالات ، يتم ملء الطلبات في مستودع الموردين في غضون دقائق من إرسالها ،</a:t>
            </a:r>
            <a:endParaRPr lang="en-US" dirty="0"/>
          </a:p>
          <a:p>
            <a:r>
              <a:rPr lang="ar-IQ" dirty="0"/>
              <a:t>والمورد قادر الآن على المشاركة في برنامج الدفع عند الاستلام الذي اختصر ريو</a:t>
            </a:r>
            <a:endParaRPr lang="en-US" dirty="0"/>
          </a:p>
          <a:p>
            <a:r>
              <a:rPr lang="ar-IQ" dirty="0"/>
              <a:t>دورة دفع </a:t>
            </a:r>
            <a:r>
              <a:rPr lang="en-US" dirty="0"/>
              <a:t>Tinto </a:t>
            </a:r>
            <a:r>
              <a:rPr lang="ar-IQ" dirty="0"/>
              <a:t>إلى حوالي 10 أيام</a:t>
            </a:r>
            <a:endParaRPr lang="en-US" dirty="0"/>
          </a:p>
          <a:p>
            <a:r>
              <a:rPr lang="ar-IQ" dirty="0"/>
              <a:t>• </a:t>
            </a:r>
            <a:r>
              <a:rPr lang="en-US" dirty="0"/>
              <a:t>Mitsui &amp; Co. Ltd </a:t>
            </a:r>
            <a:r>
              <a:rPr lang="ar-IQ" dirty="0"/>
              <a:t>هي شركة تجارية يابانية رائدة تمتلك أكثر من 850 شركة والشركات التابعة.عندما اتخذت الشركة أوامر الشراء ومعاملات الدفع لمجموعة واحدة</a:t>
            </a:r>
            <a:endParaRPr lang="en-US" dirty="0"/>
          </a:p>
          <a:p>
            <a:r>
              <a:rPr lang="ar-IQ" dirty="0"/>
              <a:t>عبر الإنترنت ، خفضت تكلفة معاملات الشراء بنسبة 50 بالمائة وزادت من العملاء</a:t>
            </a:r>
            <a:endParaRPr lang="en-US" dirty="0"/>
          </a:p>
          <a:p>
            <a:r>
              <a:rPr lang="ar-IQ" dirty="0"/>
              <a:t>الرضا بسبب زيادة كفاءة العملية</a:t>
            </a:r>
            <a:endParaRPr lang="en-US" dirty="0"/>
          </a:p>
          <a:p>
            <a:r>
              <a:rPr lang="ar-IQ" dirty="0"/>
              <a:t>• </a:t>
            </a:r>
            <a:r>
              <a:rPr lang="en-US" dirty="0"/>
              <a:t>Medline Industries </a:t>
            </a:r>
            <a:r>
              <a:rPr lang="ar-IQ" dirty="0"/>
              <a:t>، أكبر شركة تصنيع وموزع للرعاية الصحية</a:t>
            </a:r>
            <a:endParaRPr lang="en-US" dirty="0"/>
          </a:p>
          <a:p>
            <a:r>
              <a:rPr lang="ar-IQ" dirty="0"/>
              <a:t>في الولايات المتحدة ، تستخدم البرامج لدمج وجهة نظرها حول نشاط العملاء عبر</a:t>
            </a:r>
            <a:endParaRPr lang="en-US" dirty="0"/>
          </a:p>
          <a:p>
            <a:r>
              <a:rPr lang="ar-IQ" dirty="0"/>
              <a:t>قنوات البيع المباشر والمباشر النتائج؟ عززت الشركة هامش المنتج بها</a:t>
            </a:r>
            <a:endParaRPr lang="en-US" dirty="0"/>
          </a:p>
          <a:p>
            <a:r>
              <a:rPr lang="ar-IQ" dirty="0"/>
              <a:t>3 في المئة ، وتحسين الاحتفاظ العملاء بنسبة 10 في المئة ، وانخفاض الإيرادات المفقودة بسبب أخطاء التسعير بنسبة 10 في المائة ، وتعزيز إنتاجية ممثلي المبيعات بنسبة 20 في المئة رفع مستوى الشراء يعني أن على المسوقين في مجال الأعمال ترقية موظفي المبيعات لديهم ليتناسبوا</a:t>
            </a:r>
            <a:endParaRPr lang="en-US" dirty="0"/>
          </a:p>
          <a:p>
            <a:r>
              <a:rPr lang="ar-IQ" dirty="0"/>
              <a:t>أعلى مستوى من المشترين الأعمال اليوم.</a:t>
            </a:r>
            <a:endParaRPr lang="en-US" dirty="0"/>
          </a:p>
          <a:p>
            <a:endParaRPr lang="ar-IQ" dirty="0"/>
          </a:p>
        </p:txBody>
      </p:sp>
    </p:spTree>
    <p:extLst>
      <p:ext uri="{BB962C8B-B14F-4D97-AF65-F5344CB8AC3E}">
        <p14:creationId xmlns:p14="http://schemas.microsoft.com/office/powerpoint/2010/main" val="22335254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92500" lnSpcReduction="10000"/>
          </a:bodyPr>
          <a:lstStyle/>
          <a:p>
            <a:r>
              <a:rPr lang="ar-IQ" dirty="0"/>
              <a:t>• </a:t>
            </a:r>
            <a:r>
              <a:rPr lang="en-US" dirty="0"/>
              <a:t>Rio Tinto </a:t>
            </a:r>
            <a:r>
              <a:rPr lang="ar-IQ" dirty="0"/>
              <a:t>هي شركة عالمية رائدة في البحث عن الموارد المعدنية للأرض وتعدينها ومعالجتها</a:t>
            </a:r>
            <a:endParaRPr lang="en-US" dirty="0"/>
          </a:p>
          <a:p>
            <a:r>
              <a:rPr lang="ar-IQ" dirty="0"/>
              <a:t>مع وجود كبير في أمريكا الشمالية وأستراليا. التنسيق مع مورديها</a:t>
            </a:r>
            <a:endParaRPr lang="en-US" dirty="0"/>
          </a:p>
          <a:p>
            <a:r>
              <a:rPr lang="ar-IQ" dirty="0"/>
              <a:t>كان مضيعة للوقت ، لذلك شرعت </a:t>
            </a:r>
            <a:r>
              <a:rPr lang="en-US" dirty="0"/>
              <a:t>Rio Tinto </a:t>
            </a:r>
            <a:r>
              <a:rPr lang="ar-IQ" dirty="0"/>
              <a:t>في استراتيجية للتجارة الإلكترونية بمفتاح واحد</a:t>
            </a:r>
            <a:endParaRPr lang="en-US" dirty="0"/>
          </a:p>
          <a:p>
            <a:r>
              <a:rPr lang="ar-IQ" dirty="0"/>
              <a:t>المورد. جنى كلا الطرفين فوائد كبيرة من هذا الترتيب الجديد. في كثير</a:t>
            </a:r>
            <a:endParaRPr lang="en-US" dirty="0"/>
          </a:p>
          <a:p>
            <a:r>
              <a:rPr lang="ar-IQ" dirty="0"/>
              <a:t>الحالات ، يتم ملء الطلبات في مستودع الموردين في غضون دقائق من إرسالها ،</a:t>
            </a:r>
            <a:endParaRPr lang="en-US" dirty="0"/>
          </a:p>
          <a:p>
            <a:r>
              <a:rPr lang="ar-IQ" dirty="0"/>
              <a:t>والمورد قادر الآن على المشاركة في برنامج الدفع عند الاستلام الذي اختصر ريو</a:t>
            </a:r>
            <a:endParaRPr lang="en-US" dirty="0"/>
          </a:p>
          <a:p>
            <a:r>
              <a:rPr lang="ar-IQ" dirty="0"/>
              <a:t>دورة دفع </a:t>
            </a:r>
            <a:r>
              <a:rPr lang="en-US" dirty="0"/>
              <a:t>Tinto </a:t>
            </a:r>
            <a:r>
              <a:rPr lang="ar-IQ" dirty="0"/>
              <a:t>إلى حوالي 10 أيام</a:t>
            </a:r>
            <a:endParaRPr lang="en-US" dirty="0"/>
          </a:p>
          <a:p>
            <a:r>
              <a:rPr lang="ar-IQ" dirty="0"/>
              <a:t>• </a:t>
            </a:r>
            <a:r>
              <a:rPr lang="en-US" dirty="0"/>
              <a:t>Mitsui &amp; Co. Ltd </a:t>
            </a:r>
            <a:r>
              <a:rPr lang="ar-IQ" dirty="0"/>
              <a:t>هي شركة تجارية يابانية رائدة تمتلك أكثر من 850 شركة والشركات التابعة.عندما اتخذت الشركة أوامر الشراء ومعاملات الدفع لمجموعة واحدة</a:t>
            </a:r>
            <a:endParaRPr lang="en-US" dirty="0"/>
          </a:p>
          <a:p>
            <a:r>
              <a:rPr lang="ar-IQ" dirty="0"/>
              <a:t>عبر الإنترنت ، خفضت تكلفة معاملات الشراء بنسبة 50 بالمائة وزادت من العملاء</a:t>
            </a:r>
            <a:endParaRPr lang="en-US" dirty="0"/>
          </a:p>
          <a:p>
            <a:r>
              <a:rPr lang="ar-IQ" dirty="0"/>
              <a:t>الرضا بسبب زيادة كفاءة العملية</a:t>
            </a:r>
            <a:endParaRPr lang="en-US" dirty="0"/>
          </a:p>
          <a:p>
            <a:r>
              <a:rPr lang="ar-IQ" dirty="0"/>
              <a:t>• </a:t>
            </a:r>
            <a:r>
              <a:rPr lang="en-US" dirty="0"/>
              <a:t>Medline Industries </a:t>
            </a:r>
            <a:r>
              <a:rPr lang="ar-IQ" dirty="0"/>
              <a:t>، أكبر شركة تصنيع وموزع للرعاية الصحية</a:t>
            </a:r>
            <a:endParaRPr lang="en-US" dirty="0"/>
          </a:p>
          <a:p>
            <a:r>
              <a:rPr lang="ar-IQ" dirty="0"/>
              <a:t>في الولايات المتحدة ، تستخدم البرامج لدمج وجهة نظرها حول نشاط العملاء عبر</a:t>
            </a:r>
            <a:endParaRPr lang="en-US" dirty="0"/>
          </a:p>
          <a:p>
            <a:r>
              <a:rPr lang="ar-IQ" dirty="0"/>
              <a:t>قنوات البيع المباشر والمباشر النتائج؟ عززت الشركة هامش المنتج بها</a:t>
            </a:r>
            <a:endParaRPr lang="en-US" dirty="0"/>
          </a:p>
          <a:p>
            <a:r>
              <a:rPr lang="ar-IQ" dirty="0"/>
              <a:t>3 في المئة ، وتحسين الاحتفاظ العملاء بنسبة 10 في المئة ، وانخفاض الإيرادات المفقودة بسبب أخطاء التسعير بنسبة 10 في المائة ، وتعزيز إنتاجية ممثلي المبيعات بنسبة 20 في المئة رفع مستوى الشراء يعني أن على المسوقين في مجال الأعمال ترقية موظفي المبيعات لديهم ليتناسبوا</a:t>
            </a:r>
            <a:endParaRPr lang="en-US" dirty="0"/>
          </a:p>
          <a:p>
            <a:r>
              <a:rPr lang="ar-IQ" dirty="0"/>
              <a:t>أعلى مستوى من المشترين الأعمال اليوم.</a:t>
            </a:r>
            <a:endParaRPr lang="en-US" dirty="0"/>
          </a:p>
          <a:p>
            <a:endParaRPr lang="ar-IQ" dirty="0"/>
          </a:p>
        </p:txBody>
      </p:sp>
    </p:spTree>
    <p:extLst>
      <p:ext uri="{BB962C8B-B14F-4D97-AF65-F5344CB8AC3E}">
        <p14:creationId xmlns:p14="http://schemas.microsoft.com/office/powerpoint/2010/main" val="877615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88640"/>
            <a:ext cx="8784975" cy="1368152"/>
          </a:xfrm>
        </p:spPr>
        <p:txBody>
          <a:bodyPr>
            <a:normAutofit/>
          </a:bodyPr>
          <a:lstStyle/>
          <a:p>
            <a:pPr algn="ctr"/>
            <a:r>
              <a:rPr lang="ar-IQ" sz="1600" b="1" u="sng" dirty="0"/>
              <a:t>مراحل عملية الشراء :</a:t>
            </a:r>
            <a:r>
              <a:rPr lang="ar-IQ" sz="1600" b="1" dirty="0"/>
              <a:t> </a:t>
            </a:r>
            <a:r>
              <a:rPr lang="en-US" sz="1600" b="1" u="sng" dirty="0"/>
              <a:t>Stages in the Buying Process </a:t>
            </a:r>
            <a:r>
              <a:rPr lang="ar-IQ" sz="1600" dirty="0"/>
              <a:t>أصبحنا مستعدون ألان لوصف المراحل العامة في عملية صنع قرار الشراء ، حدد </a:t>
            </a:r>
            <a:r>
              <a:rPr lang="ar-SA" sz="1600" dirty="0"/>
              <a:t>روبنسون </a:t>
            </a:r>
            <a:r>
              <a:rPr lang="en-US" sz="1600" dirty="0" err="1"/>
              <a:t>robinson</a:t>
            </a:r>
            <a:r>
              <a:rPr lang="en-US" sz="1600" dirty="0"/>
              <a:t>)</a:t>
            </a:r>
            <a:r>
              <a:rPr lang="ar-SA" sz="1600" dirty="0"/>
              <a:t>)وشركاؤه ثمانية مراحل سموها الأطوار الشرائية . والنموذج المبين في الجدول (7-1)يسمى ( بإطار الشبكة الشرائية ) </a:t>
            </a:r>
            <a:endParaRPr lang="en-US" sz="1600" dirty="0"/>
          </a:p>
          <a:p>
            <a:pPr algn="ctr"/>
            <a:r>
              <a:rPr lang="ar-SA" sz="1600" b="1" dirty="0"/>
              <a:t>الجدول (7-1)</a:t>
            </a:r>
            <a:endParaRPr lang="en-US" sz="1600" dirty="0"/>
          </a:p>
          <a:p>
            <a:endParaRPr lang="ar-IQ" dirty="0"/>
          </a:p>
        </p:txBody>
      </p:sp>
      <p:graphicFrame>
        <p:nvGraphicFramePr>
          <p:cNvPr id="4" name="Object 3"/>
          <p:cNvGraphicFramePr>
            <a:graphicFrameLocks noChangeAspect="1"/>
          </p:cNvGraphicFramePr>
          <p:nvPr>
            <p:extLst>
              <p:ext uri="{D42A27DB-BD31-4B8C-83A1-F6EECF244321}">
                <p14:modId xmlns:p14="http://schemas.microsoft.com/office/powerpoint/2010/main" val="285608998"/>
              </p:ext>
            </p:extLst>
          </p:nvPr>
        </p:nvGraphicFramePr>
        <p:xfrm>
          <a:off x="1043608" y="764704"/>
          <a:ext cx="6618288" cy="2812529"/>
        </p:xfrm>
        <a:graphic>
          <a:graphicData uri="http://schemas.openxmlformats.org/presentationml/2006/ole">
            <mc:AlternateContent xmlns:mc="http://schemas.openxmlformats.org/markup-compatibility/2006">
              <mc:Choice xmlns:v="urn:schemas-microsoft-com:vml" Requires="v">
                <p:oleObj spid="_x0000_s1032" name="Document" r:id="rId4" imgW="6617593" imgH="3753351" progId="Word.Document.12">
                  <p:embed/>
                </p:oleObj>
              </mc:Choice>
              <mc:Fallback>
                <p:oleObj name="Document" r:id="rId4" imgW="6617593" imgH="3753351" progId="Word.Document.12">
                  <p:embed/>
                  <p:pic>
                    <p:nvPicPr>
                      <p:cNvPr id="0" name=""/>
                      <p:cNvPicPr/>
                      <p:nvPr/>
                    </p:nvPicPr>
                    <p:blipFill>
                      <a:blip r:embed="rId5"/>
                      <a:stretch>
                        <a:fillRect/>
                      </a:stretch>
                    </p:blipFill>
                    <p:spPr>
                      <a:xfrm>
                        <a:off x="1043608" y="764704"/>
                        <a:ext cx="6618288" cy="2812529"/>
                      </a:xfrm>
                      <a:prstGeom prst="rect">
                        <a:avLst/>
                      </a:prstGeom>
                    </p:spPr>
                  </p:pic>
                </p:oleObj>
              </mc:Fallback>
            </mc:AlternateContent>
          </a:graphicData>
        </a:graphic>
      </p:graphicFrame>
      <p:sp>
        <p:nvSpPr>
          <p:cNvPr id="5" name="Rectangle 4"/>
          <p:cNvSpPr/>
          <p:nvPr/>
        </p:nvSpPr>
        <p:spPr>
          <a:xfrm>
            <a:off x="0" y="3429000"/>
            <a:ext cx="9144000" cy="3508653"/>
          </a:xfrm>
          <a:prstGeom prst="rect">
            <a:avLst/>
          </a:prstGeom>
        </p:spPr>
        <p:txBody>
          <a:bodyPr wrap="square">
            <a:spAutoFit/>
          </a:bodyPr>
          <a:lstStyle/>
          <a:p>
            <a:r>
              <a:rPr lang="ar-IQ" sz="1200" dirty="0"/>
              <a:t> </a:t>
            </a:r>
            <a:endParaRPr lang="en-US" sz="1050" b="1" dirty="0"/>
          </a:p>
          <a:p>
            <a:r>
              <a:rPr lang="ar-IQ" sz="1400" b="1" dirty="0">
                <a:solidFill>
                  <a:schemeClr val="tx2"/>
                </a:solidFill>
              </a:rPr>
              <a:t>في عمليات اعادة الشراء المعدلة والمباشرة . يمكن ان تضغط بعض المراحل او يتم تجاوزها  ، فعلى سبيل المثال يملك المشتري  عادة مجهزا مفضلا او قائمة يصنف فيها المجهزين حسب مستوياتهم ويمكن ان يعبر مرحلتي  البحث وتوجيه الدعوات . وفيما يلي بعض الاعتبارات المهمة لكلا من هذه المراحل الثمانية </a:t>
            </a:r>
            <a:r>
              <a:rPr lang="ar-IQ" sz="1400" b="1" dirty="0" smtClean="0">
                <a:solidFill>
                  <a:schemeClr val="tx2"/>
                </a:solidFill>
              </a:rPr>
              <a:t>.</a:t>
            </a:r>
            <a:endParaRPr lang="en-US" sz="1400" b="1" dirty="0">
              <a:solidFill>
                <a:schemeClr val="tx2"/>
              </a:solidFill>
            </a:endParaRPr>
          </a:p>
          <a:p>
            <a:r>
              <a:rPr lang="ar-IQ" sz="1400" b="1" dirty="0">
                <a:solidFill>
                  <a:schemeClr val="tx2"/>
                </a:solidFill>
              </a:rPr>
              <a:t>تحديد المشكلة  </a:t>
            </a:r>
            <a:r>
              <a:rPr lang="en-US" sz="1400" b="1" dirty="0">
                <a:solidFill>
                  <a:schemeClr val="tx2"/>
                </a:solidFill>
              </a:rPr>
              <a:t>problem Recognition </a:t>
            </a:r>
            <a:r>
              <a:rPr lang="ar-SA" sz="1050" b="1" dirty="0"/>
              <a:t>:- </a:t>
            </a:r>
            <a:r>
              <a:rPr lang="ar-SA" sz="1400" b="1" dirty="0">
                <a:solidFill>
                  <a:schemeClr val="tx2"/>
                </a:solidFill>
              </a:rPr>
              <a:t>تبدا عملية الشراء عندما يحدد احد الاشخاص في الشركة مشكلة ما ، او حاجة معينة  يمكن معالجتها  بتوفير سلعة او خدمة . ويفعل هذا التحديد بتحفيز خارجي او داخلي ، يكون التحفيز الداخلي عندما تدرك الشركة  انها  بحاجة لان تطور منتوجاتها  وتحتاج الى معدات ومواد اولية جديدة او توقف ماكنة واحتياجها الى قطع غيار جديدة ، او ان المواد المشتراة  تكون غير مجدية ، وتبدا الشركة بالبحث عن مجهز اخر او سعر اقل او جودة افضل  . وخارجيا يمكن ان ابتداء التحفيز عن طريق زيادة معرض خارجي ويرى المشتريعرضا افضل بسعر اقل او جودة افضل او خدمة جديدة من احد مندوبي المبيعات . ويستطيع المسوقون ان يحفزوا تحديد المشكلة من خلال البريد المباشر او التسويق عند بعد (بالحقائق مثلا ) او دعوة اثناء منافسة </a:t>
            </a:r>
            <a:endParaRPr lang="en-US" sz="1400" b="1" dirty="0">
              <a:solidFill>
                <a:schemeClr val="tx2"/>
              </a:solidFill>
            </a:endParaRPr>
          </a:p>
          <a:p>
            <a:r>
              <a:rPr lang="ar-SA" sz="1400" b="1" dirty="0">
                <a:solidFill>
                  <a:schemeClr val="tx2"/>
                </a:solidFill>
              </a:rPr>
              <a:t>الوصف العام للعام للحاجة ، </a:t>
            </a:r>
            <a:r>
              <a:rPr lang="en-US" sz="1400" b="1" dirty="0">
                <a:solidFill>
                  <a:schemeClr val="tx2"/>
                </a:solidFill>
              </a:rPr>
              <a:t>general need description and product specification</a:t>
            </a:r>
            <a:r>
              <a:rPr lang="ar-SA" sz="1400" b="1" dirty="0">
                <a:solidFill>
                  <a:schemeClr val="tx2"/>
                </a:solidFill>
              </a:rPr>
              <a:t> والخطوات التالي   التالية ان يحدد المشتري المواصفات العامة للمادة المطلوبة والكمية اللازمة . </a:t>
            </a:r>
            <a:endParaRPr lang="en-US" sz="1400" b="1" dirty="0">
              <a:solidFill>
                <a:schemeClr val="tx2"/>
              </a:solidFill>
            </a:endParaRPr>
          </a:p>
          <a:p>
            <a:r>
              <a:rPr lang="ar-SA" sz="1400" b="1" dirty="0">
                <a:solidFill>
                  <a:schemeClr val="tx2"/>
                </a:solidFill>
              </a:rPr>
              <a:t>يكون هذا سهلا بالنسبة للاجزاء البسيطة ، اما المعقدة فعلى المشتري ان يعمل مع الاخرين كالمهندسين او المستخدمين لتهدين المواصفات كالموثوقية (مقدار الاعتماد على المنتج ) والعمر ، والسعر . ويمكن للمسوقين ان يساعدو  بتوضيح كيف ان منجاتهم يمكن ات تفي بالغرض او حتى اكثر من ذلك .</a:t>
            </a:r>
            <a:endParaRPr lang="en-US" sz="1400" b="1" dirty="0">
              <a:solidFill>
                <a:schemeClr val="tx2"/>
              </a:solidFill>
            </a:endParaRPr>
          </a:p>
          <a:p>
            <a:r>
              <a:rPr lang="ar-SA" sz="1400" b="1" dirty="0">
                <a:solidFill>
                  <a:schemeClr val="tx2"/>
                </a:solidFill>
              </a:rPr>
              <a:t>وبعد اعداد المواصفات ، غالبا مايتم تعيين فريق هندسي لتحليل قيمة المنتج , ان اتجاه ( تحليل المنتج ، ويرمز له اختصارا (</a:t>
            </a:r>
            <a:r>
              <a:rPr lang="en-US" sz="1400" b="1" dirty="0">
                <a:solidFill>
                  <a:schemeClr val="tx2"/>
                </a:solidFill>
              </a:rPr>
              <a:t>PVA</a:t>
            </a:r>
            <a:r>
              <a:rPr lang="ar-SA" sz="1400" b="1" dirty="0">
                <a:solidFill>
                  <a:schemeClr val="tx2"/>
                </a:solidFill>
              </a:rPr>
              <a:t>) هو لتقليل كلفة الانتاج بدراسة الجزء لايجاد فيما اذا كان بالامكان اعادة تصميمه او تصنيعه بطريقة ارخص . وسيحدث فريق </a:t>
            </a:r>
            <a:r>
              <a:rPr lang="en-US" sz="1400" b="1" dirty="0" err="1">
                <a:solidFill>
                  <a:schemeClr val="tx2"/>
                </a:solidFill>
              </a:rPr>
              <a:t>pva</a:t>
            </a:r>
            <a:r>
              <a:rPr lang="ar-SA" sz="1400" b="1" dirty="0">
                <a:solidFill>
                  <a:schemeClr val="tx2"/>
                </a:solidFill>
              </a:rPr>
              <a:t> الاجزاء المعتاد تصميمها ، والتي وجدت انها افضل من الجزء الاصلي . ان المواصفات المحددة بدقة تمكن المشتري من رفض الاجزاء الغالية </a:t>
            </a:r>
            <a:endParaRPr lang="ar-IQ" sz="1400" b="1" dirty="0">
              <a:solidFill>
                <a:schemeClr val="tx2"/>
              </a:solidFill>
            </a:endParaRPr>
          </a:p>
        </p:txBody>
      </p:sp>
    </p:spTree>
    <p:extLst>
      <p:ext uri="{BB962C8B-B14F-4D97-AF65-F5344CB8AC3E}">
        <p14:creationId xmlns:p14="http://schemas.microsoft.com/office/powerpoint/2010/main" val="339268937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85000" lnSpcReduction="20000"/>
          </a:bodyPr>
          <a:lstStyle/>
          <a:p>
            <a:r>
              <a:rPr lang="ar-SA" dirty="0"/>
              <a:t>الوصف العام للعام للحاجة ، </a:t>
            </a:r>
            <a:r>
              <a:rPr lang="en-US" dirty="0"/>
              <a:t>general need description and product specification</a:t>
            </a:r>
            <a:r>
              <a:rPr lang="ar-SA" dirty="0"/>
              <a:t> والخطوات التالي   التالية ان يحدد المشتري المواصفات العامة للمادة المطلوبة والكمية اللازمة . </a:t>
            </a:r>
            <a:endParaRPr lang="en-US" dirty="0"/>
          </a:p>
          <a:p>
            <a:r>
              <a:rPr lang="ar-SA" dirty="0"/>
              <a:t>يكون هذا سهلا بالنسبة للاجزاء البسيطة ، اما المعقدة فعلى المشتري ان يعمل مع الاخرين كالمهندسين او المستخدمين لتهدين المواصفات كالموثوقية (مقدار الاعتماد على المنتج ) والعمر ، والسعر . ويمكن للمسوقين ان يساعدو  بتوضيح كيف ان منجاتهم يمكن ات تفي بالغرض او حتى اكثر من ذلك .</a:t>
            </a:r>
            <a:endParaRPr lang="en-US" dirty="0"/>
          </a:p>
          <a:p>
            <a:r>
              <a:rPr lang="ar-SA" dirty="0"/>
              <a:t>وبعد اعداد المواصفات ، غالبا مايتم تعيين فريق هندسي لتحليل قيمة المنتج , ان اتجاه ( تحليل المنتج ، ويرمز له اختصارا (</a:t>
            </a:r>
            <a:r>
              <a:rPr lang="en-US" dirty="0"/>
              <a:t>PVA</a:t>
            </a:r>
            <a:r>
              <a:rPr lang="ar-SA" dirty="0"/>
              <a:t>) هو لتقليل كلفة الانتاج بدراسة الجزء لايجاد فيما اذا كان بالامكان اعادة تصميمه او تصنيعه بطريقة ارخص . وسيحدث فريق </a:t>
            </a:r>
            <a:r>
              <a:rPr lang="en-US" dirty="0" err="1"/>
              <a:t>pva</a:t>
            </a:r>
            <a:r>
              <a:rPr lang="ar-SA" dirty="0"/>
              <a:t> الاجزاء المعتاد تصميمها ، والتي وجدت انها افضل من الجزء الاصلي . ان المواصفات المحددة بدقة تمكن المشتري من رفض الاجزاء الغالية والتي لاتفي بالغرض ويمكن للمجهزين ان يستغلوا </a:t>
            </a:r>
            <a:r>
              <a:rPr lang="en-US" dirty="0" err="1"/>
              <a:t>pva</a:t>
            </a:r>
            <a:r>
              <a:rPr lang="ar-SA" dirty="0"/>
              <a:t> كادات لتحديد مكانتهم بين المنافسين لكسب عمل معين .</a:t>
            </a:r>
            <a:endParaRPr lang="en-US" dirty="0"/>
          </a:p>
          <a:p>
            <a:r>
              <a:rPr lang="ar-SA" b="1" u="sng" dirty="0"/>
              <a:t>بحث المجهز</a:t>
            </a:r>
            <a:r>
              <a:rPr lang="en-US" b="1" u="sng" dirty="0"/>
              <a:t> Supplier Search </a:t>
            </a:r>
            <a:r>
              <a:rPr lang="ar-SA" dirty="0"/>
              <a:t>  :- ثم يحاول المشتري إن يحدد انسب المجهزين من خلال المفكرات التجارية والاتصال بعدة شركات او الإعلانات أو المعارض التجارية او الانترنيت . ان الشراء عبر الانترنيت يحقق الأهداف المطلوبة بسرعة وكما انه يستفيد من المواقع الالكترونية  للأسواق عبر بضعة صيغ منها : </a:t>
            </a:r>
            <a:endParaRPr lang="en-US" dirty="0"/>
          </a:p>
          <a:p>
            <a:pPr lvl="0"/>
            <a:r>
              <a:rPr lang="ar-SA" dirty="0"/>
              <a:t>مواقع الكتا لوكات :</a:t>
            </a:r>
            <a:r>
              <a:rPr lang="en-US" i="1" dirty="0"/>
              <a:t> Catalog sites. </a:t>
            </a:r>
            <a:r>
              <a:rPr lang="ar-SA" dirty="0"/>
              <a:t>  تسطيع الشركات ان تعرض ألاف الأجزاء بالكتالوكات الالكترونية الموزعة بواسطة برامج التوريد الالكتروني مثل برنامج (كرا ينكر ) .</a:t>
            </a:r>
            <a:endParaRPr lang="en-US" dirty="0"/>
          </a:p>
          <a:p>
            <a:pPr lvl="0"/>
            <a:r>
              <a:rPr lang="ar-SA" dirty="0"/>
              <a:t>الأسواق العمودية</a:t>
            </a:r>
            <a:r>
              <a:rPr lang="en-US" i="1" dirty="0"/>
              <a:t> Vertical markets </a:t>
            </a:r>
            <a:r>
              <a:rPr lang="ar-SA" dirty="0"/>
              <a:t> :تستطيع الشركات شراء المنتجات الصناعية مثل اللدائن والفولاذ وغيرها ، وشراء الخدمات كالإعلام   مثلا من خلال مواقع متخصصة ، تسمى با المحاور الالكترونية أو  الموزعون الإلكترونيون ويتم من خلال إيجاد أفضل الأسعار من بين ألاف الباعة   .</a:t>
            </a:r>
            <a:endParaRPr lang="en-US" dirty="0"/>
          </a:p>
          <a:p>
            <a:r>
              <a:rPr lang="ar-IQ" dirty="0"/>
              <a:t>3- مواقع المزادات والمضاربات الالكترونية البحتة</a:t>
            </a:r>
            <a:r>
              <a:rPr lang="en-US" i="1" dirty="0"/>
              <a:t> "Pure Play" auction sites</a:t>
            </a:r>
            <a:r>
              <a:rPr lang="ar-IQ" dirty="0"/>
              <a:t>: توفر هذه المواقع مدى واسع جدا للمزادات بين باعة ومشتري الاجزاء الصناعية والمواد الخام والسلع الاخرى الكترونيا. وتعرض فيه اكثر من 50 صنفا من المواد في مواقع مثل فري ماركتس.كوم وإي بَي .</a:t>
            </a:r>
            <a:endParaRPr lang="en-US" dirty="0"/>
          </a:p>
          <a:p>
            <a:r>
              <a:rPr lang="ar-IQ" dirty="0"/>
              <a:t>4- اسواق التعامل النقدي الآني او الفوري</a:t>
            </a:r>
            <a:r>
              <a:rPr lang="en-US" i="1" dirty="0"/>
              <a:t> Spot (or exchange) markets</a:t>
            </a:r>
            <a:r>
              <a:rPr lang="ar-IQ" dirty="0"/>
              <a:t>: وفي هذه الاسواق الالكترونية تتغير الاسعار مع الدقائق لباعة ومشتري الكميات الكبيرة للمواد الكيمياوية كالبنزين ويصل حجم التداول فيه الى مليون برميل يوميا</a:t>
            </a:r>
          </a:p>
        </p:txBody>
      </p:sp>
    </p:spTree>
    <p:extLst>
      <p:ext uri="{BB962C8B-B14F-4D97-AF65-F5344CB8AC3E}">
        <p14:creationId xmlns:p14="http://schemas.microsoft.com/office/powerpoint/2010/main" val="13171909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568952" cy="6408712"/>
          </a:xfrm>
        </p:spPr>
        <p:txBody>
          <a:bodyPr>
            <a:normAutofit fontScale="77500" lnSpcReduction="20000"/>
            <a:scene3d>
              <a:camera prst="orthographicFront"/>
              <a:lightRig rig="threePt" dir="t"/>
            </a:scene3d>
            <a:sp3d extrusionH="57150">
              <a:bevelT h="25400" prst="softRound"/>
            </a:sp3d>
          </a:bodyPr>
          <a:lstStyle/>
          <a:p>
            <a:r>
              <a:rPr lang="ar-SA" b="1" dirty="0"/>
              <a:t> </a:t>
            </a:r>
            <a:endParaRPr lang="en-US" dirty="0"/>
          </a:p>
          <a:p>
            <a:r>
              <a:rPr lang="ar-SA" b="1" u="sng" dirty="0"/>
              <a:t>ماهو الشراء التنظيمي :- </a:t>
            </a:r>
            <a:r>
              <a:rPr lang="en-US" b="1" u="sng" dirty="0"/>
              <a:t>What Is Organizational Buying ?</a:t>
            </a:r>
            <a:endParaRPr lang="en-US" dirty="0"/>
          </a:p>
          <a:p>
            <a:r>
              <a:rPr lang="ar-SA" dirty="0"/>
              <a:t> عرف الشراء التنظيمي على ان اتخاذ القرار الذي بواسطته تثبت المنظمات الرسمية الحاجة الى شراء المنتجات والخدمات وان تحدد ،وتقيم وتختار الأفضل من بين عدد من الماركات التجارية للمجهزين .</a:t>
            </a:r>
            <a:endParaRPr lang="en-US" dirty="0"/>
          </a:p>
          <a:p>
            <a:r>
              <a:rPr lang="ar-SA" dirty="0"/>
              <a:t>سوق الأعمال (مقابل) سوق الزبائن</a:t>
            </a:r>
            <a:r>
              <a:rPr lang="en-US" i="1" dirty="0"/>
              <a:t>The Business Market versus the Consumer Market</a:t>
            </a:r>
            <a:r>
              <a:rPr lang="ar-SA" dirty="0"/>
              <a:t>:- تشتمل السوق التجارية على كل المؤسسات والمنظمات التي تطلب السلع والخدمات المستخدمة في انتاج السلع الاخرى التي تباع او تؤجر او تجهز الاخرين . حيث ان الغالبية العظمى من الصناعات الفاعلة للأسواق التجارية تكون اما زراعية  او تتعلق بالغابات ومصائد الأسماك ،تعدين ، تصنيع ، انشاء ، نقل ، اتصالات ، او خدمات ، او صيرفة وشؤون مالية ، او تامين او توزيع وخدمات .</a:t>
            </a:r>
            <a:endParaRPr lang="en-US" dirty="0"/>
          </a:p>
          <a:p>
            <a:r>
              <a:rPr lang="ar-SA" dirty="0"/>
              <a:t>ويفضل بيع المزيد من المواد  السلع الى المشترين من السوق التجارية على بيعها إلى عملاء . ولتأخذ مثالا عملية إنتاج  بيع زوج من الأحذية ، فعلى عملاء الدباغة ان يبيعوا الجلود إلى الدباغين وبدورهم يبيعون إلى مصنعي الأحذية وبدورهم إلى تجار الجملة ثم إلى تجار المفرد  ومنهم الى المستهلكين . وان كل جزء من سلسلة التجهيز هذه يشتري ايضا العديد من السلع والخدمات لدعم هذه العمليات .</a:t>
            </a:r>
            <a:endParaRPr lang="en-US" dirty="0"/>
          </a:p>
          <a:p>
            <a:r>
              <a:rPr lang="ar-SA" dirty="0"/>
              <a:t>بالنظر إلى الطبيعة التنافسية للغاية للأسواق التجارية بين الشركات ، فإن أكبر عدو للمسوقين هنا هو السلع الأساسية. السلع الأساسية تستنزف الهوامش وتضعف ولاء العملاء. لا يمكن التغلب عليها إلا إذا كان العملاء المستهدفون مقتنعين بوجود اختلافات ذات مغزى في السوق ، وأن المزايا الفريدة لعروض الشركة تستحق المصاريف الإضافية. وبالتالي ، فإن الخطوة الحاسمة في التسويق من شركة إلى أخرى هي إنشاء وتمييز التمايز ذي الصلة عن المنافسين. </a:t>
            </a:r>
            <a:endParaRPr lang="en-US" dirty="0"/>
          </a:p>
          <a:p>
            <a:r>
              <a:rPr lang="ar-SA" dirty="0"/>
              <a:t>إن المسوقين في سوق الأعمال التجارية يواجهون العديد من التحديات التي تماثل التحديات التي يواجهها المسوقين في أسواق المستهلكين . وعلى الأخص فهم زبائنهم وماذا يريدون وماذا يهمهم . وحددت دراسة استقصائية تحديات أسواق العمل  بالآتي :</a:t>
            </a:r>
            <a:endParaRPr lang="en-US" dirty="0"/>
          </a:p>
          <a:p>
            <a:r>
              <a:rPr lang="ar-SA" dirty="0"/>
              <a:t>1. فهم احتياجات العملاء العميقة بطرق جديدة </a:t>
            </a:r>
            <a:r>
              <a:rPr lang="ar-IQ" dirty="0" smtClean="0"/>
              <a:t>.</a:t>
            </a:r>
            <a:endParaRPr lang="en-US" dirty="0"/>
          </a:p>
          <a:p>
            <a:r>
              <a:rPr lang="ar-SA" dirty="0"/>
              <a:t>2. تحديد فرص جديدة لنمو الأعمال التجارية العضوية </a:t>
            </a:r>
            <a:r>
              <a:rPr lang="ar-IQ" dirty="0" smtClean="0"/>
              <a:t>.</a:t>
            </a:r>
            <a:endParaRPr lang="en-US" dirty="0"/>
          </a:p>
          <a:p>
            <a:r>
              <a:rPr lang="ar-SA" dirty="0"/>
              <a:t>3. تحسين </a:t>
            </a:r>
            <a:r>
              <a:rPr lang="ar-IQ" dirty="0" smtClean="0"/>
              <a:t>ادوات وتقنيات </a:t>
            </a:r>
            <a:r>
              <a:rPr lang="ar-SA" dirty="0" smtClean="0"/>
              <a:t>إدارة </a:t>
            </a:r>
            <a:r>
              <a:rPr lang="ar-SA" dirty="0"/>
              <a:t>القيمة </a:t>
            </a:r>
            <a:r>
              <a:rPr lang="ar-IQ" dirty="0" smtClean="0"/>
              <a:t>.</a:t>
            </a:r>
            <a:endParaRPr lang="en-US" dirty="0"/>
          </a:p>
        </p:txBody>
      </p:sp>
    </p:spTree>
    <p:extLst>
      <p:ext uri="{BB962C8B-B14F-4D97-AF65-F5344CB8AC3E}">
        <p14:creationId xmlns:p14="http://schemas.microsoft.com/office/powerpoint/2010/main" val="16840358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6" end="6"/>
                                            </p:txEl>
                                          </p:spTgt>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7" end="7"/>
                                            </p:txEl>
                                          </p:spTgt>
                                        </p:tgtEl>
                                      </p:cBhvr>
                                    </p:animEffect>
                                  </p:child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6"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3">
                                            <p:txEl>
                                              <p:pRg st="8" end="8"/>
                                            </p:txEl>
                                          </p:spTgt>
                                        </p:tgtEl>
                                      </p:cBhvr>
                                    </p:animEffect>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62"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3"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77500" lnSpcReduction="20000"/>
          </a:bodyPr>
          <a:lstStyle/>
          <a:p>
            <a:r>
              <a:rPr lang="ar-IQ" dirty="0"/>
              <a:t>- اسواق التعامل النقدي الخاصة :وتتعامل به شركات معينة تدعو فيه مجاميع خاصة من المجهزين والشركاء مثل شركة </a:t>
            </a:r>
            <a:r>
              <a:rPr lang="en-US" dirty="0"/>
              <a:t>HP, IBM</a:t>
            </a:r>
            <a:r>
              <a:rPr lang="ar-SA" dirty="0"/>
              <a:t> وغيرهما.</a:t>
            </a:r>
            <a:endParaRPr lang="en-US" dirty="0"/>
          </a:p>
          <a:p>
            <a:r>
              <a:rPr lang="ar-SA" dirty="0"/>
              <a:t>6- اسواق المقايضة</a:t>
            </a:r>
            <a:r>
              <a:rPr lang="ar-SA" b="1" i="1" dirty="0"/>
              <a:t> </a:t>
            </a:r>
            <a:r>
              <a:rPr lang="en-US" b="1" i="1" dirty="0"/>
              <a:t>Barter markets.</a:t>
            </a:r>
            <a:r>
              <a:rPr lang="ar-SA" dirty="0"/>
              <a:t> : ويتبادل فيها المشاركون البضائع والخدمات.</a:t>
            </a:r>
            <a:endParaRPr lang="en-US" dirty="0"/>
          </a:p>
          <a:p>
            <a:r>
              <a:rPr lang="ar-SA" dirty="0"/>
              <a:t>7- التحالفات الشرائية</a:t>
            </a:r>
            <a:r>
              <a:rPr lang="ar-SA" b="1" i="1" dirty="0"/>
              <a:t> </a:t>
            </a:r>
            <a:r>
              <a:rPr lang="en-US" b="1" i="1" dirty="0"/>
              <a:t>Buying alliances.</a:t>
            </a:r>
            <a:r>
              <a:rPr lang="ar-SA" dirty="0"/>
              <a:t>: تتحالف مجموعة من الشركات لشراء بضائع متشابهة بهدف الحصول على مزيد من التخفيضات على الكميات الكبيرة. </a:t>
            </a:r>
            <a:endParaRPr lang="en-US" dirty="0"/>
          </a:p>
          <a:p>
            <a:r>
              <a:rPr lang="ar-SA" dirty="0"/>
              <a:t>يوفر شراء الأعمال عبر الإنترنت العديد من المزايا: فهو يحلل تكاليف المعاملات لكل من المشترين والموردين ، ويقلل الوقت بين الطلب والتسليم ، ويدمج أنظمة الشراء ، ويقيم المزيد من العلاقات المباشرة بين الشركاء والمشترين. على الجانب السلبي ، قد يساعد على تآكل ولاء المورد والمشتري وخلق مشاكل أمنية محتملة</a:t>
            </a:r>
            <a:endParaRPr lang="en-US" dirty="0"/>
          </a:p>
          <a:p>
            <a:r>
              <a:rPr lang="ar-SA" dirty="0"/>
              <a:t>8- التوريد الألكتروني  </a:t>
            </a:r>
            <a:r>
              <a:rPr lang="en-US" b="1" i="1" dirty="0"/>
              <a:t>E-PROCUREMENT</a:t>
            </a:r>
            <a:r>
              <a:rPr lang="ar-SA" dirty="0"/>
              <a:t>: تنظم المواقع الالكترونية حول محورين الكترونيين: 1- المحور العمودي ويتركز حول الصناعات(لدائن، كيمياويات، فولاذ....الخ) 2- المحور( الافقي ) الوظيفي: ويشمل (القضايا التموينية ،شراء وسائل الاعلام، الاعلان وادارة الطاقة). ويمكن استخدام التوريد الالكتروني بطرق اخرى.</a:t>
            </a:r>
            <a:endParaRPr lang="en-US" dirty="0"/>
          </a:p>
          <a:p>
            <a:r>
              <a:rPr lang="ar-SA" dirty="0"/>
              <a:t>9- انشاء روابط خارجية مباشرة مع المجهزين الرئيسيين</a:t>
            </a:r>
            <a:r>
              <a:rPr lang="en-US" b="1" i="1" dirty="0"/>
              <a:t>Set up direct extranet links to major suppliers.</a:t>
            </a:r>
            <a:r>
              <a:rPr lang="ar-SA" dirty="0"/>
              <a:t>: وذلك بانشاء حساب توريد الكتروني مباشر والشراء من خلاله. على سبيل المثال في </a:t>
            </a:r>
            <a:r>
              <a:rPr lang="en-US" dirty="0"/>
              <a:t>Dell </a:t>
            </a:r>
            <a:r>
              <a:rPr lang="ar-SA" dirty="0"/>
              <a:t>أو </a:t>
            </a:r>
            <a:r>
              <a:rPr lang="en-US" dirty="0"/>
              <a:t>Office Depot</a:t>
            </a:r>
            <a:r>
              <a:rPr lang="ar-SA" dirty="0"/>
              <a:t> ، يمكن لموظفيها إجراء عمليات الشراء بهذه الطريقة.</a:t>
            </a:r>
            <a:endParaRPr lang="en-US" dirty="0"/>
          </a:p>
          <a:p>
            <a:r>
              <a:rPr lang="ar-SA" dirty="0"/>
              <a:t>10- انشاء تحالفات شرائية</a:t>
            </a:r>
            <a:r>
              <a:rPr lang="en-US" b="1" i="1" dirty="0"/>
              <a:t>Form buying alliances.</a:t>
            </a:r>
            <a:r>
              <a:rPr lang="ar-SA" dirty="0"/>
              <a:t>: يتفق مجموعة من باعة المفرد والمصنعين على تكوين تحالفات يتبادل فيها المعلومات والبيانات والخدمات.</a:t>
            </a:r>
            <a:endParaRPr lang="en-US" dirty="0"/>
          </a:p>
          <a:p>
            <a:r>
              <a:rPr lang="ar-SA" dirty="0"/>
              <a:t>11- انشاء مواقع شرائية</a:t>
            </a:r>
            <a:r>
              <a:rPr lang="en-US" b="1" i="1" dirty="0"/>
              <a:t>Set up company buying sites.</a:t>
            </a:r>
            <a:r>
              <a:rPr lang="ar-SA" dirty="0"/>
              <a:t>: وهو انشاء شبكة تجارية تعرض فيها الطلبات والشروط المطلوبة. </a:t>
            </a:r>
            <a:endParaRPr lang="en-US" dirty="0"/>
          </a:p>
          <a:p>
            <a:r>
              <a:rPr lang="ar-SA" dirty="0"/>
              <a:t>ان الانتقال الى التوريد الالكتروني يعني اكثر من حيازة البرامج الالكترونية، يعني تغيير هيكليات وسياسات الشراء، ومن منافعه االحصول على تخفيض كبير من خلال تجميع طلبات شراء كثيرة ومركزية المفاضات والمداولات وتقليص كادر المشتريات، وتقليل شراء السلع دون المستوى من خارج قائمة المجهزين المفضلين.</a:t>
            </a:r>
            <a:endParaRPr lang="en-US" dirty="0"/>
          </a:p>
          <a:p>
            <a:r>
              <a:rPr lang="ar-SA" b="1" u="sng" dirty="0"/>
              <a:t>ايجاد الزبائن المحتملين</a:t>
            </a:r>
            <a:r>
              <a:rPr lang="en-US" b="1" dirty="0"/>
              <a:t>LEAD GENERATION</a:t>
            </a:r>
            <a:r>
              <a:rPr lang="ar-SA" dirty="0"/>
              <a:t> ان مهمة المجهز هي ان يبقى في الحسبان حينما يبحث الزبائن في السوق عن مجهزين. ان تحديد الاهداف الجيدة (المشترين) وتحويلها الى مبيعات يتطلب ان تعمل كامل منظمات التسويق والمبيعات بالتنسيق وفي مختلف الاتجاهات للعب دور الناصح الامين للزبون المتوقّع. يجب ان </a:t>
            </a:r>
            <a:endParaRPr lang="ar-IQ" dirty="0"/>
          </a:p>
        </p:txBody>
      </p:sp>
    </p:spTree>
    <p:extLst>
      <p:ext uri="{BB962C8B-B14F-4D97-AF65-F5344CB8AC3E}">
        <p14:creationId xmlns:p14="http://schemas.microsoft.com/office/powerpoint/2010/main" val="1264186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85000" lnSpcReduction="10000"/>
          </a:bodyPr>
          <a:lstStyle/>
          <a:p>
            <a:r>
              <a:rPr lang="ar-SA" dirty="0"/>
              <a:t>يعمل التسويق سوية مع المبيعات لتحقيق مبدأ (البيع جاهز)  وان يتعاون لارسال رسائل صحيحة بواسطة الدعوات والايميلات والمعارض التجارية وغيرها.</a:t>
            </a:r>
            <a:endParaRPr lang="en-US" dirty="0"/>
          </a:p>
          <a:p>
            <a:r>
              <a:rPr lang="ar-SA" dirty="0"/>
              <a:t>ولاعداد المرشدين المتهيئينيحتاج المجهزون ان يعرفوا اكثر عن زبائنهم. ويمكنهم ان يحصلوا على المعلومات الاساسية من خلال بائعين اومن خلال مواقع مشاركة وتبادل المعلومات الالكترونية.</a:t>
            </a:r>
            <a:endParaRPr lang="en-US" dirty="0"/>
          </a:p>
          <a:p>
            <a:r>
              <a:rPr lang="ar-SA" dirty="0"/>
              <a:t>ان المجهزين منخفضي الطاقة الانتاجية او ممن ليس لديه سمعة جيدة سوف يتم استبعاده. امّا المؤهّلون فسيزوروهم وكلاء المشتري ويختبرون امكانياتهم التصنيعية ويلتقون بموظفيهم. وبعد تقييم كل شركة سيعد المشتري قائمة بالمجهزين المفضلين. العديد من المشترين المحترفين يجبرون المجهزين على تغيير سياستهم التسويقية لزيادة احتمالية ترشيحهم للاتفاق معهم.</a:t>
            </a:r>
            <a:endParaRPr lang="en-US" dirty="0"/>
          </a:p>
          <a:p>
            <a:r>
              <a:rPr lang="ar-SA" dirty="0"/>
              <a:t> </a:t>
            </a:r>
            <a:endParaRPr lang="en-US" dirty="0"/>
          </a:p>
          <a:p>
            <a:r>
              <a:rPr lang="ar-EG" b="1" u="sng" dirty="0"/>
              <a:t>طلب </a:t>
            </a:r>
            <a:r>
              <a:rPr lang="ar-SA" b="1" u="sng" dirty="0"/>
              <a:t>تقديم العروض</a:t>
            </a:r>
            <a:r>
              <a:rPr lang="en-US" b="1" u="sng" dirty="0"/>
              <a:t>Proposal Solicitation</a:t>
            </a:r>
            <a:r>
              <a:rPr lang="ar-SA" b="1" u="sng" dirty="0"/>
              <a:t>: </a:t>
            </a:r>
            <a:endParaRPr lang="en-US" dirty="0"/>
          </a:p>
          <a:p>
            <a:r>
              <a:rPr lang="ar-SA" dirty="0"/>
              <a:t>يدعو بعد ذلك المشتري المجهزين المؤهلين لتسليم عروضهم. فاذا كانت المادة معقدة اوغالية الثمن يطالب المشتري المجهزين المؤهلين بتقديم عرض تحريري مفصل. وبعد تقييم العروض يدعو المشتري مجهزين قليلين لتقديم عرض رسمي.</a:t>
            </a:r>
            <a:endParaRPr lang="en-US" dirty="0"/>
          </a:p>
          <a:p>
            <a:r>
              <a:rPr lang="ar-SA" dirty="0"/>
              <a:t>يجب ان يكون المسوقون ماهرين في البحث وكتابة وتقديم العروض. يجب ان تكون العروض التحريرية من مستمسكات التسويق والتي تحدد القيمة والمنافع حسب شروط المستهلك. ان التقديم الشفهي يجب ان يوحي الى الثقة ومكانة الشركة وامكانياتها ومواردها وبذلك يستطيعون ان يبرزوا في المنافسة.ان عداد العروض والبيع هو جهد جماعي ونمّت بعض الشركات مجموعات على اما مناطق جغرافية معينة او صناعة او على سوق معين. ويستطيع كادر المبيعات ان يرفع من فعاليةفريق العمل بدلا من العمل في عزلة.</a:t>
            </a:r>
            <a:endParaRPr lang="en-US" dirty="0"/>
          </a:p>
          <a:p>
            <a:r>
              <a:rPr lang="ar-SA" b="1" u="sng" dirty="0"/>
              <a:t>اختيار المجهز</a:t>
            </a:r>
            <a:r>
              <a:rPr lang="en-US" b="1" u="sng" dirty="0"/>
              <a:t>Supplier Selection </a:t>
            </a:r>
            <a:r>
              <a:rPr lang="ar-SA" b="1" u="sng" dirty="0"/>
              <a:t>: </a:t>
            </a:r>
            <a:endParaRPr lang="en-US" dirty="0"/>
          </a:p>
          <a:p>
            <a:r>
              <a:rPr lang="ar-SA" dirty="0"/>
              <a:t>قبل اختيار المجهز، سيحدد مركز الشراء خصائص المجهز المطلوبة ويحدد اهميتهم. ولترتيب وتحديد المجهزين الاكثر اعتمادية يستخدم مركز الشراء نموذج التقييم المبين في جدول 7-</a:t>
            </a:r>
            <a:r>
              <a:rPr lang="ar-EG" dirty="0"/>
              <a:t>2</a:t>
            </a:r>
            <a:r>
              <a:rPr lang="ar-SA" dirty="0"/>
              <a:t> المبين ادناه:</a:t>
            </a:r>
            <a:endParaRPr lang="en-US" dirty="0"/>
          </a:p>
          <a:p>
            <a:r>
              <a:rPr lang="ar-SA" dirty="0"/>
              <a:t> </a:t>
            </a:r>
            <a:endParaRPr lang="en-US" dirty="0"/>
          </a:p>
          <a:p>
            <a:endParaRPr lang="ar-IQ" dirty="0"/>
          </a:p>
        </p:txBody>
      </p:sp>
    </p:spTree>
    <p:extLst>
      <p:ext uri="{BB962C8B-B14F-4D97-AF65-F5344CB8AC3E}">
        <p14:creationId xmlns:p14="http://schemas.microsoft.com/office/powerpoint/2010/main" val="19554090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1992317"/>
              </p:ext>
            </p:extLst>
          </p:nvPr>
        </p:nvGraphicFramePr>
        <p:xfrm>
          <a:off x="251518" y="116632"/>
          <a:ext cx="8640962" cy="2523744"/>
        </p:xfrm>
        <a:graphic>
          <a:graphicData uri="http://schemas.openxmlformats.org/drawingml/2006/table">
            <a:tbl>
              <a:tblPr rtl="1" firstRow="1" firstCol="1" bandRow="1">
                <a:tableStyleId>{5C22544A-7EE6-4342-B048-85BDC9FD1C3A}</a:tableStyleId>
              </a:tblPr>
              <a:tblGrid>
                <a:gridCol w="1694307"/>
                <a:gridCol w="1389331"/>
                <a:gridCol w="1389331"/>
                <a:gridCol w="1389331"/>
                <a:gridCol w="1389331"/>
                <a:gridCol w="1389331"/>
              </a:tblGrid>
              <a:tr h="0">
                <a:tc>
                  <a:txBody>
                    <a:bodyPr/>
                    <a:lstStyle/>
                    <a:p>
                      <a:pPr algn="ctr" rtl="1">
                        <a:lnSpc>
                          <a:spcPct val="115000"/>
                        </a:lnSpc>
                        <a:spcAft>
                          <a:spcPts val="1000"/>
                        </a:spcAft>
                      </a:pPr>
                      <a:r>
                        <a:rPr lang="ar-SA" sz="1600">
                          <a:effectLst/>
                        </a:rPr>
                        <a:t>جدول 7-2</a:t>
                      </a:r>
                      <a:endParaRPr lang="en-US" sz="1100">
                        <a:effectLst/>
                        <a:latin typeface="Calibri"/>
                        <a:ea typeface="Times New Roman"/>
                        <a:cs typeface="Arial"/>
                      </a:endParaRPr>
                    </a:p>
                  </a:txBody>
                  <a:tcPr marL="68580" marR="68580" marT="0" marB="0" anchor="ctr"/>
                </a:tc>
                <a:tc gridSpan="5">
                  <a:txBody>
                    <a:bodyPr/>
                    <a:lstStyle/>
                    <a:p>
                      <a:pPr algn="ctr" rtl="1">
                        <a:lnSpc>
                          <a:spcPct val="115000"/>
                        </a:lnSpc>
                        <a:spcAft>
                          <a:spcPts val="1000"/>
                        </a:spcAft>
                      </a:pPr>
                      <a:r>
                        <a:rPr lang="ar-SA" sz="1600">
                          <a:effectLst/>
                        </a:rPr>
                        <a:t> مثال عن تحليل البائع</a:t>
                      </a:r>
                      <a:endParaRPr lang="en-US" sz="1100">
                        <a:effectLst/>
                        <a:latin typeface="Calibri"/>
                        <a:ea typeface="Times New Roman"/>
                        <a:cs typeface="Arial"/>
                      </a:endParaRPr>
                    </a:p>
                  </a:txBody>
                  <a:tcPr marL="68580" marR="68580" marT="0" marB="0" anchor="ct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0">
                <a:tc>
                  <a:txBody>
                    <a:bodyPr/>
                    <a:lstStyle/>
                    <a:p>
                      <a:pPr algn="ctr" rtl="1">
                        <a:lnSpc>
                          <a:spcPct val="115000"/>
                        </a:lnSpc>
                        <a:spcAft>
                          <a:spcPts val="1000"/>
                        </a:spcAft>
                      </a:pPr>
                      <a:r>
                        <a:rPr lang="ar-SA" sz="1600">
                          <a:effectLst/>
                        </a:rPr>
                        <a:t>الخصائص</a:t>
                      </a:r>
                      <a:endParaRPr lang="en-US" sz="1100">
                        <a:effectLst/>
                        <a:latin typeface="Calibri"/>
                        <a:ea typeface="Times New Roman"/>
                        <a:cs typeface="Arial"/>
                      </a:endParaRPr>
                    </a:p>
                  </a:txBody>
                  <a:tcPr marL="68580" marR="68580" marT="0" marB="0" anchor="ctr"/>
                </a:tc>
                <a:tc gridSpan="5">
                  <a:txBody>
                    <a:bodyPr/>
                    <a:lstStyle/>
                    <a:p>
                      <a:pPr algn="ctr" rtl="1">
                        <a:lnSpc>
                          <a:spcPct val="115000"/>
                        </a:lnSpc>
                        <a:spcAft>
                          <a:spcPts val="1000"/>
                        </a:spcAft>
                      </a:pPr>
                      <a:r>
                        <a:rPr lang="ar-SA" sz="1600">
                          <a:effectLst/>
                        </a:rPr>
                        <a:t>ترتيب المقياس</a:t>
                      </a:r>
                      <a:endParaRPr lang="en-US" sz="1100">
                        <a:effectLst/>
                        <a:latin typeface="Calibri"/>
                        <a:ea typeface="Times New Roman"/>
                        <a:cs typeface="Arial"/>
                      </a:endParaRPr>
                    </a:p>
                  </a:txBody>
                  <a:tcPr marL="68580" marR="68580" marT="0" marB="0" anchor="ct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0">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وزن الاهمية</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ضعيف(1)</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متوسط(2)</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جيد(3)</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ممتاز(4)</a:t>
                      </a:r>
                      <a:endParaRPr lang="en-US" sz="1100">
                        <a:effectLst/>
                        <a:latin typeface="Calibri"/>
                        <a:ea typeface="Times New Roman"/>
                        <a:cs typeface="Arial"/>
                      </a:endParaRPr>
                    </a:p>
                  </a:txBody>
                  <a:tcPr marL="68580" marR="68580" marT="0" marB="0"/>
                </a:tc>
              </a:tr>
              <a:tr h="0">
                <a:tc>
                  <a:txBody>
                    <a:bodyPr/>
                    <a:lstStyle/>
                    <a:p>
                      <a:pPr algn="just" rtl="1">
                        <a:lnSpc>
                          <a:spcPct val="115000"/>
                        </a:lnSpc>
                        <a:spcAft>
                          <a:spcPts val="1000"/>
                        </a:spcAft>
                      </a:pPr>
                      <a:r>
                        <a:rPr lang="ar-SA" sz="1600">
                          <a:effectLst/>
                        </a:rPr>
                        <a:t>السعر</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0,3</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a:t>
                      </a:r>
                      <a:endParaRPr lang="en-US" sz="1100">
                        <a:effectLst/>
                        <a:latin typeface="Calibri"/>
                        <a:ea typeface="Times New Roman"/>
                        <a:cs typeface="Arial"/>
                      </a:endParaRPr>
                    </a:p>
                  </a:txBody>
                  <a:tcPr marL="68580" marR="68580" marT="0" marB="0"/>
                </a:tc>
              </a:tr>
              <a:tr h="0">
                <a:tc>
                  <a:txBody>
                    <a:bodyPr/>
                    <a:lstStyle/>
                    <a:p>
                      <a:pPr algn="just" rtl="1">
                        <a:lnSpc>
                          <a:spcPct val="115000"/>
                        </a:lnSpc>
                        <a:spcAft>
                          <a:spcPts val="1000"/>
                        </a:spcAft>
                      </a:pPr>
                      <a:r>
                        <a:rPr lang="ar-SA" sz="1600">
                          <a:effectLst/>
                        </a:rPr>
                        <a:t>سمعة المجهز</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0,2</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r>
              <a:tr h="0">
                <a:tc>
                  <a:txBody>
                    <a:bodyPr/>
                    <a:lstStyle/>
                    <a:p>
                      <a:pPr algn="just" rtl="1">
                        <a:lnSpc>
                          <a:spcPct val="115000"/>
                        </a:lnSpc>
                        <a:spcAft>
                          <a:spcPts val="1000"/>
                        </a:spcAft>
                      </a:pPr>
                      <a:r>
                        <a:rPr lang="ar-SA" sz="1600">
                          <a:effectLst/>
                        </a:rPr>
                        <a:t>موثوقية المنتج</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0,3</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a:t>
                      </a:r>
                      <a:endParaRPr lang="en-US" sz="1100">
                        <a:effectLst/>
                        <a:latin typeface="Calibri"/>
                        <a:ea typeface="Times New Roman"/>
                        <a:cs typeface="Arial"/>
                      </a:endParaRPr>
                    </a:p>
                  </a:txBody>
                  <a:tcPr marL="68580" marR="68580" marT="0" marB="0"/>
                </a:tc>
              </a:tr>
              <a:tr h="0">
                <a:tc>
                  <a:txBody>
                    <a:bodyPr/>
                    <a:lstStyle/>
                    <a:p>
                      <a:pPr algn="just" rtl="1">
                        <a:lnSpc>
                          <a:spcPct val="115000"/>
                        </a:lnSpc>
                        <a:spcAft>
                          <a:spcPts val="1000"/>
                        </a:spcAft>
                      </a:pPr>
                      <a:r>
                        <a:rPr lang="ar-SA" sz="1600">
                          <a:effectLst/>
                        </a:rPr>
                        <a:t>موثوقية الخدمة</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0,1</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r>
              <a:tr h="0">
                <a:tc>
                  <a:txBody>
                    <a:bodyPr/>
                    <a:lstStyle/>
                    <a:p>
                      <a:pPr algn="just" rtl="1">
                        <a:lnSpc>
                          <a:spcPct val="115000"/>
                        </a:lnSpc>
                        <a:spcAft>
                          <a:spcPts val="1000"/>
                        </a:spcAft>
                      </a:pPr>
                      <a:r>
                        <a:rPr lang="ar-SA" sz="1600">
                          <a:effectLst/>
                        </a:rPr>
                        <a:t>مرونة المجهز</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0,1</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a:t>
                      </a:r>
                      <a:endParaRPr lang="en-US" sz="1100">
                        <a:effectLst/>
                        <a:latin typeface="Calibri"/>
                        <a:ea typeface="Times New Roman"/>
                        <a:cs typeface="Arial"/>
                      </a:endParaRPr>
                    </a:p>
                  </a:txBody>
                  <a:tcPr marL="68580" marR="68580" marT="0" marB="0"/>
                </a:tc>
                <a:tc>
                  <a:txBody>
                    <a:bodyPr/>
                    <a:lstStyle/>
                    <a:p>
                      <a:pPr algn="just" rtl="1">
                        <a:lnSpc>
                          <a:spcPct val="115000"/>
                        </a:lnSpc>
                        <a:spcAft>
                          <a:spcPts val="1000"/>
                        </a:spcAft>
                      </a:pPr>
                      <a:r>
                        <a:rPr lang="ar-SA" sz="1600">
                          <a:effectLst/>
                        </a:rPr>
                        <a:t> </a:t>
                      </a:r>
                      <a:endParaRPr lang="en-US" sz="1100">
                        <a:effectLst/>
                        <a:latin typeface="Calibri"/>
                        <a:ea typeface="Times New Roman"/>
                        <a:cs typeface="Arial"/>
                      </a:endParaRPr>
                    </a:p>
                  </a:txBody>
                  <a:tcPr marL="68580" marR="68580" marT="0" marB="0"/>
                </a:tc>
              </a:tr>
              <a:tr h="0">
                <a:tc gridSpan="6">
                  <a:txBody>
                    <a:bodyPr/>
                    <a:lstStyle/>
                    <a:p>
                      <a:pPr algn="just" rtl="1">
                        <a:lnSpc>
                          <a:spcPct val="115000"/>
                        </a:lnSpc>
                        <a:spcAft>
                          <a:spcPts val="1000"/>
                        </a:spcAft>
                      </a:pPr>
                      <a:r>
                        <a:rPr lang="ar-SA" sz="1600" dirty="0">
                          <a:effectLst/>
                        </a:rPr>
                        <a:t>الدرجة الكلية: 0,3×(4)+0,2×(3)+0,3×(4)+0,1×(2+0,1×(3)=3,5</a:t>
                      </a:r>
                      <a:endParaRPr lang="en-US" sz="1100" dirty="0">
                        <a:effectLst/>
                        <a:latin typeface="Calibri"/>
                        <a:ea typeface="Times New Roman"/>
                        <a:cs typeface="Arial"/>
                      </a:endParaRPr>
                    </a:p>
                  </a:txBody>
                  <a:tcPr marL="68580" marR="68580" marT="0"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bl>
          </a:graphicData>
        </a:graphic>
      </p:graphicFrame>
      <p:sp>
        <p:nvSpPr>
          <p:cNvPr id="5" name="Rectangle 4"/>
          <p:cNvSpPr/>
          <p:nvPr/>
        </p:nvSpPr>
        <p:spPr>
          <a:xfrm>
            <a:off x="0" y="2708920"/>
            <a:ext cx="9144000" cy="3970318"/>
          </a:xfrm>
          <a:prstGeom prst="rect">
            <a:avLst/>
          </a:prstGeom>
        </p:spPr>
        <p:txBody>
          <a:bodyPr wrap="square">
            <a:spAutoFit/>
          </a:bodyPr>
          <a:lstStyle/>
          <a:p>
            <a:r>
              <a:rPr lang="ar-SA" sz="1400" b="1" dirty="0">
                <a:solidFill>
                  <a:srgbClr val="0000CC"/>
                </a:solidFill>
              </a:rPr>
              <a:t>ولاعداد مقترحات تقييم مقنعة، يحتاج المسوقون ان يتعرفوا على كيفية توصل المشترين الى تقييماتهم. ووجد الباحثون ثمانية طرق لتخمين قيمة الزبون او المستهلك. وتتبع الشركات الطرق السهلة منها بينما تعتبر الطرق المعقدة ادق وافضل في التقييم.</a:t>
            </a:r>
            <a:endParaRPr lang="en-US" sz="1400" b="1" dirty="0">
              <a:solidFill>
                <a:srgbClr val="0000CC"/>
              </a:solidFill>
            </a:endParaRPr>
          </a:p>
          <a:p>
            <a:r>
              <a:rPr lang="ar-SA" sz="1400" b="1" dirty="0">
                <a:solidFill>
                  <a:srgbClr val="0000CC"/>
                </a:solidFill>
              </a:rPr>
              <a:t>ان اختيار اهمية ووزن خصائص التقييم المختلفة يختلف حسب حالة الشراء. فموثوقية التسليم والسعر وسمعة المجهز تعتبر مهمة في حالة المنتجات الروتينية.اما في حالة المنتجات ذات الاجراءات المعقدة فتعتمد خصائص الخدمات الفنية ومرونة المجهز وموثوقية المنتج. وبالنسبة للمنتجات ذات الطبيعة السياسية والتي تحرك التنافسات في المنظمة كمنظومة حاسبات مثلا، تعتبر الاسعار ووموثوقية المنتج وموثوقية الخدمة ومرونة المجهز من اهم الخصائص فيها.</a:t>
            </a:r>
            <a:endParaRPr lang="en-US" sz="1400" b="1" dirty="0">
              <a:solidFill>
                <a:srgbClr val="0000CC"/>
              </a:solidFill>
            </a:endParaRPr>
          </a:p>
          <a:p>
            <a:r>
              <a:rPr lang="ar-SA" sz="1400" b="1" dirty="0">
                <a:solidFill>
                  <a:srgbClr val="0000CC"/>
                </a:solidFill>
              </a:rPr>
              <a:t>التغلب على ضغط الاسعار</a:t>
            </a:r>
            <a:r>
              <a:rPr lang="en-US" sz="1400" b="1" dirty="0">
                <a:solidFill>
                  <a:srgbClr val="0000CC"/>
                </a:solidFill>
              </a:rPr>
              <a:t>OVERCOMING PRICE PRESSURES</a:t>
            </a:r>
            <a:r>
              <a:rPr lang="ar-SA" sz="1400" b="1" dirty="0">
                <a:solidFill>
                  <a:srgbClr val="0000CC"/>
                </a:solidFill>
              </a:rPr>
              <a:t>: يحاول دائما مركز الشراء بالتفاوض والمساومة  مع المجهز ان يحصل على افضل الاسعار والشروط قبل الاختيار النهائي بالرغم من التحرك نحو ايجاد مصادر تجهيز وشراكة وارتباطات ستراتيجية</a:t>
            </a:r>
            <a:r>
              <a:rPr lang="ar-SA" sz="1400" b="1" dirty="0" smtClean="0">
                <a:solidFill>
                  <a:srgbClr val="0000CC"/>
                </a:solidFill>
              </a:rPr>
              <a:t>.</a:t>
            </a:r>
            <a:endParaRPr lang="en-US" sz="1400" b="1" dirty="0">
              <a:solidFill>
                <a:srgbClr val="0000CC"/>
              </a:solidFill>
            </a:endParaRPr>
          </a:p>
          <a:p>
            <a:r>
              <a:rPr lang="ar-SA" sz="1400" b="1" dirty="0">
                <a:solidFill>
                  <a:srgbClr val="0000CC"/>
                </a:solidFill>
              </a:rPr>
              <a:t>للاستفادة من علاوة الأسعار في  الأسواق</a:t>
            </a:r>
            <a:r>
              <a:rPr lang="en-US" sz="1400" b="1" dirty="0">
                <a:solidFill>
                  <a:srgbClr val="0000CC"/>
                </a:solidFill>
              </a:rPr>
              <a:t> B2B </a:t>
            </a:r>
            <a:r>
              <a:rPr lang="ar-SA" sz="1400" b="1" dirty="0">
                <a:solidFill>
                  <a:srgbClr val="0000CC"/>
                </a:solidFill>
              </a:rPr>
              <a:t>التنافسية ، يجب على الشركات إنشاء عروض مقنعة لقيمة الزبائن. الخطوة الأولى هي البحث عن الزبون. فيما يلي عدد من طرق البحث الإنتاجية</a:t>
            </a:r>
            <a:r>
              <a:rPr lang="en-US" sz="1400" b="1" dirty="0">
                <a:solidFill>
                  <a:srgbClr val="0000CC"/>
                </a:solidFill>
              </a:rPr>
              <a:t>:</a:t>
            </a:r>
          </a:p>
          <a:p>
            <a:pPr lvl="0"/>
            <a:r>
              <a:rPr lang="ar-SA" sz="1400" b="1" dirty="0">
                <a:solidFill>
                  <a:srgbClr val="0000CC"/>
                </a:solidFill>
              </a:rPr>
              <a:t>تقييم الهندسة الداخلية - هل يستخدم مهندسو الشركة الاختبارات المعملية لتقدير خصائص أداء المنتج</a:t>
            </a:r>
            <a:r>
              <a:rPr lang="en-US" sz="1400" b="1" dirty="0">
                <a:solidFill>
                  <a:srgbClr val="0000CC"/>
                </a:solidFill>
              </a:rPr>
              <a:t>.</a:t>
            </a:r>
            <a:r>
              <a:rPr lang="ar-SA" sz="1400" b="1" dirty="0">
                <a:solidFill>
                  <a:srgbClr val="0000CC"/>
                </a:solidFill>
              </a:rPr>
              <a:t>الضعف: يتجاهل حقيقة أن المنتج سيكون له قيمة اقتصادية مختلفة في التطبيقات المختلفة</a:t>
            </a:r>
            <a:r>
              <a:rPr lang="en-US" sz="1400" b="1" dirty="0">
                <a:solidFill>
                  <a:srgbClr val="0000CC"/>
                </a:solidFill>
              </a:rPr>
              <a:t>.</a:t>
            </a:r>
          </a:p>
          <a:p>
            <a:pPr lvl="0"/>
            <a:r>
              <a:rPr lang="en-US" sz="1400" b="1" dirty="0">
                <a:solidFill>
                  <a:srgbClr val="0000CC"/>
                </a:solidFill>
              </a:rPr>
              <a:t>. </a:t>
            </a:r>
            <a:r>
              <a:rPr lang="ar-SA" sz="1400" b="1" dirty="0">
                <a:solidFill>
                  <a:srgbClr val="0000CC"/>
                </a:solidFill>
              </a:rPr>
              <a:t>تقييم قيمة الاستخدام الميداني — قم بإجراء مقابلة مع الزبائن حول كيفية مقارنة تكاليف استخدام منتج جديد مع تكاليف استخدام شاغل الوظيفة الحالي. وتتمثل المهمة في تقييم مقدار كل عنصر تكلفة يستحق للمشتري</a:t>
            </a:r>
            <a:endParaRPr lang="en-US" sz="1400" b="1" dirty="0">
              <a:solidFill>
                <a:srgbClr val="0000CC"/>
              </a:solidFill>
            </a:endParaRPr>
          </a:p>
          <a:p>
            <a:pPr lvl="0"/>
            <a:r>
              <a:rPr lang="en-US" sz="1400" b="1" dirty="0">
                <a:solidFill>
                  <a:srgbClr val="0000CC"/>
                </a:solidFill>
              </a:rPr>
              <a:t>. </a:t>
            </a:r>
            <a:r>
              <a:rPr lang="ar-SA" sz="1400" b="1" dirty="0">
                <a:solidFill>
                  <a:srgbClr val="0000CC"/>
                </a:solidFill>
              </a:rPr>
              <a:t>تقييم قيمة مجموعة التركيز - اسأل الزبائن في مجموعة التركيز عن القيمة التي سيضعونها على عروض السوق المحتملة</a:t>
            </a:r>
            <a:r>
              <a:rPr lang="en-US" sz="1400" b="1" dirty="0">
                <a:solidFill>
                  <a:srgbClr val="0000CC"/>
                </a:solidFill>
              </a:rPr>
              <a:t>.</a:t>
            </a:r>
          </a:p>
          <a:p>
            <a:pPr lvl="0"/>
            <a:r>
              <a:rPr lang="en-US" sz="1400" b="1" dirty="0">
                <a:solidFill>
                  <a:srgbClr val="0000CC"/>
                </a:solidFill>
              </a:rPr>
              <a:t> </a:t>
            </a:r>
            <a:r>
              <a:rPr lang="ar-SA" sz="1400" b="1" dirty="0">
                <a:solidFill>
                  <a:srgbClr val="0000CC"/>
                </a:solidFill>
              </a:rPr>
              <a:t>أسئلة الاستطلاع المباشر — اطلب من الزبائن وضع قيمة مباشرة بالدولار على واحد أو أكثر من التغييرات في السوق</a:t>
            </a:r>
            <a:r>
              <a:rPr lang="en-US" sz="1400" b="1" dirty="0">
                <a:solidFill>
                  <a:srgbClr val="0000CC"/>
                </a:solidFill>
              </a:rPr>
              <a:t>.</a:t>
            </a:r>
          </a:p>
          <a:p>
            <a:pPr lvl="0"/>
            <a:r>
              <a:rPr lang="en-US" sz="1400" b="1" dirty="0">
                <a:solidFill>
                  <a:srgbClr val="0000CC"/>
                </a:solidFill>
              </a:rPr>
              <a:t> </a:t>
            </a:r>
            <a:r>
              <a:rPr lang="ar-SA" sz="1400" b="1" dirty="0">
                <a:solidFill>
                  <a:srgbClr val="0000CC"/>
                </a:solidFill>
              </a:rPr>
              <a:t>التحليل الموحد - اطلب من الزبائن ترتيب تفضيلاتهم لعروض أو مفاهيم السوق البديلة. استخدم التحليل الإحصائي لتقدير القيمة الضمنية الموضوعة على كل سمة</a:t>
            </a:r>
            <a:r>
              <a:rPr lang="en-US" sz="1400" b="1" dirty="0">
                <a:solidFill>
                  <a:srgbClr val="0000CC"/>
                </a:solidFill>
              </a:rPr>
              <a:t>.</a:t>
            </a:r>
          </a:p>
        </p:txBody>
      </p:sp>
    </p:spTree>
    <p:extLst>
      <p:ext uri="{BB962C8B-B14F-4D97-AF65-F5344CB8AC3E}">
        <p14:creationId xmlns:p14="http://schemas.microsoft.com/office/powerpoint/2010/main" val="21514988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77500" lnSpcReduction="20000"/>
          </a:bodyPr>
          <a:lstStyle/>
          <a:p>
            <a:r>
              <a:rPr lang="ar-SA" dirty="0"/>
              <a:t>للاستفادة من علاوة الأسعار في  الأسواق</a:t>
            </a:r>
            <a:r>
              <a:rPr lang="en-US" dirty="0"/>
              <a:t> B2B </a:t>
            </a:r>
            <a:r>
              <a:rPr lang="ar-SA" dirty="0"/>
              <a:t>التنافسية ، يجب على الشركات إنشاء عروض مقنعة لقيمة الزبائن. الخطوة الأولى هي البحث عن الزبون. فيما يلي عدد من طرق البحث الإنتاجية</a:t>
            </a:r>
            <a:r>
              <a:rPr lang="en-US" dirty="0"/>
              <a:t>:</a:t>
            </a:r>
          </a:p>
          <a:p>
            <a:pPr lvl="0"/>
            <a:r>
              <a:rPr lang="ar-SA" dirty="0"/>
              <a:t>تقييم الهندسة الداخلية - هل يستخدم مهندسو الشركة الاختبارات المعملية لتقدير خصائص أداء المنتج</a:t>
            </a:r>
            <a:r>
              <a:rPr lang="en-US" dirty="0"/>
              <a:t>.</a:t>
            </a:r>
            <a:r>
              <a:rPr lang="ar-SA" dirty="0"/>
              <a:t>الضعف: يتجاهل حقيقة أن المنتج سيكون له قيمة اقتصادية مختلفة في التطبيقات المختلفة</a:t>
            </a:r>
            <a:r>
              <a:rPr lang="en-US" dirty="0"/>
              <a:t>.</a:t>
            </a:r>
          </a:p>
          <a:p>
            <a:pPr lvl="0"/>
            <a:r>
              <a:rPr lang="en-US" dirty="0"/>
              <a:t>. </a:t>
            </a:r>
            <a:r>
              <a:rPr lang="ar-SA" dirty="0"/>
              <a:t>تقييم قيمة الاستخدام الميداني — قم بإجراء مقابلة مع الزبائن حول كيفية مقارنة تكاليف استخدام منتج جديد مع تكاليف استخدام شاغل الوظيفة الحالي. وتتمثل المهمة في تقييم مقدار كل عنصر تكلفة يستحق للمشتري</a:t>
            </a:r>
            <a:endParaRPr lang="en-US" dirty="0"/>
          </a:p>
          <a:p>
            <a:pPr lvl="0"/>
            <a:r>
              <a:rPr lang="en-US" dirty="0"/>
              <a:t>. </a:t>
            </a:r>
            <a:r>
              <a:rPr lang="ar-SA" dirty="0"/>
              <a:t>تقييم قيمة مجموعة التركيز - اسأل الزبائن في مجموعة التركيز عن القيمة التي سيضعونها على عروض السوق المحتملة</a:t>
            </a:r>
            <a:r>
              <a:rPr lang="en-US" dirty="0"/>
              <a:t>.</a:t>
            </a:r>
          </a:p>
          <a:p>
            <a:pPr lvl="0"/>
            <a:r>
              <a:rPr lang="en-US" dirty="0"/>
              <a:t> </a:t>
            </a:r>
            <a:r>
              <a:rPr lang="ar-SA" dirty="0"/>
              <a:t>أسئلة الاستطلاع المباشر — اطلب من الزبائن وضع قيمة مباشرة بالدولار على واحد أو أكثر من التغييرات في السوق</a:t>
            </a:r>
            <a:r>
              <a:rPr lang="en-US" dirty="0"/>
              <a:t>.</a:t>
            </a:r>
          </a:p>
          <a:p>
            <a:pPr lvl="0"/>
            <a:r>
              <a:rPr lang="en-US" dirty="0"/>
              <a:t> </a:t>
            </a:r>
            <a:r>
              <a:rPr lang="ar-SA" dirty="0"/>
              <a:t>التحليل الموحد - اطلب من الزبائن ترتيب تفضيلاتهم لعروض أو مفاهيم السوق البديلة. استخدم التحليل الإحصائي لتقدير القيمة الضمنية الموضوعة على كل سمة</a:t>
            </a:r>
            <a:r>
              <a:rPr lang="en-US" dirty="0"/>
              <a:t>.</a:t>
            </a:r>
          </a:p>
          <a:p>
            <a:pPr lvl="0"/>
            <a:r>
              <a:rPr lang="en-US" dirty="0"/>
              <a:t> </a:t>
            </a:r>
            <a:r>
              <a:rPr lang="ar-SA" dirty="0"/>
              <a:t>المقاييس — أظهر للزبائن عرضًا "قياسيًا" ثم عرضًا جديدًا. اسأل عن المبلغ الذي سيدفعونه مقابل العرض الجديد أو ما هو المبلغ الذي سيدفعونه إذا تمت إزالة ميزات معينة من العرض القياسي</a:t>
            </a:r>
            <a:endParaRPr lang="en-US" dirty="0"/>
          </a:p>
          <a:p>
            <a:pPr lvl="0"/>
            <a:r>
              <a:rPr lang="en-US" dirty="0"/>
              <a:t>. </a:t>
            </a:r>
            <a:r>
              <a:rPr lang="ar-SA" dirty="0"/>
              <a:t>النهج التكويني - اطلب من الزبائن إرفاق قيمة نقدية لكل واحد من ثلاثة مستويات بديلة لسمة معينة. كرر السمات الأخرى ، ثم أضف القيم معًا لأي تكوين عرض</a:t>
            </a:r>
            <a:r>
              <a:rPr lang="en-US" dirty="0"/>
              <a:t>.</a:t>
            </a:r>
          </a:p>
          <a:p>
            <a:pPr lvl="0"/>
            <a:r>
              <a:rPr lang="en-US" dirty="0"/>
              <a:t> </a:t>
            </a:r>
            <a:r>
              <a:rPr lang="ar-SA" dirty="0"/>
              <a:t>تصنيفات الأهمية - اطلب من الزبائن تقييم أهمية السمات المختلفة وأداء مورديهم على كل منها</a:t>
            </a:r>
            <a:r>
              <a:rPr lang="en-US" dirty="0"/>
              <a:t>.</a:t>
            </a:r>
          </a:p>
          <a:p>
            <a:r>
              <a:rPr lang="ar-SA" dirty="0"/>
              <a:t>بعد إجراء هذا البحث ، يمكنك تحديد عرض قيمة الزبون ، باتباع عدد من المبادئ المهمة. أولاً ، قم بإثبات مطالبات القيمة بوضوح من خلال تحديد الفروق بين عروضك وتلك الخاصة بالمنافسين على الأبعاد الأكثر أهمية للزبون. حددت شركة</a:t>
            </a:r>
            <a:r>
              <a:rPr lang="en-US" dirty="0"/>
              <a:t> Rockwell Automation </a:t>
            </a:r>
            <a:r>
              <a:rPr lang="ar-SA" dirty="0"/>
              <a:t>وفورات في التكاليف التي سيحققها الزبائن من خلال شراء المضخة بدلاً من المنافس باستخدام مقاييس الأداء والأداء المتوافقة مع معايير الصناعة: عدد الساعات التي تم إنفاقها بالكيلووات وعدد ساعات التشغيل في السنة والدولار لكل كيلووات في الساعة. أيضا ، وجعل الآثار المالية واضحة</a:t>
            </a:r>
            <a:r>
              <a:rPr lang="en-US" dirty="0"/>
              <a:t>.</a:t>
            </a:r>
          </a:p>
          <a:p>
            <a:r>
              <a:rPr lang="ar-SA" dirty="0"/>
              <a:t>وثانياً ، قم بتوثيق القيمة التي يتم تقديمها عن طريق إنشاء حسابات مكتوبة لتحقيق وفورات في التكاليف أو القيمة المضافة التي حصل عليها العملاء الحاليون بالفعل باستخدام عروضك. أجرى المنتج الكيميائي أكزو نوبل تجربة تجريبية مدتها أسبوعان على مفاعل إنتاج في منشأة العملاء المحتملين لتوثيق نقاط الجاذبية</a:t>
            </a:r>
            <a:r>
              <a:rPr lang="en-US" dirty="0"/>
              <a:t>.</a:t>
            </a:r>
          </a:p>
        </p:txBody>
      </p:sp>
    </p:spTree>
    <p:extLst>
      <p:ext uri="{BB962C8B-B14F-4D97-AF65-F5344CB8AC3E}">
        <p14:creationId xmlns:p14="http://schemas.microsoft.com/office/powerpoint/2010/main" val="162481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85000" lnSpcReduction="20000"/>
          </a:bodyPr>
          <a:lstStyle/>
          <a:p>
            <a:r>
              <a:rPr lang="ar-SA" dirty="0"/>
              <a:t>ونقاط الاختلاف في منتجاتها العضوية عالية النقاوة</a:t>
            </a:r>
            <a:r>
              <a:rPr lang="en-US" dirty="0"/>
              <a:t>.</a:t>
            </a:r>
          </a:p>
          <a:p>
            <a:r>
              <a:rPr lang="ar-SA" dirty="0"/>
              <a:t>أخيرًا ، تأكد من أن طريقة إنشاء اقتراح القيمة للعملاء يتم تنفيذها بشكل جيد داخل الشركة ، وتدريب الموظفين ومكافأتهم على تطوير اقتراح مقنع. تجري شركة </a:t>
            </a:r>
            <a:r>
              <a:rPr lang="en-US" dirty="0"/>
              <a:t>Quaker Chemical </a:t>
            </a:r>
            <a:r>
              <a:rPr lang="ar-SA" dirty="0"/>
              <a:t>برامج تدريبية لمديريها تتضمن مسابقة لتطوير أفضل العروض. </a:t>
            </a:r>
            <a:endParaRPr lang="en-US" dirty="0"/>
          </a:p>
          <a:p>
            <a:r>
              <a:rPr lang="ar-SA" dirty="0"/>
              <a:t>يستطيع المسوقون ان يواجهوا طلبات تخفيض الاسعار ويردون عليها بعدة طرق. منها ان يثبتوا ان الكلفة الكلية على مدى عمر منتجهم اطول من المنافسين الاخرين اوان الخدمة التي يقدمونها افضل بكثير من الاخرين.ويبين الباحثون ان دعم الخدمات والتواصل الشخصي ومهارة المجهز  بالسيطرة على السوق امور مهمة جدا في هذا المجال. كما ان تحسين معدل الانتاجية يخفف من ضغوط الاسعار. حيث تعمل حوافز للعاملين لزيادة الانتاجية. وتستخدم بعض الشركات التكنولوجيا الحديثة لايجاد حلول مبتكرة لمشاكل الزبائن. ولتخفيض الاسعار ولجذب المشترين تضع بعض الشركات قيودا مثل1- محدودية الكميات 2- عدم ارجاع البضاعة 3- عدم وجو تعديلات 4- عدم وجود خدمات.</a:t>
            </a:r>
            <a:endParaRPr lang="en-US" dirty="0"/>
          </a:p>
          <a:p>
            <a:r>
              <a:rPr lang="ar-SA" b="1" dirty="0"/>
              <a:t>حلول لتحسين عائدات الزبون </a:t>
            </a:r>
            <a:r>
              <a:rPr lang="en-US" b="1" i="1" dirty="0"/>
              <a:t>Solutions to Enhance Customer Revenues</a:t>
            </a:r>
            <a:r>
              <a:rPr lang="ar-SA" dirty="0"/>
              <a:t>. تستخدم شركة هندركس مستشاري مبيعاتها لمساعدة الفلاحين لزيادة نمو حيواناتهم 5-10% اكثر من المنافسين الاخرين</a:t>
            </a:r>
            <a:endParaRPr lang="en-US" dirty="0"/>
          </a:p>
          <a:p>
            <a:r>
              <a:rPr lang="ar-SA" b="1" dirty="0"/>
              <a:t>حلول لتقليل مخاطرة الزبون</a:t>
            </a:r>
            <a:r>
              <a:rPr lang="ar-SA" dirty="0"/>
              <a:t>  </a:t>
            </a:r>
            <a:r>
              <a:rPr lang="en-US" b="1" i="1" dirty="0"/>
              <a:t>Solutions to Decrease Customer Risks</a:t>
            </a:r>
            <a:r>
              <a:rPr lang="ar-SA" dirty="0"/>
              <a:t>. يعمل مستخدمو شركة كراينكر على تقديم تسهيلات كبيرة للزبائن لتقايا كلفة ادارة المواد.</a:t>
            </a:r>
            <a:endParaRPr lang="en-US" dirty="0"/>
          </a:p>
          <a:p>
            <a:r>
              <a:rPr lang="ar-SA" b="1" dirty="0"/>
              <a:t>حلول لخفض تكاليف الزبائن</a:t>
            </a:r>
            <a:r>
              <a:rPr lang="en-US" b="1" i="1" dirty="0"/>
              <a:t>Solutions to Reduce Customer Costs.</a:t>
            </a:r>
            <a:r>
              <a:rPr lang="en-US" dirty="0"/>
              <a:t> </a:t>
            </a:r>
            <a:r>
              <a:rPr lang="ar-SA" dirty="0"/>
              <a:t>تعمل الشركات المزيد من اجل ايجاد حلول لزيادة منافع الزبون وتقليل كلفه بما يكفي لتلافي اية مخاوف من الاسعار المنخفضة .</a:t>
            </a:r>
            <a:endParaRPr lang="en-US" dirty="0"/>
          </a:p>
          <a:p>
            <a:r>
              <a:rPr lang="ar-SA" dirty="0"/>
              <a:t>ان مشاركة المخاطرة والربح يُمْكِنُ أَنْ تعادلَ تخفيضَ السعر المطلوبَ مِنْ الزبائنِ.</a:t>
            </a:r>
            <a:endParaRPr lang="en-US" dirty="0"/>
          </a:p>
          <a:p>
            <a:r>
              <a:rPr lang="ar-SA" b="1" dirty="0"/>
              <a:t>عدد المجهزين</a:t>
            </a:r>
            <a:r>
              <a:rPr lang="ar-SA" b="1" i="1" dirty="0"/>
              <a:t> </a:t>
            </a:r>
            <a:r>
              <a:rPr lang="en-US" b="1" i="1" dirty="0"/>
              <a:t>NUMBER OF SUPPLIERS</a:t>
            </a:r>
            <a:r>
              <a:rPr lang="ar-SA" dirty="0"/>
              <a:t>: كجزء من اختيارات المشترين، يجب ان يقرر مركز الشراء عدد المجهزين المناسب. فشركتي موتورلا وفورد قللا عدد المجهزين من 20-80% ويريدونهم ان يكونوا مسؤولين عن نظام منتج اكبر. ويريدونهم ايضا الاستمرار بتحسين النوعية والاداء وبنفس الوقت تخفيض الاسعار سنويا بنسبة معينة وان يعملوا بقربهم </a:t>
            </a:r>
            <a:endParaRPr lang="en-US" dirty="0"/>
          </a:p>
          <a:p>
            <a:r>
              <a:rPr lang="ar-SA" dirty="0"/>
              <a:t>خلال عملية تطوير منتجاتهم. بل هنالك اتجاه نحو اعتماد مجهز واحد فقط. امّا الشركات التي تعتمد تعدد مصادر التجهيز تستشهد باضراب العمال كاكبر عائق امام الشركات المفردة المجهز وامكانية فقدان هامش المنافسة.</a:t>
            </a:r>
            <a:endParaRPr lang="en-US" dirty="0"/>
          </a:p>
          <a:p>
            <a:endParaRPr lang="ar-IQ" dirty="0"/>
          </a:p>
        </p:txBody>
      </p:sp>
    </p:spTree>
    <p:extLst>
      <p:ext uri="{BB962C8B-B14F-4D97-AF65-F5344CB8AC3E}">
        <p14:creationId xmlns:p14="http://schemas.microsoft.com/office/powerpoint/2010/main" val="4149751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85000" lnSpcReduction="20000"/>
          </a:bodyPr>
          <a:lstStyle/>
          <a:p>
            <a:r>
              <a:rPr lang="ar-SA" b="1" dirty="0"/>
              <a:t>مواصفات الطلب الروتيني</a:t>
            </a:r>
            <a:r>
              <a:rPr lang="en-US" b="1" dirty="0"/>
              <a:t>Order-Routine Specification</a:t>
            </a:r>
            <a:r>
              <a:rPr lang="ar-SA" dirty="0"/>
              <a:t>: بعد اختيار المجهزين يفاوض المشتري على الطلب النهائي كادراج المواصفات الفنية والكمية المطلوبة  ووقت التسليم المتوقع  واجراءات البضاعة المعادة وغيرها. </a:t>
            </a:r>
            <a:endParaRPr lang="en-US" dirty="0"/>
          </a:p>
          <a:p>
            <a:r>
              <a:rPr lang="ar-SA" dirty="0"/>
              <a:t>يؤجر العديد من المشترين الصناعيين المعدات الثقيلة. ويحصل المستأجر على عدد من المزايا كالمحافظة على راس المال  والحصول على احدث المنتجات وافضل الخدمات ومزايا ضريبية. بينما يحصل المؤجر على صافي دخل اكبر وامكانية بيع المعدات على زبائن غير قادرين على الشراء الجديد.</a:t>
            </a:r>
            <a:endParaRPr lang="en-US" dirty="0"/>
          </a:p>
          <a:p>
            <a:r>
              <a:rPr lang="ar-SA" dirty="0"/>
              <a:t>وفي حالات الصيانة والتصليح والتشغيل يرغب المشترون بالعقود الشاملة بدلا من عقود الشراء الدورية. حيث ان الشاملة تحتوي على علاقات طويلة الامد يُجهَز بموجبها المشتري حسب طلبه ووفق شروط متفق عليها مسبقا وخلال فترة زمنية محددة. ولان البائع هنا يملك الاسهم لذا تسمى ب(خطط الشراء الفاقدة للاسهم). ويرسل حاسوب المشتري ذاتيا طلبا الى البائع عندما تكون هنالك حاجة للبضاعة. ويربط هذا النظام المجهز بشكل اوثق مع المشتري ويجعل من الصعب على طرف خارجي التجهيز الا اذا اصبح المشتري غير راض عن اسعار مجهزه الاصلي او نوعيته او خدماته.</a:t>
            </a:r>
            <a:endParaRPr lang="en-US" dirty="0"/>
          </a:p>
          <a:p>
            <a:r>
              <a:rPr lang="ar-SA" dirty="0"/>
              <a:t>ان الشركات التي تخشى الازمات في المواد الرئيسية تشترِي وتمتلك كبيرةَ منها. وتوقع عقودا طويلة الاجل لتضمن استمرار تدفق المواد. وينصّب المسوقون شبكات اضافية قرب الزبائن المهمين للتسهيل وتقليل كلفة الصفقات. حيث يدخل الزبون طلبه مباشرة الى حاسوب المجهز وينفذ مباشرة. وتذهب بعض الشركات ابعد من ذلك وتنقل هذه المسؤولية الى المجهز نفسه وفق نظام يسمى(مواد تدار من قبل البائع). ويحافظ المجهزون على سرية مواد زبائنهم ويكونون مسؤولين عن تجديدها وفق برنامج يسمى (برنامج التجديد المستمر).</a:t>
            </a:r>
            <a:endParaRPr lang="en-US" dirty="0"/>
          </a:p>
          <a:p>
            <a:r>
              <a:rPr lang="ar-SA" b="1" dirty="0"/>
              <a:t>مراجعة الاداء</a:t>
            </a:r>
            <a:r>
              <a:rPr lang="en-US" b="1" dirty="0"/>
              <a:t>Performance Review</a:t>
            </a:r>
            <a:r>
              <a:rPr lang="ar-SA" dirty="0"/>
              <a:t>: </a:t>
            </a:r>
            <a:endParaRPr lang="en-US" dirty="0"/>
          </a:p>
          <a:p>
            <a:r>
              <a:rPr lang="ar-SA" dirty="0"/>
              <a:t>يراجع المشتري دوريا اداء المجهزون مستخدما احد ثلاث طرق. بان يتصل المشتري بالمستخدم النهائي ويسأله عن رايه، او ان المشتري يستخدم طريقة الوزن (كما مبين في جدول 7-2). او يجمع المشتري كلف الاداء الضعيف ويجد حلا لكلف شراء معدلة بما فيها الاسعار. ومراجعة الاداء قد تجعل المشتري يستمر مع المجهز او يعدل او ينهي تعامله معه.</a:t>
            </a:r>
            <a:endParaRPr lang="en-US" dirty="0"/>
          </a:p>
          <a:p>
            <a:r>
              <a:rPr lang="ar-SA" dirty="0"/>
              <a:t>تعد العديد من الشركات نظام حوافز لمكافئة مدراء المشتريات ذوي الاداء الجيد لسلوكهم الشرائي الكفوء وكذلك الحال لمدراء المبيعات. مما يقود مدراء المشتريات للضغط على البائعين للحصول على افضل الشروط.</a:t>
            </a:r>
            <a:endParaRPr lang="en-US" dirty="0"/>
          </a:p>
          <a:p>
            <a:endParaRPr lang="ar-IQ" dirty="0"/>
          </a:p>
        </p:txBody>
      </p:sp>
    </p:spTree>
    <p:extLst>
      <p:ext uri="{BB962C8B-B14F-4D97-AF65-F5344CB8AC3E}">
        <p14:creationId xmlns:p14="http://schemas.microsoft.com/office/powerpoint/2010/main" val="2763326392"/>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85000" lnSpcReduction="20000"/>
          </a:bodyPr>
          <a:lstStyle/>
          <a:p>
            <a:r>
              <a:rPr lang="ar-SA" b="1" u="sng" dirty="0"/>
              <a:t>إدارة الأعمال التجارية /علاقات الزبائن</a:t>
            </a:r>
            <a:r>
              <a:rPr lang="ar-SA" dirty="0"/>
              <a:t> لتحسين كفاءة وفعالية العمل يحسن المجهزون والمستهلكون علاقاتهم بمختلف الطرق فيما بينهم .</a:t>
            </a:r>
            <a:endParaRPr lang="en-US" dirty="0"/>
          </a:p>
          <a:p>
            <a:r>
              <a:rPr lang="ar-SA" b="1" u="sng" dirty="0"/>
              <a:t>منافع التنسيق العمودي:</a:t>
            </a:r>
            <a:endParaRPr lang="en-US" dirty="0"/>
          </a:p>
          <a:p>
            <a:r>
              <a:rPr lang="ar-SA" dirty="0"/>
              <a:t>تدعو بحوث كثيرة الى مزيد من التنسيق العمودي بين البائعين والمشترين للمصالح والمنافع المتبادلة. ان بناء الثقة هو اول متطلبات العلاقة الصحية طويلة الامد  تعتمد علاقة المجهز– المشتري على العوامل التالية:1- توفر البدائل. 2- اهمية التجهيز. 3- درجة تعقيد التجهيز. 4- ديناميكية سوق التجهيز. لذا تم تصنيف هذه العلاقة الى ثمانية اصناف مختلفة بيع وشراء اساسي: وفيه تبادلات روتينية وبسيطة ومستويات متوسطة من التعاون وتبادل المعلومات.</a:t>
            </a:r>
            <a:endParaRPr lang="en-US" dirty="0"/>
          </a:p>
          <a:p>
            <a:pPr lvl="0"/>
            <a:r>
              <a:rPr lang="ar-SA" dirty="0"/>
              <a:t>العظام العارية (الجرداء): وتتطلب من البائع تكيفا اكثر ومستويات قليلة من التعاون وتبادل المعلومات.</a:t>
            </a:r>
            <a:endParaRPr lang="en-US" dirty="0"/>
          </a:p>
          <a:p>
            <a:pPr lvl="0"/>
            <a:r>
              <a:rPr lang="ar-SA" dirty="0"/>
              <a:t>الصفقة التعاقدية:تتطلب تعاقدا رسميا وذات مستويات منخفضة من الثقة والتعاون والتفاعل.</a:t>
            </a:r>
            <a:endParaRPr lang="en-US" dirty="0"/>
          </a:p>
          <a:p>
            <a:pPr lvl="0"/>
            <a:r>
              <a:rPr lang="ar-SA" dirty="0"/>
              <a:t>تجهيز المستهلك: وفيها تنافس اكثر من التعاون</a:t>
            </a:r>
            <a:endParaRPr lang="en-US" dirty="0"/>
          </a:p>
          <a:p>
            <a:pPr lvl="0"/>
            <a:r>
              <a:rPr lang="ar-SA" dirty="0"/>
              <a:t>الانظمة التعاونية: يتحد فيها الشركاء بطرق تشغيلية بدون عرض التزاماتهم الهيكلية خلال الوسائل القانونية.</a:t>
            </a:r>
            <a:endParaRPr lang="en-US" dirty="0"/>
          </a:p>
          <a:p>
            <a:pPr lvl="0"/>
            <a:r>
              <a:rPr lang="ar-SA" dirty="0"/>
              <a:t>التعاونية الاشتراكية: وفيها مزيدا من الثقة والالتزام يؤديان الى شراكة حقيقية.</a:t>
            </a:r>
            <a:endParaRPr lang="en-US" dirty="0"/>
          </a:p>
          <a:p>
            <a:pPr lvl="0"/>
            <a:r>
              <a:rPr lang="ar-SA" dirty="0"/>
              <a:t>التكيف المتبادل: يقيم المشترون والبائعون علاقات ذات تكيف متبادل ولكن ليس بالضرورة مع ثقة او تعاون عاليين.</a:t>
            </a:r>
            <a:endParaRPr lang="en-US" dirty="0"/>
          </a:p>
          <a:p>
            <a:pPr lvl="0"/>
            <a:r>
              <a:rPr lang="ar-SA" dirty="0"/>
              <a:t>المستهلك ملك: وهوان يقوم البائع بتلبية حاجات الزبون من غيرحاجة لمزيد من التكيف.</a:t>
            </a:r>
            <a:endParaRPr lang="en-US" dirty="0"/>
          </a:p>
          <a:p>
            <a:r>
              <a:rPr lang="ar-SA" dirty="0"/>
              <a:t>وبمرور الوقت  قد تتغير العلاقاتحسب الظروف. ووجدت احدى الدراسات ان اقوى العلاقات بين المجهزين والمستهلكين نشأت عندما كان التجهيز مهما للمستهلك وكانت هنالك معوقات للتوريد، مثل متطلبات شراء معقدة او وجود مجهزين بدلاء قليلين.  اقترحت دراسة اخرى ان تنسيقا عموديا اكبر بين البائع والمشتري من خلال تبادل المعلومات والتخطيط يكون ضروريا فقط عندما يكون هناك تقلب تجاري والاستثمارات قليلة.</a:t>
            </a:r>
            <a:endParaRPr lang="en-US" dirty="0"/>
          </a:p>
          <a:p>
            <a:r>
              <a:rPr lang="ar-SA" dirty="0"/>
              <a:t>العلاقات التجارية: المخاطر والانتهازية </a:t>
            </a:r>
            <a:r>
              <a:rPr lang="en-US" dirty="0"/>
              <a:t>Business Relationships: Risks and Opportunism</a:t>
            </a:r>
            <a:r>
              <a:rPr lang="ar-SA" dirty="0"/>
              <a:t>: يلاحظ الباحثون ان ان انشاء علاقة مستهلك- زبون تسبب توترا بين الحماية الامنة والتكيف. التنسيق العمودي قد يسهل روابط بائع – مستهلك اقوى ولكن في نفس الوقت ربما تزيد المخاطرة على المستهلك </a:t>
            </a:r>
            <a:endParaRPr lang="ar-IQ" dirty="0"/>
          </a:p>
        </p:txBody>
      </p:sp>
    </p:spTree>
    <p:extLst>
      <p:ext uri="{BB962C8B-B14F-4D97-AF65-F5344CB8AC3E}">
        <p14:creationId xmlns:p14="http://schemas.microsoft.com/office/powerpoint/2010/main" val="88052257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77500" lnSpcReduction="20000"/>
          </a:bodyPr>
          <a:lstStyle/>
          <a:p>
            <a:r>
              <a:rPr lang="ar-SA" dirty="0"/>
              <a:t>واستثمارات المجهز النوعية. وهي تلك النفقات المخصصة لشركة معينة او شريك في السلسة الانتاجية. فهي (اي الاستثمارات) تساعد الشركات من تنمية ارباحها واخذ موقع في السوق.</a:t>
            </a:r>
            <a:endParaRPr lang="en-US" dirty="0"/>
          </a:p>
          <a:p>
            <a:r>
              <a:rPr lang="ar-SA" dirty="0"/>
              <a:t>ويمكن ان تسبب الاستثمارات النوعية مخاطرة كبيرة لكلا المستهلك والمجهزز لانها حسب نظرية الصفقات في الاقتصاد تعتبر منهارة وغارقة جزئيا(غير متكررة).</a:t>
            </a:r>
            <a:endParaRPr lang="en-US" dirty="0"/>
          </a:p>
          <a:p>
            <a:r>
              <a:rPr lang="ar-SA" dirty="0"/>
              <a:t>ربما يتوجب ان يتم تبادل المعلومات والكلف الحساسة. حيث ان المشتري قد يكون عرضة للتوقف بسبب كلف التحويل، والمجهز قد  يكون اكثر عرضة للتوقف عن التعاقدات المستقبلية بسبب الاصول او الموجودات المحجوزة و/او مصادرة التقنيات والمعلومات.</a:t>
            </a:r>
            <a:endParaRPr lang="en-US" dirty="0"/>
          </a:p>
          <a:p>
            <a:r>
              <a:rPr lang="ar-SA" dirty="0"/>
              <a:t>وعندما لا يستطيع المشترون مراقبة اداء المجهزين بسهولة فقد يحاول المجهز التهرب او الغش وعدم التسليم. والانتهازية هي احدى صيغ الغش او اخفاق التسليم بالنسبة لعقد ضمني او صريح. وتستلزم الانتهازية مصالح انانية ذاتية صريحة وسء تقديم متعمد مما ينتهك اتفاقيات تعاقدية. </a:t>
            </a:r>
            <a:endParaRPr lang="en-US" dirty="0"/>
          </a:p>
          <a:p>
            <a:r>
              <a:rPr lang="ar-SA" dirty="0"/>
              <a:t>الانتهازية هي احدى المخاوف لان الشركات يجب عليها ان تكرس مواردها للسيطرة والمراقبة والا فيجب ان تعيد التوزيع ولغايات اكثر انتاجية. وقد تصبح التعاقدات لوحدها غير كافية للسيطرة على تعاملات المجهز، عندما تصبح انتهازية المجهز صعبة الاكتشاف وعندما تقوم الشركات باستثمارات نوعية في اصول لايمكن استخدامها في مكان آخر وعندما يصعب توقع الحالات الطارئة. قد يشترك المجهزون والمستهلكون بعمل مشترك (بدلا من توقيع عقد) فعندما تكون درجة نوعية اصول المجهز عالية سيعب مراقبة سلوك المجهز وستكون سمعته سيئة. وعندما تكون سمعة المجهز جيدة سيتم تجنب انتهازية المجهز وحماية هذا الاصل المعنوي الثمين.  </a:t>
            </a:r>
            <a:endParaRPr lang="en-US" dirty="0"/>
          </a:p>
          <a:p>
            <a:r>
              <a:rPr lang="ar-SA" dirty="0"/>
              <a:t>   </a:t>
            </a:r>
            <a:r>
              <a:rPr lang="ar-SA" b="1" dirty="0"/>
              <a:t>التكنولوجيا الجديدة وزبائن الأعمال</a:t>
            </a:r>
            <a:endParaRPr lang="en-US" dirty="0"/>
          </a:p>
          <a:p>
            <a:r>
              <a:rPr lang="ar-SA" b="1" dirty="0"/>
              <a:t> </a:t>
            </a:r>
            <a:r>
              <a:rPr lang="en-US" b="1" dirty="0"/>
              <a:t>New Technology and Business Customers</a:t>
            </a:r>
            <a:endParaRPr lang="en-US" dirty="0"/>
          </a:p>
          <a:p>
            <a:r>
              <a:rPr lang="ar-SA" dirty="0"/>
              <a:t>تشعر الشركات الكبرى بالارتياح لاستخدام التكنولوجيا لتحسين طريقة عملها مع زبائنها من رجال الأعمال. فيما يلي بعض الأمثلة عن كيفية إعادة تصميم مواقع الويب ، وتحسينها نتائج البحث ، والاستفادة من رسائل البريد الإلكتروني ، والمشاركة في وسائل التواصل الاجتماعي ، وإطلاق الندوات عبر الإنترنت والبودكاست لتحسين أداء أعمالهم</a:t>
            </a:r>
            <a:r>
              <a:rPr lang="en-US" dirty="0"/>
              <a:t>.</a:t>
            </a:r>
          </a:p>
          <a:p>
            <a:r>
              <a:rPr lang="en-US" dirty="0"/>
              <a:t>• </a:t>
            </a:r>
            <a:r>
              <a:rPr lang="ar-SA" dirty="0"/>
              <a:t>يقدم تشابمان كيلي خدمات التدقيق وغيرها من منتجات احتواء التكاليف لمساعدة الشركات على تقليل تكاليف الرعاية الصحية والتأمين. حاولت الشركة في الأصل الحصول على زبائن جدد من خلال تقنيات الاتصال التقليدية والبيع الخارجي. بعد إعادة تصميم موقع الويب الخاص به وتحسين محرك البحث </a:t>
            </a:r>
            <a:endParaRPr lang="ar-IQ" dirty="0"/>
          </a:p>
        </p:txBody>
      </p:sp>
    </p:spTree>
    <p:extLst>
      <p:ext uri="{BB962C8B-B14F-4D97-AF65-F5344CB8AC3E}">
        <p14:creationId xmlns:p14="http://schemas.microsoft.com/office/powerpoint/2010/main" val="28102925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85000" lnSpcReduction="20000"/>
          </a:bodyPr>
          <a:lstStyle/>
          <a:p>
            <a:r>
              <a:rPr lang="ar-SA" dirty="0"/>
              <a:t>الخاص بالموقع ، وبالتالي انتقل اسم الشركة بالقرب من أعلى عمليات البحث ذات الصلة على الإنترنت ، تضاعفت الإيرادات تقريبًا</a:t>
            </a:r>
            <a:r>
              <a:rPr lang="en-US" dirty="0"/>
              <a:t>.</a:t>
            </a:r>
          </a:p>
          <a:p>
            <a:r>
              <a:rPr lang="en-US" dirty="0"/>
              <a:t>• </a:t>
            </a:r>
            <a:r>
              <a:rPr lang="ar-SA" dirty="0"/>
              <a:t>أطلقت</a:t>
            </a:r>
            <a:r>
              <a:rPr lang="en-US" dirty="0"/>
              <a:t> Hewlett-Packard </a:t>
            </a:r>
            <a:r>
              <a:rPr lang="ar-SA" dirty="0"/>
              <a:t>رسالة إخبارية إلكترونية بعنوان "التكنولوجيا في العمل" للتركيز على الاحتفاظ زبائنها الحاليين. استند محتوى وشكل النشرة الإخبارية إلى بحث متعمق لمعرفة ما يريد الزبائن . تقوم</a:t>
            </a:r>
            <a:r>
              <a:rPr lang="en-US" dirty="0"/>
              <a:t> Hewlett-Packard </a:t>
            </a:r>
            <a:r>
              <a:rPr lang="ar-SA" dirty="0"/>
              <a:t>بقياس تأثيرات الرسالة الإخبارية بعناية ووجدت أن تحديثات المنتج عبر البريد الإلكتروني ساعدت في تجنب مكالمات الخدمة الواردة ، مما يوفر ملايين الدولارات</a:t>
            </a:r>
            <a:r>
              <a:rPr lang="en-US" dirty="0"/>
              <a:t>.</a:t>
            </a:r>
          </a:p>
          <a:p>
            <a:r>
              <a:rPr lang="ar-SA" dirty="0"/>
              <a:t>تصنع</a:t>
            </a:r>
            <a:r>
              <a:rPr lang="en-US" dirty="0"/>
              <a:t> Emerson Process Management </a:t>
            </a:r>
            <a:r>
              <a:rPr lang="ar-SA" dirty="0"/>
              <a:t>أنظمة التشغيل الآلي للمصانع الكيماوية ومصافي النفط وأنواع أخرى من المصانع. يتم زيارة مدونة الشركة حول أتمتة المصنع من قبل الآلاف من القراء الذين يحبون سماع وتبادل قصص الحرب المصنع. يجتذب ما بين 35000 إلى 40.000 زائر منتظم كل شهر ، مما يولد من خمسة إلى سبعة زبائن في الأسبوع. بالنظر إلى أن الأنظمة تباع بمبلغ يصل إلى الملايين ، فإن العائد على الاستثمار في مدونة الاستثمار ضخم.</a:t>
            </a:r>
            <a:endParaRPr lang="en-US" dirty="0"/>
          </a:p>
          <a:p>
            <a:r>
              <a:rPr lang="en-US" dirty="0"/>
              <a:t>• </a:t>
            </a:r>
            <a:r>
              <a:rPr lang="ar-SA" dirty="0"/>
              <a:t>تقوم شركة</a:t>
            </a:r>
            <a:r>
              <a:rPr lang="en-US" dirty="0"/>
              <a:t> Makino </a:t>
            </a:r>
            <a:r>
              <a:rPr lang="ar-SA" dirty="0"/>
              <a:t>، التي تصنع الآلات ، ببناء علاقات مع زبائن المستخدمين النهائيين من خلال استضافة سلسلة مستمرة من ندوات الويب الخاصة بالصناعة ، وتنتج ما معدله ثلاثة في الشهر. تستخدم الشركة محتوى عالي التخصص ، مثل كيفية الحصول على أقصى استفادة من أدوات الماكينة وكيفية عمل عمليات تقطيع المعادن ، لجذب الصناعات المختلفة وأنماط التصنيع المختلفة</a:t>
            </a:r>
            <a:r>
              <a:rPr lang="en-US" dirty="0"/>
              <a:t>. </a:t>
            </a:r>
            <a:r>
              <a:rPr lang="ar-SA" dirty="0"/>
              <a:t>مما سمح للشركة بخفض تكاليف التسويق وتحسين فعاليتها وكفاءتها.</a:t>
            </a:r>
            <a:endParaRPr lang="en-US" dirty="0"/>
          </a:p>
          <a:p>
            <a:r>
              <a:rPr lang="ar-SA" dirty="0"/>
              <a:t>• حصلت </a:t>
            </a:r>
            <a:r>
              <a:rPr lang="en-US" dirty="0" err="1"/>
              <a:t>Cognos</a:t>
            </a:r>
            <a:r>
              <a:rPr lang="en-US" dirty="0"/>
              <a:t> </a:t>
            </a:r>
            <a:r>
              <a:rPr lang="ar-SA" dirty="0"/>
              <a:t>بالأستعانة مع شركة </a:t>
            </a:r>
            <a:r>
              <a:rPr lang="en-US" dirty="0"/>
              <a:t>IBM </a:t>
            </a:r>
            <a:r>
              <a:rPr lang="ar-SA" dirty="0"/>
              <a:t>في يناير 2008 ، على برامج وخدمات لإدارة ذكاء الأعمال وإدارة الأداء لمساعدة الشركات على إدارة أدائها المالي والتشغيلي. لزيادة وضوح وتحسين علاقات العملاء ، أطلقت </a:t>
            </a:r>
            <a:r>
              <a:rPr lang="en-US" dirty="0" err="1"/>
              <a:t>Cognos</a:t>
            </a:r>
            <a:r>
              <a:rPr lang="en-US" dirty="0"/>
              <a:t> </a:t>
            </a:r>
            <a:r>
              <a:rPr lang="ar-SA" dirty="0"/>
              <a:t>راديو </a:t>
            </a:r>
            <a:r>
              <a:rPr lang="en-US" dirty="0"/>
              <a:t>BI </a:t>
            </a:r>
            <a:r>
              <a:rPr lang="ar-SA" dirty="0"/>
              <a:t>، وهو عبارة عن سلسلة ممكّنة من </a:t>
            </a:r>
            <a:r>
              <a:rPr lang="en-US" dirty="0"/>
              <a:t>RSS </a:t>
            </a:r>
            <a:r>
              <a:rPr lang="ar-SA" dirty="0"/>
              <a:t>تضم مدتها 30 دقيقة يتم نشرها كل ستة أسابيع تتناول مجموعة من المواضيع مثل التسويق والقيادة وإدارة الأعمال . من خلال جذب 60000 مشترك ، يُعتقد أن البودكاست أدى بشكل مباشر أو غير مباشر إلى صفقات بقيمة 7 ملايين دولار.</a:t>
            </a:r>
            <a:endParaRPr lang="en-US" dirty="0"/>
          </a:p>
          <a:p>
            <a:r>
              <a:rPr lang="ar-SA" b="1" dirty="0"/>
              <a:t>الاسواق الحكومية والمؤسساتية</a:t>
            </a:r>
            <a:endParaRPr lang="en-US" dirty="0"/>
          </a:p>
          <a:p>
            <a:r>
              <a:rPr lang="ar-SA" b="1" dirty="0"/>
              <a:t> </a:t>
            </a:r>
            <a:r>
              <a:rPr lang="en-US" b="1" dirty="0"/>
              <a:t>Institutional and Government Markets</a:t>
            </a:r>
            <a:endParaRPr lang="en-US" dirty="0"/>
          </a:p>
          <a:p>
            <a:r>
              <a:rPr lang="ar-SA" dirty="0"/>
              <a:t>كان بحثنا يتركز بصورة رئيسية على السلوك الشرائي للشركات الباحثة عن الربح. والكثير من كلامنا ينطبق ايضا على السلوكيات الشرائية للمنظمات الحكومية والمؤسساتية. ونريد ان نؤشر جملة من الميزات الخاصة لهذه الاسواق.</a:t>
            </a:r>
            <a:endParaRPr lang="en-US" dirty="0"/>
          </a:p>
          <a:p>
            <a:endParaRPr lang="ar-IQ" dirty="0"/>
          </a:p>
        </p:txBody>
      </p:sp>
    </p:spTree>
    <p:extLst>
      <p:ext uri="{BB962C8B-B14F-4D97-AF65-F5344CB8AC3E}">
        <p14:creationId xmlns:p14="http://schemas.microsoft.com/office/powerpoint/2010/main" val="30548259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85000" lnSpcReduction="20000"/>
          </a:bodyPr>
          <a:lstStyle/>
          <a:p>
            <a:r>
              <a:rPr lang="ar-SA" dirty="0"/>
              <a:t>الخاص بالموقع ، وبالتالي انتقل اسم الشركة بالقرب من أعلى عمليات البحث ذات الصلة على الإنترنت ، تضاعفت الإيرادات تقريبًا</a:t>
            </a:r>
            <a:r>
              <a:rPr lang="en-US" dirty="0"/>
              <a:t>.</a:t>
            </a:r>
          </a:p>
          <a:p>
            <a:r>
              <a:rPr lang="en-US" dirty="0"/>
              <a:t>• </a:t>
            </a:r>
            <a:r>
              <a:rPr lang="ar-SA" dirty="0"/>
              <a:t>أطلقت</a:t>
            </a:r>
            <a:r>
              <a:rPr lang="en-US" dirty="0"/>
              <a:t> Hewlett-Packard </a:t>
            </a:r>
            <a:r>
              <a:rPr lang="ar-SA" dirty="0"/>
              <a:t>رسالة إخبارية إلكترونية بعنوان "التكنولوجيا في العمل" للتركيز على الاحتفاظ زبائنها الحاليين. استند محتوى وشكل النشرة الإخبارية إلى بحث متعمق لمعرفة ما يريد الزبائن . تقوم</a:t>
            </a:r>
            <a:r>
              <a:rPr lang="en-US" dirty="0"/>
              <a:t> Hewlett-Packard </a:t>
            </a:r>
            <a:r>
              <a:rPr lang="ar-SA" dirty="0"/>
              <a:t>بقياس تأثيرات الرسالة الإخبارية بعناية ووجدت أن تحديثات المنتج عبر البريد الإلكتروني ساعدت في تجنب مكالمات الخدمة الواردة ، مما يوفر ملايين الدولارات</a:t>
            </a:r>
            <a:r>
              <a:rPr lang="en-US" dirty="0"/>
              <a:t>.</a:t>
            </a:r>
          </a:p>
          <a:p>
            <a:r>
              <a:rPr lang="ar-SA" dirty="0"/>
              <a:t>تصنع</a:t>
            </a:r>
            <a:r>
              <a:rPr lang="en-US" dirty="0"/>
              <a:t> Emerson Process Management </a:t>
            </a:r>
            <a:r>
              <a:rPr lang="ar-SA" dirty="0"/>
              <a:t>أنظمة التشغيل الآلي للمصانع الكيماوية ومصافي النفط وأنواع أخرى من المصانع. يتم زيارة مدونة الشركة حول أتمتة المصنع من قبل الآلاف من القراء الذين يحبون سماع وتبادل قصص الحرب المصنع. يجتذب ما بين 35000 إلى 40.000 زائر منتظم كل شهر ، مما يولد من خمسة إلى سبعة زبائن في الأسبوع. بالنظر إلى أن الأنظمة تباع بمبلغ يصل إلى الملايين ، فإن العائد على الاستثمار في مدونة الاستثمار ضخم.</a:t>
            </a:r>
            <a:endParaRPr lang="en-US" dirty="0"/>
          </a:p>
          <a:p>
            <a:r>
              <a:rPr lang="en-US" dirty="0"/>
              <a:t>• </a:t>
            </a:r>
            <a:r>
              <a:rPr lang="ar-SA" dirty="0"/>
              <a:t>تقوم شركة</a:t>
            </a:r>
            <a:r>
              <a:rPr lang="en-US" dirty="0"/>
              <a:t> Makino </a:t>
            </a:r>
            <a:r>
              <a:rPr lang="ar-SA" dirty="0"/>
              <a:t>، التي تصنع الآلات ، ببناء علاقات مع زبائن المستخدمين النهائيين من خلال استضافة سلسلة مستمرة من ندوات الويب الخاصة بالصناعة ، وتنتج ما معدله ثلاثة في الشهر. تستخدم الشركة محتوى عالي التخصص ، مثل كيفية الحصول على أقصى استفادة من أدوات الماكينة وكيفية عمل عمليات تقطيع المعادن ، لجذب الصناعات المختلفة وأنماط التصنيع المختلفة</a:t>
            </a:r>
            <a:r>
              <a:rPr lang="en-US" dirty="0"/>
              <a:t>. </a:t>
            </a:r>
            <a:r>
              <a:rPr lang="ar-SA" dirty="0"/>
              <a:t>مما سمح للشركة بخفض تكاليف التسويق وتحسين فعاليتها وكفاءتها.</a:t>
            </a:r>
            <a:endParaRPr lang="en-US" dirty="0"/>
          </a:p>
          <a:p>
            <a:r>
              <a:rPr lang="ar-SA" dirty="0"/>
              <a:t>• حصلت </a:t>
            </a:r>
            <a:r>
              <a:rPr lang="en-US" dirty="0" err="1"/>
              <a:t>Cognos</a:t>
            </a:r>
            <a:r>
              <a:rPr lang="en-US" dirty="0"/>
              <a:t> </a:t>
            </a:r>
            <a:r>
              <a:rPr lang="ar-SA" dirty="0"/>
              <a:t>بالأستعانة مع شركة </a:t>
            </a:r>
            <a:r>
              <a:rPr lang="en-US" dirty="0"/>
              <a:t>IBM </a:t>
            </a:r>
            <a:r>
              <a:rPr lang="ar-SA" dirty="0"/>
              <a:t>في يناير 2008 ، على برامج وخدمات لإدارة ذكاء الأعمال وإدارة الأداء لمساعدة الشركات على إدارة أدائها المالي والتشغيلي. لزيادة وضوح وتحسين علاقات العملاء ، أطلقت </a:t>
            </a:r>
            <a:r>
              <a:rPr lang="en-US" dirty="0" err="1"/>
              <a:t>Cognos</a:t>
            </a:r>
            <a:r>
              <a:rPr lang="en-US" dirty="0"/>
              <a:t> </a:t>
            </a:r>
            <a:r>
              <a:rPr lang="ar-SA" dirty="0"/>
              <a:t>راديو </a:t>
            </a:r>
            <a:r>
              <a:rPr lang="en-US" dirty="0"/>
              <a:t>BI </a:t>
            </a:r>
            <a:r>
              <a:rPr lang="ar-SA" dirty="0"/>
              <a:t>، وهو عبارة عن سلسلة ممكّنة من </a:t>
            </a:r>
            <a:r>
              <a:rPr lang="en-US" dirty="0"/>
              <a:t>RSS </a:t>
            </a:r>
            <a:r>
              <a:rPr lang="ar-SA" dirty="0"/>
              <a:t>تضم مدتها 30 دقيقة يتم نشرها كل ستة أسابيع تتناول مجموعة من المواضيع مثل التسويق والقيادة وإدارة الأعمال . من خلال جذب 60000 مشترك ، يُعتقد أن البودكاست أدى بشكل مباشر أو غير مباشر إلى صفقات بقيمة 7 ملايين دولار.</a:t>
            </a:r>
            <a:endParaRPr lang="en-US" dirty="0"/>
          </a:p>
          <a:p>
            <a:r>
              <a:rPr lang="ar-SA" b="1" dirty="0"/>
              <a:t>الاسواق الحكومية والمؤسساتية</a:t>
            </a:r>
            <a:endParaRPr lang="en-US" dirty="0"/>
          </a:p>
          <a:p>
            <a:r>
              <a:rPr lang="ar-SA" b="1" dirty="0"/>
              <a:t> </a:t>
            </a:r>
            <a:r>
              <a:rPr lang="en-US" b="1" dirty="0"/>
              <a:t>Institutional and Government Markets</a:t>
            </a:r>
            <a:endParaRPr lang="en-US" dirty="0"/>
          </a:p>
          <a:p>
            <a:r>
              <a:rPr lang="ar-SA" dirty="0"/>
              <a:t>كان بحثنا يتركز بصورة رئيسية على السلوك الشرائي للشركات الباحثة عن الربح. والكثير من كلامنا ينطبق ايضا على السلوكيات الشرائية للمنظمات الحكومية والمؤسساتية. ونريد ان نؤشر جملة من الميزات الخاصة لهذه الاسواق.</a:t>
            </a:r>
            <a:endParaRPr lang="en-US" dirty="0"/>
          </a:p>
          <a:p>
            <a:endParaRPr lang="ar-IQ" dirty="0"/>
          </a:p>
        </p:txBody>
      </p:sp>
    </p:spTree>
    <p:extLst>
      <p:ext uri="{BB962C8B-B14F-4D97-AF65-F5344CB8AC3E}">
        <p14:creationId xmlns:p14="http://schemas.microsoft.com/office/powerpoint/2010/main" val="16244517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0" y="0"/>
            <a:ext cx="9144000" cy="6858000"/>
          </a:xfrm>
        </p:spPr>
        <p:txBody>
          <a:bodyPr>
            <a:noAutofit/>
            <a:scene3d>
              <a:camera prst="orthographicFront"/>
              <a:lightRig rig="threePt" dir="t"/>
            </a:scene3d>
            <a:sp3d extrusionH="57150">
              <a:bevelT h="25400" prst="softRound"/>
            </a:sp3d>
          </a:bodyPr>
          <a:lstStyle/>
          <a:p>
            <a:pPr algn="justLow"/>
            <a:r>
              <a:rPr lang="ar-IQ" sz="2000" dirty="0" smtClean="0"/>
              <a:t>4</a:t>
            </a:r>
            <a:r>
              <a:rPr lang="ar-IQ" sz="1700" dirty="0" smtClean="0"/>
              <a:t>. </a:t>
            </a:r>
            <a:r>
              <a:rPr lang="ar-SA" sz="1700" dirty="0" smtClean="0"/>
              <a:t>حساب </a:t>
            </a:r>
            <a:r>
              <a:rPr lang="ar-SA" sz="1700" dirty="0"/>
              <a:t>أفضل أداء في مجال  التسويق ومقاييس المساءلة.</a:t>
            </a:r>
            <a:endParaRPr lang="en-US" sz="1700" dirty="0"/>
          </a:p>
          <a:p>
            <a:pPr algn="justLow"/>
            <a:r>
              <a:rPr lang="ar-SA" sz="1700" dirty="0"/>
              <a:t>5. التنافس والنمو في الأسواق العالمية ، ولا سيما الصين ؛</a:t>
            </a:r>
            <a:endParaRPr lang="en-US" sz="1700" dirty="0"/>
          </a:p>
          <a:p>
            <a:pPr algn="justLow"/>
            <a:r>
              <a:rPr lang="ar-SA" sz="1700" dirty="0"/>
              <a:t>6. مواجهة تهديد سلعة المنتجات والخدمات من خلال تقديم عروض مبتكرة للسوق بشكل أسرع والانتقال إلى نماذج أعمال أكثر تنافسية</a:t>
            </a:r>
            <a:endParaRPr lang="en-US" sz="1700" dirty="0"/>
          </a:p>
          <a:p>
            <a:pPr algn="justLow"/>
            <a:r>
              <a:rPr lang="ar-SA" sz="1700" dirty="0"/>
              <a:t>7. إقناع المديرين التنفيذيين على مستوى </a:t>
            </a:r>
            <a:r>
              <a:rPr lang="en-US" sz="1700" dirty="0"/>
              <a:t>C </a:t>
            </a:r>
            <a:r>
              <a:rPr lang="ar-SA" sz="1700" dirty="0"/>
              <a:t>بتبني مفهوم التسويق ودعم برامج التسويق القوية</a:t>
            </a:r>
            <a:r>
              <a:rPr lang="ar-SA" sz="1700" dirty="0" smtClean="0"/>
              <a:t>.</a:t>
            </a:r>
            <a:endParaRPr lang="en-US" sz="1700" dirty="0"/>
          </a:p>
          <a:p>
            <a:pPr algn="justLow"/>
            <a:r>
              <a:rPr lang="ar-SA" sz="1700" dirty="0"/>
              <a:t>مشترين اقل لكنهم اكبر </a:t>
            </a:r>
            <a:r>
              <a:rPr lang="en-US" sz="1700" b="1" i="1" dirty="0"/>
              <a:t>Fewer, larger buyers</a:t>
            </a:r>
            <a:r>
              <a:rPr lang="ar-SA" sz="1700" dirty="0"/>
              <a:t> : عادة ما يتعامل مسوقوا الأعمال مع مشترين اقل بكثير أو أكثر بكثير مما يتعامل مسوقو السلع الاستهلاكية ، ولاسيما في صناعات محركات الطائرات والأسلحة الدفاعية . ان مصير شركة ( كوديير) لصناعة الاطارات ومجهزي ادوات سيارات اخرين يعتمد على الحصول على العقود من حفنة من شركات صناعة السيارات ومجهزي ادوات السيارات الرئيسين . ومن الصحيح ايضا ان الاقتصاد المتباطئ  يكبت ويخنق اقسام المشتريات في المؤسسات الكبيرة .  في الوقت الذي  يتوفر فيه الاسواق التجارية الصغيرة والمتوسطة تهيئ فرصا جديدة للمجهزين </a:t>
            </a:r>
            <a:endParaRPr lang="en-US" sz="1700" dirty="0"/>
          </a:p>
          <a:p>
            <a:pPr algn="justLow"/>
            <a:r>
              <a:rPr lang="ar-SA" sz="1700" dirty="0"/>
              <a:t>العلاقة بين المورد والزبون. نظرًا لصغر قاعدة الزبائن وأهمية وقوة الزبائن الأكبر حجمًا ، يُتوقع من الموردين في كثير من الأحيان تخصيص عروضهم لتناسب احتياجات الزبائن من الأفراد. من خلال برنامج جهد القيمة المضافة للمورد ($ </a:t>
            </a:r>
            <a:r>
              <a:rPr lang="en-US" sz="1700" dirty="0"/>
              <a:t>AVE</a:t>
            </a:r>
            <a:r>
              <a:rPr lang="ar-SA" sz="1700" dirty="0"/>
              <a:t>) ، تتحدى صناعات </a:t>
            </a:r>
            <a:r>
              <a:rPr lang="en-US" sz="1700" dirty="0"/>
              <a:t>PPG </a:t>
            </a:r>
            <a:r>
              <a:rPr lang="ar-SA" sz="1700" dirty="0"/>
              <a:t>التي تتخذ من بيتسبرغ مقرا لها موردي سلع وخدمات الصيانة والتشغيل (</a:t>
            </a:r>
            <a:r>
              <a:rPr lang="en-US" sz="1700" dirty="0"/>
              <a:t>MRO</a:t>
            </a:r>
            <a:r>
              <a:rPr lang="ar-SA" sz="1700" dirty="0"/>
              <a:t>) لتقديم مقترحات القيمة المضافة السنوية / وفورات التكلفة التي تساوي 5 في المائة على الأقل من إجمالي مبيعاتها السنوية إلى </a:t>
            </a:r>
            <a:r>
              <a:rPr lang="en-US" sz="1700" dirty="0"/>
              <a:t>PPG</a:t>
            </a:r>
            <a:r>
              <a:rPr lang="ar-SA" sz="1700" dirty="0"/>
              <a:t>. قدم أحد الموردين المفضلين اقتراحًا إلى $ </a:t>
            </a:r>
            <a:r>
              <a:rPr lang="en-US" sz="1700" dirty="0"/>
              <a:t>AVE </a:t>
            </a:r>
            <a:r>
              <a:rPr lang="ar-SA" sz="1700" dirty="0"/>
              <a:t>بتخفيض تكاليف مشروع إضاءة بمبلغ </a:t>
            </a:r>
            <a:r>
              <a:rPr lang="en-US" sz="1700" dirty="0"/>
              <a:t>160000</a:t>
            </a:r>
            <a:r>
              <a:rPr lang="ar-SA" sz="1700" dirty="0"/>
              <a:t>دولار عن طريق التفاوض على أسعار مخفضة للتركيبات الجديدة والمصابيح الفلورية . فأصحاب الاسواق التجارية غالبا ما يختارون مجهزين يشترون منهم بضائعهم ايضا فمصنع  الورق مثلا يشتري من شركة كيماوية تشتري منه أيضا كمية كمية اكبر من الورق </a:t>
            </a:r>
            <a:r>
              <a:rPr lang="ar-IQ" sz="1700" dirty="0"/>
              <a:t>.</a:t>
            </a:r>
            <a:endParaRPr lang="en-US" sz="1700" dirty="0"/>
          </a:p>
          <a:p>
            <a:pPr algn="justLow"/>
            <a:r>
              <a:rPr lang="ar-SA" sz="1700" dirty="0"/>
              <a:t>المشتريات الاحترافية </a:t>
            </a:r>
            <a:r>
              <a:rPr lang="en-US" sz="1700" dirty="0"/>
              <a:t>Professional purchasing</a:t>
            </a:r>
            <a:r>
              <a:rPr lang="ar-SA" sz="1700" dirty="0"/>
              <a:t>:</a:t>
            </a:r>
            <a:endParaRPr lang="en-US" sz="1700" dirty="0"/>
          </a:p>
          <a:p>
            <a:pPr algn="justLow"/>
            <a:r>
              <a:rPr lang="ar-SA" sz="1700" dirty="0"/>
              <a:t>غالبًا ما يتم شراء السلع التجارية من خلال وكلاء شراء مدربين ، والذين يجب عليهم اتباع سياسات الشراء الخاصة بمنظماتهم ، والقيود ، والمتطلبات. لا يتم العثور على العديد من أدوات الشراء - على سبيل المثال ، طلبات عروض الأسعار والمقترحات وعقود الشراء - عادةً عند شراء المستهلك . يقضي المشترون المحترفون حياتهم المهنية في تعلم كيفية الشراء بشكل أفضل. ينتمي الكثيرون إلى معهد إدارة التوريد </a:t>
            </a:r>
            <a:endParaRPr lang="ar-IQ" sz="1700" dirty="0"/>
          </a:p>
        </p:txBody>
      </p:sp>
    </p:spTree>
    <p:extLst>
      <p:ext uri="{BB962C8B-B14F-4D97-AF65-F5344CB8AC3E}">
        <p14:creationId xmlns:p14="http://schemas.microsoft.com/office/powerpoint/2010/main" val="28612844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ssolve">
                                      <p:cBhvr>
                                        <p:cTn id="19" dur="500"/>
                                        <p:tgtEl>
                                          <p:spTgt spid="4">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500"/>
                                        <p:tgtEl>
                                          <p:spTgt spid="4">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dissolve">
                                      <p:cBhvr>
                                        <p:cTn id="27" dur="500"/>
                                        <p:tgtEl>
                                          <p:spTgt spid="4">
                                            <p:txEl>
                                              <p:pRg st="5" end="5"/>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dissolve">
                                      <p:cBhvr>
                                        <p:cTn id="31" dur="500"/>
                                        <p:tgtEl>
                                          <p:spTgt spid="4">
                                            <p:txEl>
                                              <p:pRg st="6" end="6"/>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dissolve">
                                      <p:cBhvr>
                                        <p:cTn id="3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77500" lnSpcReduction="20000"/>
          </a:bodyPr>
          <a:lstStyle/>
          <a:p>
            <a:r>
              <a:rPr lang="ar-SA" dirty="0"/>
              <a:t>تضم الاسواق المؤسساتية المدارس والمستشفيات والسجون ودور التمريض والمؤسسات الاخرى التي تقدم السلع والخدمات للناس.وتتميز هذه المنظمات بانخفاض ميزانياتها وزبائنها الاسرى لديها. فعلى سبيل المثال يجب ان تقرر المستشفى نوع الطعام الذي تشتريه للمرضى. والهدف الشرائي هنا ليس ربحيا، لان الطعام المجهز للمرضى جزء من حزمة الخدمات الكلية، ولا تقليل كلفته هي الهدف الوحيد، لان الطعام الرديء سيؤذي المرضى ويؤثر على سمعة المستشفى.</a:t>
            </a:r>
            <a:endParaRPr lang="en-US" dirty="0"/>
          </a:p>
          <a:p>
            <a:r>
              <a:rPr lang="ar-SA" dirty="0"/>
              <a:t>في معظم البلدان، المنظمات الحكومية هي المشتري الرئيسي للسلع والخدمات. وعادة ما يطلبون مجهزين لتقديم عروضهم واحيانا يمنحون العقد كجائزة للعرض الاقل. واحيانا تعطي الوحدة الحكومية سماحا للنوعية او السمعة الافضل لاكمالهم العمل في وقته المحدد. ويمكن ان تتفاوض الحكومات قبل التعاقد وبصورة رئيسية في حالة المشاريع المعقدة او حينما تكون المنافسة قليلة.</a:t>
            </a:r>
            <a:endParaRPr lang="en-US" dirty="0"/>
          </a:p>
          <a:p>
            <a:r>
              <a:rPr lang="ar-SA" dirty="0"/>
              <a:t>ان الشكوى الرئيسية للعمال الاجانب العاملين في اوروبا كانت من تفضيل تلك الدول لمواطنيها عليهم بالرغم من جودة الخدمات التي تقدمها الشركات الاجنبية. بالرغم من تطويق هذه الممارسات الى حد ما، يسعى الاتحاد الاوروبي الى ازالة هذا التحيز.</a:t>
            </a:r>
            <a:endParaRPr lang="en-US" dirty="0"/>
          </a:p>
          <a:p>
            <a:r>
              <a:rPr lang="ar-SA" dirty="0"/>
              <a:t>نظرا لكون قرارات انفاقهم تخضع للمراجعة العامة لذا فالمنظمات الحكومية تتطلب الكثير من الاعمال الكتابية من المجهزين الذين غالبا ما يشتكون من البيروقراطية والروتينية وتأخر اتخاذ القرار وتكرار نقل موظفي التوريد. ولكن تبقى حقيقة كون الحكومة الاميريكية هي اكبر سوق يشتري البضائع والخدمات. </a:t>
            </a:r>
            <a:endParaRPr lang="en-US" dirty="0"/>
          </a:p>
          <a:p>
            <a:r>
              <a:rPr lang="ar-SA" dirty="0"/>
              <a:t>توجد هنالك اعداد كبيرة من طلبات الاستملاك الفردية ووفقا لاحد الاحصائيات ينجز سنويا اكثر من 20 مليون عملية تعاقد فردية. وبالرغم من ان كلفة شراء معظم الموادتتراوح من 2,5 الى 25دولار فان مشتريات الحكومة الاميريكية تبلغ مليارات الدولارات معظمها في حقول التكنولوجيا.ويظن معظم صناع القرار الحكوميين ان البائعين لايقومون بواجباتهم كما ينبغيز ومعظم البائعون لايعيرون مسألة الكلفة اهتماما كافيا، بالرغم من انها مسالة حكومية مهمة.</a:t>
            </a:r>
            <a:endParaRPr lang="en-US" dirty="0"/>
          </a:p>
          <a:p>
            <a:r>
              <a:rPr lang="ar-SA" dirty="0"/>
              <a:t> لحسن الحظ ان الحكومة الاميريكية تسهل من اجراءات التعاقدات الحكومية. ومعظم عمليات الشراء تتم الكترونيا عبر الانترنت من خلال استمارات الكترونية خاصة وتواقيع رقمية متجاوزين بذلك الكم الهائل من الاجراءات الكتابية المملة وكاسبين المزيد من الوقت ومتجنبين استجوابات الوكالات الحكومية للذين يفقدون عروضهم .</a:t>
            </a:r>
            <a:endParaRPr lang="en-US" dirty="0"/>
          </a:p>
          <a:p>
            <a:r>
              <a:rPr lang="ar-SA" dirty="0"/>
              <a:t>تقوم بعض الوكالات الفدرالية مقام وكلاء البيع والشراء لجهات حكومية اخرى لتجهيزها بمختلف السلع والخدمات المدنية والعسكرية، ومعظم هذه التعاملات تتم عبر الانترنت. ويتوفر بذلك رابط اتصال مباشر بين المشترين والمجهزين.  </a:t>
            </a:r>
            <a:endParaRPr lang="en-US" dirty="0"/>
          </a:p>
        </p:txBody>
      </p:sp>
    </p:spTree>
    <p:extLst>
      <p:ext uri="{BB962C8B-B14F-4D97-AF65-F5344CB8AC3E}">
        <p14:creationId xmlns:p14="http://schemas.microsoft.com/office/powerpoint/2010/main" val="1852436752"/>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9144000" cy="6858000"/>
          </a:xfrm>
        </p:spPr>
        <p:txBody>
          <a:bodyPr>
            <a:normAutofit fontScale="92500" lnSpcReduction="20000"/>
          </a:bodyPr>
          <a:lstStyle/>
          <a:p>
            <a:r>
              <a:rPr lang="ar-SA" b="1" dirty="0"/>
              <a:t>الخلاصة </a:t>
            </a:r>
            <a:r>
              <a:rPr lang="en-US" b="1" dirty="0"/>
              <a:t>Summary</a:t>
            </a:r>
            <a:r>
              <a:rPr lang="ar-SA" b="1" dirty="0"/>
              <a:t>:</a:t>
            </a:r>
            <a:endParaRPr lang="en-US" dirty="0"/>
          </a:p>
          <a:p>
            <a:pPr lvl="0"/>
            <a:r>
              <a:rPr lang="ar-SA" dirty="0"/>
              <a:t>الشراء الحكومي هو عملية اتخاذ قرار تثبت بواسطتها المنظمات الرسمية الحاجة لشراء سلع وخدمات وتحدد وتقيم وتختار المجهزين والماركات المطلوبة. ويضم السوق كل الجهات التي تمتلك وسائل انتاج البضائع والخدمات التي تجهز للاخرين.</a:t>
            </a:r>
            <a:endParaRPr lang="en-US" dirty="0"/>
          </a:p>
          <a:p>
            <a:pPr lvl="0"/>
            <a:r>
              <a:rPr lang="ar-SA" dirty="0"/>
              <a:t>مقارنة بالاسواق الاستهلاكية تمتلك اسواق الاعمال مشترين اكبر حجما واقل عددا، وعلاقات مستهلك – مجهز اقرب واوثقومشترين ذوي تقارب جغرافي اكثر. ان الطلب في اسواق الاعمال يُشتق من الكلب في الاسواق الاستهلاكية ويتذبذب مع دورة الاعمال. ومع هذا فان الطلب الكلي لسلع وخدمات سوق الاعمال يعتبر تماما غير مرن سعريا.ان مسوقي الاعمال بحاجة لان يدركوا دور المشترين المحترفين والمؤثرين عليهم والحاجة الى نداءات البيع المتكررة واهمية الشراء المباشر والتبادل والتاجير.</a:t>
            </a:r>
            <a:endParaRPr lang="en-US" dirty="0"/>
          </a:p>
          <a:p>
            <a:pPr lvl="0"/>
            <a:r>
              <a:rPr lang="ar-SA" dirty="0"/>
              <a:t>ان مركز الشراء هو وحدة اتخاذ قرار الشراء للمنظمة.ويضم البادئين والمستخدمين والمؤثرين والمقررين والمصادقين والمشترين والحراس وللتاثير على كل هذه الاجزاء يجب على المسوقين ادراك العوامل البيئية والمؤسساتية والشخصية والفردية.</a:t>
            </a:r>
            <a:endParaRPr lang="en-US" dirty="0"/>
          </a:p>
          <a:p>
            <a:pPr lvl="0"/>
            <a:r>
              <a:rPr lang="ar-SA" dirty="0"/>
              <a:t>تحتوي عملية الشراء على 8 مراحل تسمى الاطوار الشرائية:1-تحديد المشكلة 2- تحديد الحاجة العامة  3- مواصفات المنتج 4- البحث عن المجهز 5- دعوة تقديم عروض 6- اختيار المجهز 7- مواصفات الطلب 8- مراجعة الاداء.</a:t>
            </a:r>
            <a:endParaRPr lang="en-US" dirty="0"/>
          </a:p>
          <a:p>
            <a:pPr lvl="0"/>
            <a:r>
              <a:rPr lang="ar-SA" dirty="0"/>
              <a:t>يجب على المسوقين تكوين اواصر وعلاقات قوية مع المستهلكين ويجهزونهم بالقيمة المضافة.</a:t>
            </a:r>
            <a:endParaRPr lang="en-US" dirty="0"/>
          </a:p>
          <a:p>
            <a:pPr lvl="0"/>
            <a:r>
              <a:rPr lang="ar-SA" dirty="0"/>
              <a:t>تضم الاسواق المؤسساتية المدارس والمستشفيات ودور التمريض والسجون والمؤسسات الاخرى التي تجهز السلع والخدمات الاخرى لمن هم تحت رعايتها. ان مشتري المنظمات الحكومي يهتمون بالكميات الكبيرة من المعاملات الكتابية من بائعيهم ويفضلون العروض المفتوحة والشركات المحلية. كما يجب ان يؤهل المجهزون لتكييف عروضهم حسب الاحتياجات والاجراءات الخاصة بالاسواق الحكومية والمؤسساتية.</a:t>
            </a:r>
            <a:endParaRPr lang="en-US" dirty="0"/>
          </a:p>
          <a:p>
            <a:endParaRPr lang="ar-IQ" dirty="0"/>
          </a:p>
        </p:txBody>
      </p:sp>
    </p:spTree>
    <p:extLst>
      <p:ext uri="{BB962C8B-B14F-4D97-AF65-F5344CB8AC3E}">
        <p14:creationId xmlns:p14="http://schemas.microsoft.com/office/powerpoint/2010/main" val="935761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74938"/>
            <a:ext cx="8964488" cy="4183062"/>
          </a:xfrm>
        </p:spPr>
      </p:pic>
      <p:sp>
        <p:nvSpPr>
          <p:cNvPr id="6" name="Rectangle 5"/>
          <p:cNvSpPr/>
          <p:nvPr/>
        </p:nvSpPr>
        <p:spPr>
          <a:xfrm>
            <a:off x="2051720" y="980728"/>
            <a:ext cx="4392488" cy="25922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شكراً لأصغائكم</a:t>
            </a:r>
            <a:endParaRPr lang="ar-IQ"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443469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 y="0"/>
            <a:ext cx="9144000" cy="6858000"/>
          </a:xfrm>
        </p:spPr>
        <p:txBody>
          <a:bodyPr>
            <a:normAutofit fontScale="85000" lnSpcReduction="20000"/>
          </a:bodyPr>
          <a:lstStyle/>
          <a:p>
            <a:r>
              <a:rPr lang="ar-SA" dirty="0"/>
              <a:t>والذي يهتم في تحسين كفاءة المشترين المحترفين .وان هذا يعني ان على المسوقين التجاريين أن يوفروا بيانات (تقنية) فنية أكثر عن منتجاتهم وميزاتها مقابل المنتجات المنافسة الأخرى .</a:t>
            </a:r>
            <a:endParaRPr lang="en-US" dirty="0"/>
          </a:p>
          <a:p>
            <a:r>
              <a:rPr lang="ar-SA" b="1" u="sng" dirty="0"/>
              <a:t>التاثيرات المتعددة لعملية الشراء </a:t>
            </a:r>
            <a:r>
              <a:rPr lang="en-US" b="1" i="1" u="sng" dirty="0"/>
              <a:t>Multiple buying influences</a:t>
            </a:r>
            <a:r>
              <a:rPr lang="ar-SA" b="1" u="sng" dirty="0"/>
              <a:t>:</a:t>
            </a:r>
            <a:r>
              <a:rPr lang="ar-SA" dirty="0"/>
              <a:t> ان الكثير من الناس يتأثرون بقرارات عملية الشراء . وغالبا ما تحتوي هيئات المشتريات ولجانها على خبرات فنيين بل وحتى ادارة عليا . في شراء السلع الرئيسية. يحتاج المسوقون التجاريون إلى إرسال مندوبي مبيعات مدربين تدريباً جيدًا وفرق مبيعات للتعامل مع المشترين المدربين جيدًا.</a:t>
            </a:r>
            <a:endParaRPr lang="en-US" dirty="0"/>
          </a:p>
          <a:p>
            <a:pPr lvl="0"/>
            <a:r>
              <a:rPr lang="ar-SA" b="1" u="sng" dirty="0"/>
              <a:t>استدعاءات المبيعات المتعددة</a:t>
            </a:r>
            <a:r>
              <a:rPr lang="ar-SA" b="1" i="1" u="sng" dirty="0"/>
              <a:t> </a:t>
            </a:r>
            <a:r>
              <a:rPr lang="ar-SA" b="1" i="1" dirty="0"/>
              <a:t> </a:t>
            </a:r>
            <a:r>
              <a:rPr lang="en-US" b="1" i="1" u="sng" dirty="0"/>
              <a:t>Multiple sales calls</a:t>
            </a:r>
            <a:r>
              <a:rPr lang="ar-SA" dirty="0"/>
              <a:t>وجدت دراسة أجرتها </a:t>
            </a:r>
            <a:r>
              <a:rPr lang="en-US" dirty="0"/>
              <a:t>McGraw-Hill </a:t>
            </a:r>
            <a:r>
              <a:rPr lang="ar-SA" dirty="0"/>
              <a:t>أن الأمر استغرق ما بين أربعة إلى أربعة ونصف استدعاءات لإغلاق متوسط ​​مبيعات صناعية. في حالة مبيعات المعدات الرأسمالية للمشروعات الكبيرة ، فقد يستغرق الأمر العديد من المحاولات لتمويل المشروع ، وغالبًا ما تقاس دورة المبيعات - بين تحديد سعر السلعة وتسليم المنتج – وعادة تقاس بالسنوات .</a:t>
            </a:r>
            <a:endParaRPr lang="en-US" dirty="0"/>
          </a:p>
          <a:p>
            <a:pPr lvl="0"/>
            <a:r>
              <a:rPr lang="ar-SA" b="1" u="sng" dirty="0" smtClean="0"/>
              <a:t>الطلب </a:t>
            </a:r>
            <a:r>
              <a:rPr lang="ar-SA" b="1" u="sng" dirty="0"/>
              <a:t>المشتق</a:t>
            </a:r>
            <a:r>
              <a:rPr lang="en-US" b="1" u="sng" dirty="0"/>
              <a:t> Derived demand</a:t>
            </a:r>
            <a:r>
              <a:rPr lang="en-US" b="1" i="1" u="sng" dirty="0"/>
              <a:t> </a:t>
            </a:r>
            <a:r>
              <a:rPr lang="ar-SA" dirty="0"/>
              <a:t> :يحكم على الطلب على البضائع التجاريه بشكل نهائي من خلال طلب المستهلك على بضائع معينه ولذالك يجب على السوق ان يراقب عن كثير انماط شراء المستهلكين النهائين فعلأ سبيل المثال تعتمد أعمال شركة كونسول إينيرجي القائمة على الفحم في بيتسبيرغ إلى حد كبير على طلبات من شركات المرافق وشركات الصلب ، والتي بدورها تعتمد على الطلب الاقتصادي الأوسع من المستهلكين على الكهرباء والمنتجات القائمة على الصلب مثل السيارات والآلات والأجهزة. يجب على المشترين من رجال الأعمال أيضًا الانتباه عن كثب إلى العوامل الاقتصادية الحالية والمتوقعة ، مثل مستوى الإنتاج ،</a:t>
            </a:r>
            <a:endParaRPr lang="en-US" dirty="0"/>
          </a:p>
          <a:p>
            <a:r>
              <a:rPr lang="ar-SA" dirty="0"/>
              <a:t> الاستثمار ، والإنفاق الاستهلاكي وسعر الفائدة. في فترة الكساد الاقتصادي ، يقومون بتقليل استثماراتهم في المصانع والمعدات والمخزونات. لا يستطيع مسوقو الأعمال التجارية فعل الكثير لتحفيز الطلب الكلي. في هذه البيئة. يمكنهم فقط القتال بشكل أكبر لزيادة أو الحفاظ على حصتهم من الطلب.</a:t>
            </a:r>
            <a:endParaRPr lang="en-US" dirty="0"/>
          </a:p>
          <a:p>
            <a:pPr lvl="0"/>
            <a:r>
              <a:rPr lang="ar-SA" b="1" u="sng" dirty="0"/>
              <a:t>الطلب غير المرن </a:t>
            </a:r>
            <a:r>
              <a:rPr lang="en-US" b="1" u="sng" dirty="0"/>
              <a:t>Inelastic demand.</a:t>
            </a:r>
            <a:r>
              <a:rPr lang="ar-SA" b="1" u="sng" dirty="0"/>
              <a:t>. </a:t>
            </a:r>
            <a:r>
              <a:rPr lang="ar-SA" dirty="0"/>
              <a:t>إجمالي الطلب على العديد من السلع والخدمات التجارية غير مرن - وهذا لا يتأثر كثيرًا بتغيرات الأسعار. لن يقوم مصنعوا الأحذية بشراء المزيد من الجلود إذا انخفض سعر الجلود ، ولن يقوموا بشراء الجلود أقل بكثير إذا ارتفع السعر ما لم يتمكنوا من إيجاد بدائل مرضية. الطلب غير مرن بشكل خاص على المدى القصير لأن المنتجين لا يمكنهم إجراء تغييرات سريعة في طرق الإنتاج. الطلب هو أيضا غير مرن للسلع التجارية التي تمثل نسبة مئوية صغيرة من إجمالي عنصرالتكلفة ، مثل أربطة الحذاء</a:t>
            </a:r>
            <a:r>
              <a:rPr lang="ar-IQ" dirty="0"/>
              <a:t> .</a:t>
            </a:r>
            <a:endParaRPr lang="en-US" dirty="0"/>
          </a:p>
          <a:p>
            <a:endParaRPr lang="ar-IQ" dirty="0"/>
          </a:p>
        </p:txBody>
      </p:sp>
    </p:spTree>
    <p:extLst>
      <p:ext uri="{BB962C8B-B14F-4D97-AF65-F5344CB8AC3E}">
        <p14:creationId xmlns:p14="http://schemas.microsoft.com/office/powerpoint/2010/main" val="393865243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 y="0"/>
            <a:ext cx="9144000" cy="6858000"/>
          </a:xfrm>
        </p:spPr>
        <p:txBody>
          <a:bodyPr>
            <a:normAutofit fontScale="70000" lnSpcReduction="20000"/>
          </a:bodyPr>
          <a:lstStyle/>
          <a:p>
            <a:pPr lvl="0"/>
            <a:r>
              <a:rPr lang="ar-SA" b="1" u="sng" dirty="0"/>
              <a:t>الطلب المت</a:t>
            </a:r>
            <a:r>
              <a:rPr lang="ar-EG" b="1" u="sng" dirty="0"/>
              <a:t>ذبذب (</a:t>
            </a:r>
            <a:r>
              <a:rPr lang="ar-SA" b="1" u="sng" dirty="0"/>
              <a:t>تقلب الطلب) </a:t>
            </a:r>
            <a:r>
              <a:rPr lang="en-US" b="1" u="sng" dirty="0"/>
              <a:t>Fluctuating demand.</a:t>
            </a:r>
            <a:r>
              <a:rPr lang="ar-SA" b="1" u="sng" dirty="0"/>
              <a:t>. </a:t>
            </a:r>
            <a:r>
              <a:rPr lang="ar-SA" dirty="0"/>
              <a:t>يميل الطلب على السلع والخدمات التجارية إلى أن يكون أكثر تقلبًا من الطلب على السلع والخدمات الاستهلاكية. يمكن أن تؤدي زيادة النسبة المئوية في طلب المستهلكين إلى زيادة أكبر بكثير في الطلب على المصانع والمعدات اللازمة لإنتاج الإنتاج الإضافي. يشير الاقتصاديون إلى هذا باعتباره تأثير التسارع. في بعض الأحيان ، قد يؤدي ارتفاع الطلب على السلع الاستهلاكية بنسبة </a:t>
            </a:r>
            <a:r>
              <a:rPr lang="en-US" dirty="0"/>
              <a:t>10</a:t>
            </a:r>
            <a:r>
              <a:rPr lang="ar-SA" dirty="0"/>
              <a:t>في المائة فقط إلى ارتفاع الطلب على المنتجات بنسبة </a:t>
            </a:r>
            <a:r>
              <a:rPr lang="en-US" dirty="0"/>
              <a:t>200 </a:t>
            </a:r>
            <a:r>
              <a:rPr lang="ar-SA" dirty="0"/>
              <a:t>في المائة في الفترة المقبلة ؛ ان انخفاض نسبة </a:t>
            </a:r>
            <a:r>
              <a:rPr lang="en-US" dirty="0"/>
              <a:t>10 </a:t>
            </a:r>
            <a:r>
              <a:rPr lang="ar-SA" dirty="0"/>
              <a:t>في المئة في طلب المستهلك قد يؤدي إلى انهيار كامل في الطلب على الأعمال. •</a:t>
            </a:r>
            <a:endParaRPr lang="en-US" dirty="0"/>
          </a:p>
          <a:p>
            <a:pPr lvl="0"/>
            <a:r>
              <a:rPr lang="ar-SA" b="1" u="sng" dirty="0"/>
              <a:t>التمركز الجغرافي للمشترين</a:t>
            </a:r>
            <a:r>
              <a:rPr lang="en-US" b="1" u="sng" dirty="0"/>
              <a:t>Geographically concentrated buyers</a:t>
            </a:r>
            <a:r>
              <a:rPr lang="en-US" b="1" i="1" dirty="0"/>
              <a:t>.</a:t>
            </a:r>
            <a:r>
              <a:rPr lang="ar-SA" dirty="0"/>
              <a:t>.</a:t>
            </a:r>
            <a:endParaRPr lang="en-US" dirty="0"/>
          </a:p>
          <a:p>
            <a:r>
              <a:rPr lang="ar-SA" dirty="0"/>
              <a:t>  لسنوات ، تركز أكثر من نصف مشتري الأعمال في الولايات المتحدة في سبع ولايات: نيويورك وكاليفورنيا وبنسلفانيا وإلينوي وأوهايو ونيو جيرسي وميشيغان. يساعد التركيز الجغرافي للمنتجين على تقليل تكاليف البيع. وفي الوقت نفسه ، يحتاج مسوقوا الأعمال إلى مراقبة التحولات الإقليمية في بعض الصناعات.</a:t>
            </a:r>
            <a:endParaRPr lang="en-US" dirty="0"/>
          </a:p>
          <a:p>
            <a:r>
              <a:rPr lang="ar-SA" b="1" u="sng" dirty="0"/>
              <a:t>• الشراء المباشر</a:t>
            </a:r>
            <a:r>
              <a:rPr lang="ar-SA" b="1" i="1" dirty="0"/>
              <a:t> </a:t>
            </a:r>
            <a:r>
              <a:rPr lang="en-US" b="1" u="sng" dirty="0"/>
              <a:t>Direct purchasing</a:t>
            </a:r>
            <a:r>
              <a:rPr lang="en-US" dirty="0"/>
              <a:t> </a:t>
            </a:r>
            <a:r>
              <a:rPr lang="ar-SA" dirty="0"/>
              <a:t>غالباً ما يشتري مشتري الأعمال مباشرة من الشركات المصنعة وليس من خلال الوسطاء ، لا سيما العناصر المعقدة تقنيًا أو باهظة الثمن مثل الإطارات الكبيرة أو الطائرات</a:t>
            </a:r>
            <a:r>
              <a:rPr lang="ar-IQ" dirty="0"/>
              <a:t>.</a:t>
            </a:r>
            <a:endParaRPr lang="en-US" dirty="0"/>
          </a:p>
          <a:p>
            <a:r>
              <a:rPr lang="ar-SA" b="1" u="sng" dirty="0"/>
              <a:t>حالات الشراء</a:t>
            </a:r>
            <a:r>
              <a:rPr lang="ar-SA" dirty="0"/>
              <a:t> </a:t>
            </a:r>
            <a:r>
              <a:rPr lang="en-US" b="1" u="sng" dirty="0"/>
              <a:t>Buying Situations</a:t>
            </a:r>
            <a:endParaRPr lang="en-US" dirty="0"/>
          </a:p>
          <a:p>
            <a:r>
              <a:rPr lang="ar-IQ" dirty="0"/>
              <a:t>يواجه المشتري التجاري العديد من القرارات عند الشراء. ما مدى تعقيد المشكلة المطلوب حلها ، حداثة متطلبات الشراء ، عدد الأشخاص المعنيين ، والوقت المطلوب .</a:t>
            </a:r>
            <a:endParaRPr lang="en-US" dirty="0"/>
          </a:p>
          <a:p>
            <a:r>
              <a:rPr lang="ar-IQ" dirty="0"/>
              <a:t> ثلاثة أنواع من حالات الشراء هي إعادة الشراء المباشرة ، وتعديل الاشتراك ، والمهمة الجديدة.</a:t>
            </a:r>
            <a:endParaRPr lang="en-US" dirty="0"/>
          </a:p>
          <a:p>
            <a:r>
              <a:rPr lang="ar-IQ" dirty="0"/>
              <a:t>• </a:t>
            </a:r>
            <a:r>
              <a:rPr lang="ar-SA" b="1" u="sng" dirty="0"/>
              <a:t>اعادة الشراء المباشرة </a:t>
            </a:r>
            <a:r>
              <a:rPr lang="en-US" b="1" u="sng" dirty="0"/>
              <a:t>Straight rebuy</a:t>
            </a:r>
            <a:r>
              <a:rPr lang="en-US" dirty="0"/>
              <a:t> </a:t>
            </a:r>
            <a:r>
              <a:rPr lang="ar-EG" dirty="0"/>
              <a:t>يعيد المشتري طلب شيء معين دون اي تعديل وعادة يقوم قسم المشتريات بهذا العمل بصورة روتينية بناءاً على الرضا من الشراء السابق ويختار المشتري ببساطة الموردين المتنوعين الموجودين على قائمته والذين يحاولون ان يحافظوا على جودة المنتج والخدمة وعادة يقترحون نظم اعادة طلب تلقائية حتى يوفر وكيل المشتريات وقت اعادة الطلب , اما الموردين الخارجيين الذين لا تتعامل معهم الشركة يحاولون ان يقدموا شيئاً جديداً او يستغلوا عدم الرضا حتى يهتم المشتري بمنتجاتهم او خدماتهم .</a:t>
            </a:r>
            <a:endParaRPr lang="en-US" dirty="0"/>
          </a:p>
          <a:p>
            <a:r>
              <a:rPr lang="ar-EG" dirty="0"/>
              <a:t>• </a:t>
            </a:r>
            <a:r>
              <a:rPr lang="ar-SA" b="1" u="sng" dirty="0"/>
              <a:t>اعادة الشراء المعدلة </a:t>
            </a:r>
            <a:r>
              <a:rPr lang="en-US" b="1" u="sng" dirty="0"/>
              <a:t>Modified rebuy</a:t>
            </a:r>
            <a:r>
              <a:rPr lang="ar-SA" b="1" u="sng" dirty="0"/>
              <a:t>.</a:t>
            </a:r>
            <a:r>
              <a:rPr lang="ar-SA" dirty="0"/>
              <a:t> </a:t>
            </a:r>
            <a:r>
              <a:rPr lang="ar-EG" dirty="0"/>
              <a:t>يريد المشتري تغيير مواصفات المنتج أو أسعاره أو متطلبات التسليم أو شروط أخرى. هذا يتطلب عادة مشاركين إضافيين من كلا الجانبين. يمكن ان يصاب الموردون الذين تتعامل معهم الشركة بالعصبية ويشعروا بالضغط في تقدمهم لحماية حسابهم . ويرى الموردون الخارجيون الذين لاتتعامل معهم الشركة ان اعادة الشراء المعدلة هي فرصة  لتقديم عرض افضل وكسب بعض الأعمال.</a:t>
            </a:r>
            <a:endParaRPr lang="en-US" dirty="0"/>
          </a:p>
          <a:p>
            <a:r>
              <a:rPr lang="en-US" dirty="0"/>
              <a:t> </a:t>
            </a:r>
          </a:p>
          <a:p>
            <a:r>
              <a:rPr lang="ar-SA" b="1" u="sng" dirty="0"/>
              <a:t>• مهمة جديدة</a:t>
            </a:r>
            <a:r>
              <a:rPr lang="en-US" b="1" u="sng" dirty="0"/>
              <a:t> New task</a:t>
            </a:r>
            <a:r>
              <a:rPr lang="en-US" b="1" i="1" dirty="0"/>
              <a:t>.</a:t>
            </a:r>
            <a:r>
              <a:rPr lang="en-US" dirty="0"/>
              <a:t> </a:t>
            </a:r>
            <a:r>
              <a:rPr lang="ar-EG" dirty="0"/>
              <a:t>تواجه الشركة التي تشتري المنتج لأول مرة موقف المهمة الجديدة وفي هذه الحالات  كلما زادت التكلفة أو المخاطرة ، زاد عدد المشاركين ، وزاد جمع معلوماتهم ويكون الوقت أطول لاتخاذ قرار .</a:t>
            </a:r>
            <a:endParaRPr lang="en-US" dirty="0"/>
          </a:p>
          <a:p>
            <a:endParaRPr lang="ar-IQ" dirty="0"/>
          </a:p>
        </p:txBody>
      </p:sp>
    </p:spTree>
    <p:extLst>
      <p:ext uri="{BB962C8B-B14F-4D97-AF65-F5344CB8AC3E}">
        <p14:creationId xmlns:p14="http://schemas.microsoft.com/office/powerpoint/2010/main" val="64753018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 y="260648"/>
            <a:ext cx="9144000" cy="6597352"/>
          </a:xfrm>
        </p:spPr>
        <p:txBody>
          <a:bodyPr>
            <a:normAutofit fontScale="70000" lnSpcReduction="20000"/>
          </a:bodyPr>
          <a:lstStyle/>
          <a:p>
            <a:r>
              <a:rPr lang="ar-EG" dirty="0"/>
              <a:t>يتخذ المشتري التجاري أقل عدد من القرارات في اعادة الشراء المباشر والأكثر في حالة المهمة الجديدة. بمرور الوقت ، تصبح حالات الشراء الجديدة بمثابة عمليات شراء مباشرة وسلوك شراء روتيني.</a:t>
            </a:r>
            <a:endParaRPr lang="en-US" dirty="0"/>
          </a:p>
          <a:p>
            <a:r>
              <a:rPr lang="ar-EG" dirty="0"/>
              <a:t>يعتبر الشراء في مهمة جديدة هو أعظم الفرص والتحديات التي يواجهها المسوق. تمر العملية بعدة مراحل: الوعي ، الاهتمام ، التقييم ، التجربة ، التبني. يمكن أن تكون وسائل الإعلام الأكثر أهمية خلال مرحلة التوعية الأولية ؛ مندوبي المبيعات غالبًا ما يكون لهم أكبر تأثير في مرحلة الاهتمام ؛ يمكن أن تكون المصادر الفنية هي الأكثر أهمية خلال مرحلة التقييم. قد تكون جهود البيع عبر الإنترنت مفيدة في جميع المراحل. في حالة المهمة الجديدة ، يجب على المشتري تحديد مواصفات المنتج وحدود الأسعار وشروط التسليم وأوقاته وشروط الخدمة وشروط الدفع وكميات الطلب والموردين المقبولين والمورد المحدد. يؤثر المشاركون المختلفون على كل قرار ، ويختلف ترتيب اتخاذ هذه القرارات. بسبب عمليات البيع المعقدة المطلوبة ، تستخدم العديد من الشركات قوة مبيعات تبشيرية تتكون من مندوبي المبيعات الأكثر فعالية. سيكون الوعد بالعلامة التجارية والاعتراف بالاسم التجاري للمصنع أمرًا مهمًا في تأسيس الثقة واستعداد العميل للنظر في التغيير. كما يحاول المسوق الوصول إلى أكبر عدد ممكن من المشاركين الرئيسيين وتقديم معلومات ومساعدة مفيدة. بمجرد الحصول على زبون ، يبحث الموردون باستمرار عن طرق لإضافة قيمة إلى عرض السوق لتسهيل الاشتراكات. حصلت شركة </a:t>
            </a:r>
            <a:r>
              <a:rPr lang="en-US" dirty="0"/>
              <a:t>EMC </a:t>
            </a:r>
            <a:r>
              <a:rPr lang="ar-EG" dirty="0"/>
              <a:t>الرائدة في تخزين البيانات على سلسلة من رواد برامج الكمبيوتر لإعادة تحديد موقع الشركة لإدارة المعلومات وليس تخزينها فقط ،</a:t>
            </a:r>
            <a:endParaRPr lang="en-US" dirty="0"/>
          </a:p>
          <a:p>
            <a:r>
              <a:rPr lang="ar-EG" dirty="0"/>
              <a:t>في كثير من الأحيان عن طريق منح الزبائن معلومات مخصصة. الزبائن الذين يرغبون في إسقاط ستة أو سبعة أرقام في معاملة واحدة للسلع والخدمات ذات التذاكر الكبيرة يريدون جميع المعلومات التي يمكنهم الحصول عليها. تتمثل إحدى طرق جذب المشترين الجدد في إنشاء برنامج مرجعي للعملاء يعمل فيه العملاء الحاليون الراضون بالتنسيق مع قسم المبيعات والتسويق بالشركة عن طريق الموافقة على العمل كمراجع. تستخدم شركات التكنولوجيا مثل </a:t>
            </a:r>
            <a:r>
              <a:rPr lang="en-US" dirty="0"/>
              <a:t>HP </a:t>
            </a:r>
            <a:r>
              <a:rPr lang="ar-EG" dirty="0"/>
              <a:t>و </a:t>
            </a:r>
            <a:r>
              <a:rPr lang="en-US" dirty="0"/>
              <a:t>Lucent </a:t>
            </a:r>
            <a:r>
              <a:rPr lang="ar-EG" dirty="0"/>
              <a:t>و </a:t>
            </a:r>
            <a:r>
              <a:rPr lang="en-US" dirty="0"/>
              <a:t>Unisys </a:t>
            </a:r>
            <a:r>
              <a:rPr lang="ar-EG" dirty="0"/>
              <a:t>مثل هذه البرامج. يعترف مسوقو الأعمال أيضًا بأهمية علامتهم التجارية وكيفية تنفيذها جيدًا في عدد من المجالات لتحقيق النجاح في السوق. بوينج ، مما يجعل كل شيء من الطائرات التجارية إلى الأقمار الصناعية ، نفذت استراتيجية العلامة التجارية "شركة واحدة" لتوحيد جميع عملياتها المختلفة مع ثقافة العلامة التجارية الواحدة. استندت الاستراتيجية جزئياً إلى تمثيل ثلاثي الحلزون:</a:t>
            </a:r>
            <a:endParaRPr lang="en-US" dirty="0"/>
          </a:p>
          <a:p>
            <a:r>
              <a:rPr lang="ar-EG" dirty="0"/>
              <a:t>(1) روح المغامرة (لماذا تفعل بوينج ما تفعله) ،</a:t>
            </a:r>
            <a:endParaRPr lang="en-US" dirty="0"/>
          </a:p>
          <a:p>
            <a:r>
              <a:rPr lang="ar-EG" dirty="0"/>
              <a:t> (2) الأداء الدقيق (كيف تنجز بوينج الأشياء) ،</a:t>
            </a:r>
            <a:endParaRPr lang="en-US" dirty="0"/>
          </a:p>
          <a:p>
            <a:r>
              <a:rPr lang="ar-EG" dirty="0"/>
              <a:t> (3) تحديد المستقبل (ما تحققه بوينغ كشركة).</a:t>
            </a:r>
            <a:endParaRPr lang="en-US" dirty="0"/>
          </a:p>
          <a:p>
            <a:r>
              <a:rPr lang="ar-EG" dirty="0"/>
              <a:t>يعد </a:t>
            </a:r>
            <a:r>
              <a:rPr lang="en-US" dirty="0" err="1"/>
              <a:t>NetApp</a:t>
            </a:r>
            <a:r>
              <a:rPr lang="en-US" dirty="0"/>
              <a:t> </a:t>
            </a:r>
            <a:r>
              <a:rPr lang="ar-EG" dirty="0"/>
              <a:t>مثالًا جيدًا آخر على الأهمية المتزايدة التي تعلقها العلامة التجارية في مجال الأعمال – الى  تسويق الاعمال .</a:t>
            </a:r>
            <a:endParaRPr lang="en-US" dirty="0"/>
          </a:p>
          <a:p>
            <a:r>
              <a:rPr lang="ar-EG" dirty="0"/>
              <a:t> </a:t>
            </a:r>
            <a:endParaRPr lang="en-US" dirty="0"/>
          </a:p>
          <a:p>
            <a:endParaRPr lang="ar-IQ" dirty="0"/>
          </a:p>
        </p:txBody>
      </p:sp>
    </p:spTree>
    <p:extLst>
      <p:ext uri="{BB962C8B-B14F-4D97-AF65-F5344CB8AC3E}">
        <p14:creationId xmlns:p14="http://schemas.microsoft.com/office/powerpoint/2010/main" val="206775469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 y="0"/>
            <a:ext cx="9144000" cy="6858000"/>
          </a:xfrm>
        </p:spPr>
        <p:txBody>
          <a:bodyPr>
            <a:normAutofit fontScale="77500" lnSpcReduction="20000"/>
          </a:bodyPr>
          <a:lstStyle/>
          <a:p>
            <a:r>
              <a:rPr lang="en-US" dirty="0" err="1"/>
              <a:t>NetApp</a:t>
            </a:r>
            <a:r>
              <a:rPr lang="en-US" dirty="0"/>
              <a:t> </a:t>
            </a:r>
            <a:r>
              <a:rPr lang="en-US" dirty="0" err="1"/>
              <a:t>NetApp</a:t>
            </a:r>
            <a:r>
              <a:rPr lang="en-US" dirty="0"/>
              <a:t> </a:t>
            </a:r>
            <a:r>
              <a:rPr lang="ar-EG" dirty="0"/>
              <a:t>هي شركة </a:t>
            </a:r>
            <a:r>
              <a:rPr lang="en-US" dirty="0"/>
              <a:t>Fortune 1000 </a:t>
            </a:r>
            <a:r>
              <a:rPr lang="ar-EG" dirty="0"/>
              <a:t>توفر حلول إدارة البيانات والتخزين للعملاء من المتوسطة والكبيرة الحجم. على الرغم من بعض النجاح في السوق ، وجدت الشركة أن جهود العلامة التجارية في حالة من الفوضى بحلول عام 2007. وكانت هناك عدة أشكال مختلفة من اسمها قيد الاستخدام ، مما أدى إلى تغيير رسمي في الاسم لـ </a:t>
            </a:r>
            <a:r>
              <a:rPr lang="en-US" dirty="0" err="1"/>
              <a:t>NetApp</a:t>
            </a:r>
            <a:r>
              <a:rPr lang="en-US" dirty="0"/>
              <a:t> </a:t>
            </a:r>
            <a:r>
              <a:rPr lang="ar-EG" dirty="0"/>
              <a:t>في عام 2008. كما قام مستشارو العلامات التجارية </a:t>
            </a:r>
            <a:r>
              <a:rPr lang="en-US" dirty="0"/>
              <a:t>Landor </a:t>
            </a:r>
            <a:r>
              <a:rPr lang="ar-EG" dirty="0"/>
              <a:t>أيضًا بإنشاء هوية جديدة وهندسة معمارية وتسميات ونغمة من الصوت ، وشعار ("الذهاب أبعد من ذلك ، أسرع.") للعلامة التجارية واسمها الجديد. أكدت الرسائل على تقنية </a:t>
            </a:r>
            <a:r>
              <a:rPr lang="en-US" dirty="0" err="1"/>
              <a:t>NetApp</a:t>
            </a:r>
            <a:r>
              <a:rPr lang="en-US" dirty="0"/>
              <a:t> </a:t>
            </a:r>
            <a:r>
              <a:rPr lang="ar-EG" dirty="0"/>
              <a:t>الفائقة وابتكاراتها وثقافة "إنجاز الأمور" التي تتمحور حول العملاء. بعض الجهود التسويقية التي تدعم العلامة التجارية ، ومع ذلك ، لا تزال تترك بعض الأشياء إلى المستوى المطلوب. كانت مواقع الويب تسمى "</a:t>
            </a:r>
            <a:r>
              <a:rPr lang="en-US" dirty="0" err="1"/>
              <a:t>Frankensites</a:t>
            </a:r>
            <a:r>
              <a:rPr lang="ar-EG" dirty="0"/>
              <a:t>" لأنه تم العمل عليها وتعديلها بواسطة العديد من المطورين على مدار فترة 12 عامًا. قام موظفو موقع الويب بتبسيط وتنظيم عرض الشركة التقديمي وجعله أسهل لإجراء التغييرات والتحديثات. قدر موقع الويب الجديد بزيادة المبيعات المحققة من الاستفسارات بأربعة أضعاف. من خلال الاستثمار بكثافة في الاتصالات التسويقية على الرغم من الركود ، فقد عرض </a:t>
            </a:r>
            <a:r>
              <a:rPr lang="en-US" dirty="0" err="1"/>
              <a:t>NetApp</a:t>
            </a:r>
            <a:r>
              <a:rPr lang="en-US" dirty="0"/>
              <a:t> </a:t>
            </a:r>
            <a:r>
              <a:rPr lang="ar-EG" dirty="0"/>
              <a:t>إعلانات مطبوعة وعبر الإنترنت واستغلها في عدد من وسائل التواصل الاجتماعي - المجتمعات والمنتديات ، المدونون ، </a:t>
            </a:r>
            <a:r>
              <a:rPr lang="en-US" dirty="0"/>
              <a:t>Facebook </a:t>
            </a:r>
            <a:r>
              <a:rPr lang="ar-EG" dirty="0"/>
              <a:t>، </a:t>
            </a:r>
            <a:r>
              <a:rPr lang="en-US" dirty="0"/>
              <a:t>Twitter </a:t>
            </a:r>
            <a:r>
              <a:rPr lang="ar-EG" dirty="0"/>
              <a:t>، و </a:t>
            </a:r>
            <a:r>
              <a:rPr lang="en-US" dirty="0"/>
              <a:t>YouTube</a:t>
            </a:r>
            <a:r>
              <a:rPr lang="ar-EG" dirty="0"/>
              <a:t>.</a:t>
            </a:r>
            <a:endParaRPr lang="en-US" dirty="0"/>
          </a:p>
          <a:p>
            <a:r>
              <a:rPr lang="ar-EG" b="1" u="sng" dirty="0"/>
              <a:t> </a:t>
            </a:r>
            <a:r>
              <a:rPr lang="ar-SA" b="1" u="sng" dirty="0"/>
              <a:t>بيع وشراء الانظمة:</a:t>
            </a:r>
            <a:r>
              <a:rPr lang="en-US" b="1" u="sng" dirty="0"/>
              <a:t>Systems Buying and Selling</a:t>
            </a:r>
            <a:endParaRPr lang="en-US" dirty="0"/>
          </a:p>
          <a:p>
            <a:r>
              <a:rPr lang="ar-SA" dirty="0"/>
              <a:t>يفضل العديد من مشتري الاعمال ان يشتروا حلا شاملا لمشكلة معينة من بائع ما. واول ما أنشئ ما يسمى (بشراء الانظمة)  كان بواسطة ممارسة حكومية لشراء اسلحة مهمة وانظمة اتصالات. وقد تطلب الحكومة عروضا من بعض المقاولين الرئيسيين الذين ينشأون ذلك النظام او تلك الحزمة.</a:t>
            </a:r>
            <a:endParaRPr lang="en-US" dirty="0"/>
          </a:p>
          <a:p>
            <a:r>
              <a:rPr lang="ar-SA" dirty="0"/>
              <a:t>ان المقاول الذي رسى عليه العقد مسؤول عن توريده وكافة فقراته الثانوية وحتى من المقاولين الثانويين. على المقاول الرئيسي ان يهيء حلا جاهزا وكاملا، وسمّي كذلك لان المشتري ببساطة ليس عليه الاّ ان يدير مفتاحا واحدا وينجز العمل. </a:t>
            </a:r>
            <a:endParaRPr lang="en-US" dirty="0"/>
          </a:p>
          <a:p>
            <a:r>
              <a:rPr lang="ar-SA" dirty="0"/>
              <a:t>يتزايد ادراك البائعين بان المشترين يحبون ان يشتروا بهذه الطريقة، والكثير منهم يتبنى انظمة بيع كاداة تسويقية. واحد انظمة البيع المختلفة مايسمّى ب(اختصار الانظمة) حيث ان مجهزا واحدا يجهز المشتري بكافة خدماته ومتطلباته من معدات الصيانة والتصليح والتشغيل ويسمى هذا اختصارا بالانكليزية (</a:t>
            </a:r>
            <a:r>
              <a:rPr lang="en-US" dirty="0"/>
              <a:t>MRO</a:t>
            </a:r>
            <a:r>
              <a:rPr lang="ar-SA" dirty="0"/>
              <a:t>). وخلال فترة العقد يدير المجهز او المقاول معدات وموجودات المستهلك. فشركة (شل) مثلا تدير معدات البترول للعديد من زبائنها وتعرف جيدا متى يتطلب الامر التجديد ثانية. ويستفيد الزبون او المستهلك من اختصار او تقليص كلف المشتريات والادارة وحماية الاسعار وعلى مدى فترة نفاذ العقد. ويستفيد البائع من تخفيض تكاليف التشغيل وذلك بسبب الطلب الثابت وتقليص الاعمال الكتابية.</a:t>
            </a:r>
            <a:endParaRPr lang="en-US" dirty="0"/>
          </a:p>
          <a:p>
            <a:endParaRPr lang="ar-IQ" dirty="0"/>
          </a:p>
        </p:txBody>
      </p:sp>
    </p:spTree>
    <p:extLst>
      <p:ext uri="{BB962C8B-B14F-4D97-AF65-F5344CB8AC3E}">
        <p14:creationId xmlns:p14="http://schemas.microsoft.com/office/powerpoint/2010/main" val="6363208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 y="0"/>
            <a:ext cx="9144000" cy="6858000"/>
          </a:xfrm>
        </p:spPr>
        <p:txBody>
          <a:bodyPr>
            <a:normAutofit fontScale="85000" lnSpcReduction="20000"/>
          </a:bodyPr>
          <a:lstStyle/>
          <a:p>
            <a:r>
              <a:rPr lang="ar-SA" dirty="0"/>
              <a:t>يعتبر بيع الأنظمة إستراتيجية صناعية رئيسية ومهمة في تقديم عروض انشاء المشاريع الصناعية الكبيرة مثل انشاء السدود ومصانع الفولاذ وأنظمة الري وغيرها. يجب ان تتنافس شركات هندسة المشاريع فيما بينها على الأسعار والنوعية ودقة الانجاز (الموثوقية) لكي تحصل على المقاولة. لكن الموردين ليسوا فقط تحت رحمة طلبات الزبائن. من الناحية المثالية ، ينشطون مع الزبائن في وقت مبكر من العملية للتأثير على التطوير الفعلي للمواصفات. أو يمكنهم تجاوز المواصفات لتقديم قيمة إضافية بطرق مختلفة ، مثل بيع للحكومة الاندونيسية</a:t>
            </a:r>
            <a:endParaRPr lang="en-US" dirty="0"/>
          </a:p>
          <a:p>
            <a:r>
              <a:rPr lang="ar-SA" dirty="0"/>
              <a:t>طلبت الحكومة الإندونيسية تقديم عطاءات لبناء مصنع للأسمنت بالقرب من جاكرتا. قدمت شركة أمريكية اقتراحًا تضمن اختيار الموقع ، وتصميم المصنع ، والتعاقد مع أطقم البناء ، وتجميع المواد والمعدات ، وتسليم المصنع النهائي إلى الحكومة الاندونيسية . وقدمت شركة يابانية ، كل هذه الخدمات ، بالإضافة إلى توظيف وتدريب العمال على إدارة المصنع ، وتصدير الأسمنت من خلال تجارتها , واستخدام الأسمنت لبناء الطرق والمباني المكتبية الجديدة في جاكرتا. على الرغم من أن الاقتراح الياباني تضمن المزيد من المال ، إلا أنه فاز بالعقد . بوضوح ، نظر اليابانيون إلى المشكلة ليس فقط بناء مصنع للأسمنت (النظرة الضيقة لبيع النظم) ولكن كمساهمة في التنمية الاقتصادية في إندونيسيا. أخذوا نظرة أوسع لاحتياجات الزبائن ، هك</a:t>
            </a:r>
            <a:r>
              <a:rPr lang="ar-EG" dirty="0"/>
              <a:t>ذا يكون بي</a:t>
            </a:r>
            <a:r>
              <a:rPr lang="ar-SA" dirty="0"/>
              <a:t>ع النظم الحقيقي .</a:t>
            </a:r>
            <a:endParaRPr lang="en-US" dirty="0"/>
          </a:p>
          <a:p>
            <a:r>
              <a:rPr lang="ar-SA" b="1" u="sng" dirty="0"/>
              <a:t>المساهمون او المشاركون في عملية شراء الاعمال:</a:t>
            </a:r>
            <a:r>
              <a:rPr lang="en-US" b="1" u="sng" dirty="0"/>
              <a:t>Participants in the Business Buying Process</a:t>
            </a:r>
            <a:endParaRPr lang="en-US" dirty="0"/>
          </a:p>
          <a:p>
            <a:r>
              <a:rPr lang="ar-SA" dirty="0"/>
              <a:t>من يشتري بضائعا و خدمات بقيمة تريليونات الدولارات وتحتاجها منظمات الاعمال الأخرى؟ ان وكلاء المشتريات يؤثرون في حالات اعادة الشراء المباشرة والمعدلة، بينما يؤثر موظفو الأقسام الأخرى على عملية الشراء الجديدة. وعادة ما يؤثر المهندسون بشكل كبير على اختيار أجزاء المنتجات وعلى وكلاء المشتريات الذين يؤثرون في اختيار المجهزين.</a:t>
            </a:r>
            <a:endParaRPr lang="en-US" dirty="0"/>
          </a:p>
          <a:p>
            <a:r>
              <a:rPr lang="ar-SA" b="1" dirty="0"/>
              <a:t> </a:t>
            </a:r>
            <a:endParaRPr lang="en-US" dirty="0"/>
          </a:p>
          <a:p>
            <a:r>
              <a:rPr lang="ar-SA" b="1" u="sng" dirty="0"/>
              <a:t>مركز الشراء:</a:t>
            </a:r>
            <a:r>
              <a:rPr lang="en-US" b="1" u="sng" dirty="0"/>
              <a:t> The Buying Center</a:t>
            </a:r>
            <a:endParaRPr lang="en-US" dirty="0"/>
          </a:p>
          <a:p>
            <a:r>
              <a:rPr lang="ar-SA" dirty="0"/>
              <a:t>يسمي ويبستر ووند وحدة صناعة القرار في منظمة شرائية ب(مركز الشراء). ويضم كافة الافراد والمجاميع المشاركين في اتخاذ قرار الشراء ويشاركون ايضا ببعض الاهداف والمخاطرات المشتركة الناشئة من جراء هذه القرارات. اي انه يضم كافة اعضاء المنظمة الذين يلعبون ايا من الادوار السبعة المذكورة اعلاه، وهم في الغالب كما يأتي:</a:t>
            </a:r>
            <a:endParaRPr lang="en-US" dirty="0"/>
          </a:p>
          <a:p>
            <a:endParaRPr lang="ar-IQ" dirty="0"/>
          </a:p>
        </p:txBody>
      </p:sp>
    </p:spTree>
    <p:extLst>
      <p:ext uri="{BB962C8B-B14F-4D97-AF65-F5344CB8AC3E}">
        <p14:creationId xmlns:p14="http://schemas.microsoft.com/office/powerpoint/2010/main" val="387134407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 y="0"/>
            <a:ext cx="9144000" cy="6858000"/>
          </a:xfrm>
        </p:spPr>
        <p:txBody>
          <a:bodyPr>
            <a:normAutofit fontScale="85000" lnSpcReduction="20000"/>
          </a:bodyPr>
          <a:lstStyle/>
          <a:p>
            <a:pPr lvl="0"/>
            <a:r>
              <a:rPr lang="ar-SA" b="1" dirty="0"/>
              <a:t>البادئون </a:t>
            </a:r>
            <a:r>
              <a:rPr lang="en-US" b="1" i="1" dirty="0"/>
              <a:t>Initiators</a:t>
            </a:r>
            <a:r>
              <a:rPr lang="ar-SA" dirty="0"/>
              <a:t>: وهم المستخدِمين او الذين يطلبون ما يجب شراؤه.</a:t>
            </a:r>
            <a:endParaRPr lang="en-US" dirty="0"/>
          </a:p>
          <a:p>
            <a:pPr lvl="0"/>
            <a:r>
              <a:rPr lang="ar-SA" b="1" dirty="0"/>
              <a:t>المستخدِمين</a:t>
            </a:r>
            <a:r>
              <a:rPr lang="en-US" b="1" i="1" dirty="0"/>
              <a:t> Users</a:t>
            </a:r>
            <a:r>
              <a:rPr lang="ar-SA" dirty="0"/>
              <a:t>: وهم من يستخدم ذلك المنتج او الخدمات المشتراة. وهؤلاء هم في الغالب من يبتدأ مقترح الشراء ويساعد في تحديد متطلبات ذلك المنتج .</a:t>
            </a:r>
            <a:endParaRPr lang="en-US" dirty="0"/>
          </a:p>
          <a:p>
            <a:pPr lvl="0"/>
            <a:r>
              <a:rPr lang="ar-SA" b="1" dirty="0"/>
              <a:t>المؤثرون</a:t>
            </a:r>
            <a:r>
              <a:rPr lang="ar-SA" dirty="0"/>
              <a:t> </a:t>
            </a:r>
            <a:r>
              <a:rPr lang="en-US" b="1" i="1" dirty="0"/>
              <a:t>Influencers</a:t>
            </a:r>
            <a:r>
              <a:rPr lang="ar-SA" dirty="0"/>
              <a:t>: وهم اؤلئك الذين يؤثرون بقرار الشراء واحيانا يساعدون في تحديد المواصفات وتهيئة البيانات لتقييم البدائل. ان الموظفين الفنيين هم  بصورة خاصة المؤثرون المهمون.</a:t>
            </a:r>
            <a:endParaRPr lang="en-US" dirty="0"/>
          </a:p>
          <a:p>
            <a:pPr lvl="0"/>
            <a:r>
              <a:rPr lang="ar-SA" b="1" dirty="0"/>
              <a:t>المقررون</a:t>
            </a:r>
            <a:r>
              <a:rPr lang="ar-SA" b="1" i="1" dirty="0"/>
              <a:t> </a:t>
            </a:r>
            <a:r>
              <a:rPr lang="en-US" b="1" i="1" dirty="0"/>
              <a:t>Deciders</a:t>
            </a:r>
            <a:r>
              <a:rPr lang="ar-SA" dirty="0"/>
              <a:t>: وهم الذين يقررون متطلبات المنتوج نفسه او من هم المجهزون.</a:t>
            </a:r>
            <a:endParaRPr lang="en-US" dirty="0"/>
          </a:p>
          <a:p>
            <a:pPr lvl="0"/>
            <a:r>
              <a:rPr lang="ar-SA" b="1" dirty="0"/>
              <a:t>المصادقون</a:t>
            </a:r>
            <a:r>
              <a:rPr lang="ar-SA" b="1" i="1" dirty="0"/>
              <a:t> </a:t>
            </a:r>
            <a:r>
              <a:rPr lang="en-US" b="1" i="1" dirty="0"/>
              <a:t>Approvers</a:t>
            </a:r>
            <a:r>
              <a:rPr lang="ar-SA" dirty="0"/>
              <a:t>: وهم الذين يخولون اويجيزون الفعاليات او الاعمال المقترحة للمقررين او المشترين (تشبه هيئة الرأي). </a:t>
            </a:r>
            <a:endParaRPr lang="en-US" dirty="0"/>
          </a:p>
          <a:p>
            <a:pPr lvl="0"/>
            <a:r>
              <a:rPr lang="ar-SA" b="1" dirty="0"/>
              <a:t>المشترون</a:t>
            </a:r>
            <a:r>
              <a:rPr lang="ar-SA" b="1" i="1" dirty="0"/>
              <a:t> </a:t>
            </a:r>
            <a:r>
              <a:rPr lang="en-US" b="1" i="1" dirty="0"/>
              <a:t>Buyers</a:t>
            </a:r>
            <a:r>
              <a:rPr lang="ar-SA" dirty="0"/>
              <a:t>: وهم اصحاب السلطة الرسمية لاختيار المجهزين ووضع شروط الشراء والتجهيز. وقد يساعد المشترون في تحديد مواصفات شكل المنتج، ولكنهم يلعبون دورهم الرئيسي في اختيار البائعين واجراء المداولات. وفي عمليات الشراء المعقدة يمكن ان يضم المشترون مدراء من مستوى عالي.</a:t>
            </a:r>
            <a:endParaRPr lang="en-US" dirty="0"/>
          </a:p>
          <a:p>
            <a:pPr lvl="0"/>
            <a:r>
              <a:rPr lang="ar-SA" b="1" dirty="0"/>
              <a:t>الحراس الخارجيين (البوابون)</a:t>
            </a:r>
            <a:r>
              <a:rPr lang="ar-SA" b="1" i="1" dirty="0"/>
              <a:t> </a:t>
            </a:r>
            <a:r>
              <a:rPr lang="en-US" b="1" i="1" dirty="0"/>
              <a:t>Gatekeepers</a:t>
            </a:r>
            <a:r>
              <a:rPr lang="ar-SA" dirty="0"/>
              <a:t>: وهم الذين يمنعون الباعة من الدخول الى مركز الشراء اوتسرب المعلومات منه الى الخارج. فعلى سبيل المثال يمنع وكلاء المشتريات وموظفو الاستقبال ومشغلو الهاتف الباعَةَ من الاتصال بالمستخدِمين او المقررين.</a:t>
            </a:r>
            <a:endParaRPr lang="en-US" dirty="0"/>
          </a:p>
          <a:p>
            <a:r>
              <a:rPr lang="ar-SA" dirty="0"/>
              <a:t>قد يقوم بضعة افراد بدور واحد معين كمستخدمين او مؤثرين، وقد يقوم شخص واحد بعدة ادوار في آن واحد. فمدير المشتريات قد يقوم بدورالمشتري والمقرر والحارس الخارجي معاً.</a:t>
            </a:r>
            <a:endParaRPr lang="en-US" dirty="0"/>
          </a:p>
          <a:p>
            <a:r>
              <a:rPr lang="ar-SA" dirty="0"/>
              <a:t>يمكن أن يشغل العديد من الأشخاص دورًا معينًا مثل المستخدم أو المؤثر ، وقد يلعب شخص واحد أدوارًا متعددة. غالبًا ما تشغل مديرة المشتريات أدوار المشتري والمؤثر وحارس البوابة في وقت واحد: يمكنها تحديد مندوبي المبيعات الذين يمكنهم الاتصال بأشخاص آخرين في المنظمة , ما الميزانية وغيرها </a:t>
            </a:r>
            <a:r>
              <a:rPr lang="ar-EG" dirty="0"/>
              <a:t>من </a:t>
            </a:r>
            <a:r>
              <a:rPr lang="ar-SA" dirty="0"/>
              <a:t>القيود المفروضة على الشراء , وأي شركة ستحصل فعليًا على الأعمال ، على الرغم من أن الآخرين (أصحاب القرار) قد يختارون بائعين محتملين أو أكثر يمكنهم تلبية متطلبات الشركة.</a:t>
            </a:r>
            <a:endParaRPr lang="en-US" dirty="0"/>
          </a:p>
          <a:p>
            <a:r>
              <a:rPr lang="ar-SA" dirty="0"/>
              <a:t>مركز الشراء النموذجي لديه ما لا يقل عن خمسة أو ستة أعضاء وغالبا ما يكون العشرات. قد يكون البعض خارج المنظمة ، مثل المسؤولين الحكوميين والمستشارين والمستشارين الفنيين وأعضاء آخرين في القناة التسويقية. وجدت إحدى الدراسات أن اكثر من3.5 أشخاص في المتوسط كانوا يشاركون في اتخاذ قرار شراء الأعمال في عام 2005 مقارنة بعام 2001.</a:t>
            </a:r>
            <a:endParaRPr lang="en-US" dirty="0"/>
          </a:p>
          <a:p>
            <a:endParaRPr lang="ar-IQ" dirty="0"/>
          </a:p>
        </p:txBody>
      </p:sp>
    </p:spTree>
    <p:extLst>
      <p:ext uri="{BB962C8B-B14F-4D97-AF65-F5344CB8AC3E}">
        <p14:creationId xmlns:p14="http://schemas.microsoft.com/office/powerpoint/2010/main" val="33748496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2087</TotalTime>
  <Words>8886</Words>
  <Application>Microsoft Office PowerPoint</Application>
  <PresentationFormat>On-screen Show (4:3)</PresentationFormat>
  <Paragraphs>319</Paragraphs>
  <Slides>32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Waveform</vt:lpstr>
      <vt:lpstr>Document</vt:lpstr>
      <vt:lpstr>محاضرة في ادارة التسويق بعنوان Analyzing-Consumer-Market تحليل اسواق الأعمال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Farooq Al-wendawy</dc:creator>
  <cp:lastModifiedBy>dalia</cp:lastModifiedBy>
  <cp:revision>133</cp:revision>
  <cp:lastPrinted>2016-02-27T22:24:22Z</cp:lastPrinted>
  <dcterms:created xsi:type="dcterms:W3CDTF">2016-02-19T18:55:48Z</dcterms:created>
  <dcterms:modified xsi:type="dcterms:W3CDTF">2019-11-18T08:07:45Z</dcterms:modified>
</cp:coreProperties>
</file>