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AVI" ContentType="video/avi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0000"/>
    <a:srgbClr val="669900"/>
    <a:srgbClr val="333300"/>
    <a:srgbClr val="FF0066"/>
    <a:srgbClr val="FFCC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C427-1C52-4323-A1C1-367638FCA14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A84-379E-4CC2-B17B-D3B3D3CA4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8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C427-1C52-4323-A1C1-367638FCA14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A84-379E-4CC2-B17B-D3B3D3CA4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C427-1C52-4323-A1C1-367638FCA14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A84-379E-4CC2-B17B-D3B3D3CA4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6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C427-1C52-4323-A1C1-367638FCA14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A84-379E-4CC2-B17B-D3B3D3CA4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70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C427-1C52-4323-A1C1-367638FCA14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A84-379E-4CC2-B17B-D3B3D3CA4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6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C427-1C52-4323-A1C1-367638FCA14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A84-379E-4CC2-B17B-D3B3D3CA4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9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C427-1C52-4323-A1C1-367638FCA14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A84-379E-4CC2-B17B-D3B3D3CA4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6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C427-1C52-4323-A1C1-367638FCA14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A84-379E-4CC2-B17B-D3B3D3CA4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C427-1C52-4323-A1C1-367638FCA14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A84-379E-4CC2-B17B-D3B3D3CA4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3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C427-1C52-4323-A1C1-367638FCA14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A84-379E-4CC2-B17B-D3B3D3CA4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7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C427-1C52-4323-A1C1-367638FCA14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A84-379E-4CC2-B17B-D3B3D3CA4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33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4C427-1C52-4323-A1C1-367638FCA14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62A84-379E-4CC2-B17B-D3B3D3CA4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AVI"/><Relationship Id="rId1" Type="http://schemas.microsoft.com/office/2007/relationships/media" Target="../media/media1.AVI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rtl="1"/>
            <a:r>
              <a:rPr lang="ar-SA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ar-SA" sz="48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محاضرات نظرية المنظمة</a:t>
            </a:r>
            <a:r>
              <a:rPr lang="en-US" sz="48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48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ar-SA" sz="48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المرحلة الثانية / الدراسة المسائية</a:t>
            </a:r>
            <a:r>
              <a:rPr lang="en-US" sz="48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4800" b="1" dirty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4800" b="1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272" y="4149080"/>
            <a:ext cx="6400800" cy="208823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SA" sz="4800" b="1" cap="all" dirty="0">
                <a:ln w="0"/>
                <a:solidFill>
                  <a:srgbClr val="000066"/>
                </a:solidFill>
                <a:effectLst>
                  <a:reflection blurRad="12700" stA="50000" endPos="50000" dist="5000" dir="5400000" sy="-100000" rotWithShape="0"/>
                </a:effectLst>
              </a:rPr>
              <a:t>المحاضرة الاولى</a:t>
            </a:r>
            <a:endParaRPr lang="en-US" sz="4800" b="1" cap="all" dirty="0">
              <a:ln w="0"/>
              <a:solidFill>
                <a:srgbClr val="000066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ar-SA" sz="4800" b="1" cap="all" dirty="0" smtClean="0">
                <a:ln w="0"/>
                <a:solidFill>
                  <a:srgbClr val="FF0066"/>
                </a:solidFill>
                <a:effectLst>
                  <a:reflection blurRad="12700" stA="50000" endPos="50000" dist="5000" dir="5400000" sy="-100000" rotWithShape="0"/>
                </a:effectLst>
              </a:rPr>
              <a:t>م.د </a:t>
            </a:r>
            <a:r>
              <a:rPr lang="ar-SA" sz="4800" b="1" cap="all" dirty="0">
                <a:ln w="0"/>
                <a:solidFill>
                  <a:srgbClr val="FF0066"/>
                </a:solidFill>
                <a:effectLst>
                  <a:reflection blurRad="12700" stA="50000" endPos="50000" dist="5000" dir="5400000" sy="-100000" rotWithShape="0"/>
                </a:effectLst>
              </a:rPr>
              <a:t>نور خليل ابراهيم</a:t>
            </a:r>
            <a:endParaRPr lang="en-US" sz="4800" b="1" cap="all" dirty="0">
              <a:ln w="0"/>
              <a:solidFill>
                <a:srgbClr val="FF0066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160" y="87015"/>
            <a:ext cx="2987824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2800" b="1" cap="all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جامعة بغداد </a:t>
            </a:r>
            <a:endParaRPr lang="en-US" sz="2800" b="1" cap="all" dirty="0">
              <a:ln w="0">
                <a:solidFill>
                  <a:schemeClr val="accent4">
                    <a:lumMod val="50000"/>
                  </a:schemeClr>
                </a:solidFill>
              </a:ln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 rtl="1"/>
            <a:r>
              <a:rPr lang="ar-SA" sz="2800" b="1" cap="all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كلية الادارة والاقتصاد</a:t>
            </a:r>
            <a:endParaRPr lang="en-US" sz="2800" b="1" cap="all" dirty="0">
              <a:ln w="0">
                <a:solidFill>
                  <a:schemeClr val="accent4">
                    <a:lumMod val="50000"/>
                  </a:schemeClr>
                </a:solidFill>
              </a:ln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 rtl="1"/>
            <a:r>
              <a:rPr lang="ar-SA" sz="2800" b="1" cap="all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قسم ادارة الاعمال</a:t>
            </a:r>
            <a:endParaRPr lang="en-US" sz="2800" b="1" cap="all" dirty="0">
              <a:ln w="0">
                <a:solidFill>
                  <a:schemeClr val="accent4">
                    <a:lumMod val="50000"/>
                  </a:schemeClr>
                </a:solidFill>
              </a:ln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87015"/>
            <a:ext cx="1788790" cy="1788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78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671" y="155607"/>
            <a:ext cx="88204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4400" dirty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ملامح التفكير في نظرية المنظمة / مفهوم المنظمة وخصائصها وعناصرها</a:t>
            </a:r>
            <a:endParaRPr lang="en-US" sz="4400" dirty="0">
              <a:ln>
                <a:solidFill>
                  <a:srgbClr val="669900"/>
                </a:solidFill>
              </a:ln>
              <a:solidFill>
                <a:srgbClr val="333300"/>
              </a:solidFill>
              <a:cs typeface="Fanan" pitchFamily="2" charset="-78"/>
            </a:endParaRPr>
          </a:p>
          <a:p>
            <a:pPr algn="just" rtl="1"/>
            <a:r>
              <a:rPr lang="ar-IQ" sz="4400" b="1" dirty="0">
                <a:ln>
                  <a:solidFill>
                    <a:srgbClr val="000066"/>
                  </a:solidFill>
                </a:ln>
                <a:solidFill>
                  <a:srgbClr val="000066"/>
                </a:solidFill>
                <a:cs typeface="Fanan" pitchFamily="2" charset="-78"/>
              </a:rPr>
              <a:t>اولا :معنى المنظمة وخصائصها المميزة :</a:t>
            </a:r>
            <a:endParaRPr lang="en-US" sz="4400" b="1" dirty="0">
              <a:ln>
                <a:solidFill>
                  <a:srgbClr val="000066"/>
                </a:solidFill>
              </a:ln>
              <a:solidFill>
                <a:srgbClr val="000066"/>
              </a:solidFill>
              <a:cs typeface="Fanan" pitchFamily="2" charset="-78"/>
            </a:endParaRPr>
          </a:p>
          <a:p>
            <a:pPr algn="just" rtl="1"/>
            <a:r>
              <a:rPr lang="ar-IQ" sz="4400" b="1" dirty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معنى </a:t>
            </a:r>
            <a:r>
              <a:rPr lang="ar-IQ" sz="4400" b="1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المنظمة: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وحدة اجتماعية هادفة ذات تكوين انساني منظم ومنسق بإرادة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ووعي،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يتفاعل فيها الافراد والجماعات ضمن حدود معينة نسبياً من اجل تحقيق اهداف مشتركة تخدم البيئة الخارجية المحيطية بها وتتباين الرؤى حولها حسب مدارس الفكر الاداري والتنظيمي وكما يأتي :</a:t>
            </a:r>
            <a:endParaRPr lang="en-US" sz="4400" dirty="0">
              <a:solidFill>
                <a:srgbClr val="000066"/>
              </a:solidFill>
              <a:effectLst/>
              <a:cs typeface="Fan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8965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4624"/>
            <a:ext cx="88204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أ-</a:t>
            </a:r>
            <a:r>
              <a:rPr lang="ar-IQ" sz="4400" dirty="0" smtClean="0">
                <a:cs typeface="Fanan" pitchFamily="2" charset="-78"/>
              </a:rPr>
              <a:t>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المدرسة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الكلاسيكية</a:t>
            </a:r>
            <a:endParaRPr lang="en-US" sz="4400" dirty="0" smtClean="0">
              <a:solidFill>
                <a:srgbClr val="000066"/>
              </a:solidFill>
              <a:effectLst/>
              <a:cs typeface="Fanan" pitchFamily="2" charset="-78"/>
            </a:endParaRPr>
          </a:p>
          <a:p>
            <a:pPr algn="r" rtl="1"/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ب-</a:t>
            </a:r>
            <a:r>
              <a:rPr lang="ar-IQ" sz="4400" dirty="0" smtClean="0">
                <a:ln>
                  <a:solidFill>
                    <a:srgbClr val="669900"/>
                  </a:solidFill>
                </a:ln>
                <a:cs typeface="Fanan" pitchFamily="2" charset="-78"/>
              </a:rPr>
              <a:t>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المدرسة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الانسانية</a:t>
            </a:r>
            <a:endParaRPr lang="en-US" sz="4400" dirty="0" smtClean="0">
              <a:solidFill>
                <a:srgbClr val="000066"/>
              </a:solidFill>
              <a:effectLst/>
              <a:cs typeface="Fanan" pitchFamily="2" charset="-78"/>
            </a:endParaRPr>
          </a:p>
          <a:p>
            <a:pPr algn="r" rtl="1"/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ج-</a:t>
            </a:r>
            <a:r>
              <a:rPr lang="ar-IQ" sz="4400" dirty="0" smtClean="0">
                <a:ln>
                  <a:solidFill>
                    <a:srgbClr val="669900"/>
                  </a:solidFill>
                </a:ln>
                <a:cs typeface="Fanan" pitchFamily="2" charset="-78"/>
              </a:rPr>
              <a:t>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المدرسة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النظم</a:t>
            </a:r>
            <a:endParaRPr lang="en-US" sz="4400" dirty="0" smtClean="0">
              <a:solidFill>
                <a:srgbClr val="000066"/>
              </a:solidFill>
              <a:effectLst/>
              <a:cs typeface="Fanan" pitchFamily="2" charset="-78"/>
            </a:endParaRPr>
          </a:p>
          <a:p>
            <a:pPr algn="r" rtl="1"/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د-</a:t>
            </a:r>
            <a:r>
              <a:rPr lang="ar-IQ" sz="4400" dirty="0" smtClean="0">
                <a:ln>
                  <a:solidFill>
                    <a:srgbClr val="669900"/>
                  </a:solidFill>
                </a:ln>
                <a:cs typeface="Fanan" pitchFamily="2" charset="-78"/>
              </a:rPr>
              <a:t>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المدرسة الحديثة</a:t>
            </a:r>
          </a:p>
          <a:p>
            <a:pPr algn="r" rtl="1"/>
            <a:r>
              <a:rPr lang="ar-IQ" sz="4400" dirty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خصائص المنظمة : </a:t>
            </a:r>
            <a:endParaRPr lang="en-US" sz="4400" dirty="0">
              <a:ln>
                <a:solidFill>
                  <a:srgbClr val="669900"/>
                </a:solidFill>
              </a:ln>
              <a:solidFill>
                <a:srgbClr val="333300"/>
              </a:solidFill>
              <a:cs typeface="Fanan" pitchFamily="2" charset="-78"/>
            </a:endParaRPr>
          </a:p>
          <a:p>
            <a:pPr lvl="0" algn="just" rtl="1"/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1-</a:t>
            </a:r>
            <a:r>
              <a:rPr lang="ar-IQ" sz="4400" dirty="0" smtClean="0">
                <a:ln>
                  <a:solidFill>
                    <a:srgbClr val="669900"/>
                  </a:solidFill>
                </a:ln>
                <a:cs typeface="Fanan" pitchFamily="2" charset="-78"/>
              </a:rPr>
              <a:t>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التعاون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والتفاعل بين عناصر المنظمة من اجل تحقيق هدف مشترك</a:t>
            </a:r>
            <a:endParaRPr lang="en-US" sz="4400" dirty="0" smtClean="0">
              <a:solidFill>
                <a:srgbClr val="000066"/>
              </a:solidFill>
              <a:effectLst/>
              <a:cs typeface="Fanan" pitchFamily="2" charset="-78"/>
            </a:endParaRPr>
          </a:p>
          <a:p>
            <a:pPr lvl="0" algn="just" rtl="1"/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2-</a:t>
            </a:r>
            <a:r>
              <a:rPr lang="ar-IQ" sz="4400" dirty="0" smtClean="0">
                <a:ln>
                  <a:solidFill>
                    <a:srgbClr val="669900"/>
                  </a:solidFill>
                </a:ln>
                <a:cs typeface="Fanan" pitchFamily="2" charset="-78"/>
              </a:rPr>
              <a:t>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الترابط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والتناسق بين مواردها كافة لتحقيق الاهداف المنشودة وبيان رسالتها للمجتمع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.</a:t>
            </a:r>
            <a:endParaRPr lang="en-US" sz="4400" dirty="0" smtClean="0">
              <a:solidFill>
                <a:srgbClr val="000066"/>
              </a:solidFill>
              <a:effectLst/>
              <a:cs typeface="Fanan" pitchFamily="2" charset="-78"/>
            </a:endParaRPr>
          </a:p>
        </p:txBody>
      </p:sp>
      <p:pic>
        <p:nvPicPr>
          <p:cNvPr id="3" name="everyone_has_an_idea_md_wm.AVI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51520" y="404664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58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325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34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9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9035"/>
            <a:ext cx="87484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/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3-</a:t>
            </a:r>
            <a:r>
              <a:rPr lang="ar-IQ" sz="4400" dirty="0" smtClean="0">
                <a:cs typeface="Fanan" pitchFamily="2" charset="-78"/>
              </a:rPr>
              <a:t>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انتاج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سلعة او خدمة بشكل كفوء و بأسعار تنافسية لتحقيق مردود مالي او اجتماعي .</a:t>
            </a:r>
            <a:endParaRPr lang="en-US" sz="4400" dirty="0" smtClean="0">
              <a:solidFill>
                <a:srgbClr val="000066"/>
              </a:solidFill>
              <a:effectLst/>
              <a:cs typeface="Fanan" pitchFamily="2" charset="-78"/>
            </a:endParaRPr>
          </a:p>
          <a:p>
            <a:pPr lvl="0" algn="just" rtl="1"/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4-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تحدث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الابتكارات والاكتشافات العلمية .</a:t>
            </a:r>
            <a:endParaRPr lang="en-US" sz="4400" dirty="0" smtClean="0">
              <a:solidFill>
                <a:srgbClr val="000066"/>
              </a:solidFill>
              <a:effectLst/>
              <a:cs typeface="Fanan" pitchFamily="2" charset="-78"/>
            </a:endParaRPr>
          </a:p>
          <a:p>
            <a:pPr lvl="0" algn="just" rtl="1"/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5-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تتأثر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بالبيئة الخارجية وتتكيف مع عواملها وتتأقلم مع كل التحديات الناجمة عنها .</a:t>
            </a:r>
            <a:endParaRPr lang="en-US" sz="4400" dirty="0" smtClean="0">
              <a:solidFill>
                <a:srgbClr val="000066"/>
              </a:solidFill>
              <a:effectLst/>
              <a:cs typeface="Fanan" pitchFamily="2" charset="-78"/>
            </a:endParaRPr>
          </a:p>
          <a:p>
            <a:pPr algn="just" rtl="1"/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ثانياً: </a:t>
            </a:r>
            <a:r>
              <a:rPr lang="ar-IQ" sz="4400" dirty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مداخل دراسة المنظمة وعناصرها </a:t>
            </a:r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الاساسية</a:t>
            </a:r>
          </a:p>
          <a:p>
            <a:pPr lvl="0" algn="just" rtl="1"/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1-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وحدة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تحويل المدخلات الى مخرجات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مفيدة.</a:t>
            </a:r>
            <a:endParaRPr lang="en-US" sz="4400" dirty="0" smtClean="0">
              <a:solidFill>
                <a:srgbClr val="000066"/>
              </a:solidFill>
              <a:effectLst/>
              <a:cs typeface="Fanan" pitchFamily="2" charset="-78"/>
            </a:endParaRPr>
          </a:p>
          <a:p>
            <a:pPr lvl="0" algn="just" rtl="1"/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2-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وحدة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توزيع العوائد والانفاق على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الاستهلاك.</a:t>
            </a:r>
            <a:endParaRPr lang="en-US" sz="4400" dirty="0" smtClean="0">
              <a:solidFill>
                <a:srgbClr val="000066"/>
              </a:solidFill>
              <a:effectLst/>
              <a:cs typeface="Fanan" pitchFamily="2" charset="-78"/>
            </a:endParaRPr>
          </a:p>
          <a:p>
            <a:pPr algn="just" rtl="1"/>
            <a:endParaRPr lang="en-US" sz="4400" dirty="0">
              <a:effectLst/>
              <a:cs typeface="Fan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231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25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925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5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5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75"/>
                            </p:stCondLst>
                            <p:childTnLst>
                              <p:par>
                                <p:cTn id="3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5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150"/>
                            </p:stCondLst>
                            <p:childTnLst>
                              <p:par>
                                <p:cTn id="4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50" tmFilter="0,0; .5, 1; 1, 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48217"/>
            <a:ext cx="88924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/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3-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الافراد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المتفاعلين لتحقيق هدف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مشترك.</a:t>
            </a:r>
            <a:endParaRPr lang="en-US" sz="4400" dirty="0" smtClean="0">
              <a:solidFill>
                <a:srgbClr val="000066"/>
              </a:solidFill>
              <a:effectLst/>
              <a:cs typeface="Fanan" pitchFamily="2" charset="-78"/>
            </a:endParaRPr>
          </a:p>
          <a:p>
            <a:pPr lvl="0" algn="just" rtl="1"/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4-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كيان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اجتماعي اقتصادي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ثقافي.</a:t>
            </a:r>
            <a:endParaRPr lang="en-US" sz="4400" dirty="0" smtClean="0">
              <a:solidFill>
                <a:srgbClr val="000066"/>
              </a:solidFill>
              <a:effectLst/>
              <a:cs typeface="Fanan" pitchFamily="2" charset="-78"/>
            </a:endParaRPr>
          </a:p>
          <a:p>
            <a:pPr lvl="0" algn="just" rtl="1"/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5-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نظام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اداري مفتوح متفاعل مع البيئة .</a:t>
            </a:r>
            <a:endParaRPr lang="en-US" sz="4400" dirty="0" smtClean="0">
              <a:solidFill>
                <a:srgbClr val="000066"/>
              </a:solidFill>
              <a:effectLst/>
              <a:cs typeface="Fanan" pitchFamily="2" charset="-78"/>
            </a:endParaRPr>
          </a:p>
          <a:p>
            <a:pPr algn="just" rtl="1"/>
            <a:r>
              <a:rPr lang="ar-IQ" sz="4400" dirty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ثالثاً :  تصنيف المنظمات وتحدياتها الرئيسية :</a:t>
            </a:r>
            <a:endParaRPr lang="en-US" sz="4400" dirty="0">
              <a:ln>
                <a:solidFill>
                  <a:srgbClr val="669900"/>
                </a:solidFill>
              </a:ln>
              <a:solidFill>
                <a:srgbClr val="333300"/>
              </a:solidFill>
              <a:cs typeface="Fanan" pitchFamily="2" charset="-78"/>
            </a:endParaRPr>
          </a:p>
          <a:p>
            <a:pPr lvl="0" algn="just" rtl="1"/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أ-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وفق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المعايير الجوهرية السائدة</a:t>
            </a:r>
            <a:endParaRPr lang="en-US" sz="4400" dirty="0" smtClean="0">
              <a:solidFill>
                <a:srgbClr val="000066"/>
              </a:solidFill>
              <a:effectLst/>
              <a:cs typeface="Fanan" pitchFamily="2" charset="-78"/>
            </a:endParaRPr>
          </a:p>
          <a:p>
            <a:pPr algn="just" rtl="1"/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الحجم ، الملكية ، الانتشار او التوسع ، الهدف ( هادفة للربح أو غير هادفة للربح )</a:t>
            </a:r>
            <a:endParaRPr lang="en-US" sz="4400" dirty="0" smtClean="0">
              <a:solidFill>
                <a:srgbClr val="000066"/>
              </a:solidFill>
              <a:effectLst/>
              <a:cs typeface="Fanan" pitchFamily="2" charset="-78"/>
            </a:endParaRPr>
          </a:p>
          <a:p>
            <a:pPr lvl="0" algn="just" rtl="1"/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ب -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التمييز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بين المنظمة الخاصة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والعامة من حيث:-</a:t>
            </a:r>
            <a:endParaRPr lang="en-US" sz="4400" dirty="0">
              <a:solidFill>
                <a:srgbClr val="000066"/>
              </a:solidFill>
              <a:effectLst/>
              <a:cs typeface="Fan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9839045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4786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/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1-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الغرض </a:t>
            </a:r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2-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المصلحة </a:t>
            </a:r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3-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العقد </a:t>
            </a:r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4-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القرار </a:t>
            </a:r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5- </a:t>
            </a:r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000066"/>
                </a:solidFill>
                <a:cs typeface="Fanan" pitchFamily="2" charset="-78"/>
              </a:rPr>
              <a:t>ا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لمسؤولية</a:t>
            </a:r>
          </a:p>
          <a:p>
            <a:pPr lvl="0" algn="just" rtl="1"/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ج- التمييز </a:t>
            </a:r>
            <a:r>
              <a:rPr lang="ar-IQ" sz="4400" dirty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بين المنظمات على اساس اسهامها في المجتمع</a:t>
            </a:r>
            <a:endParaRPr lang="en-US" sz="4400" dirty="0" smtClean="0">
              <a:ln>
                <a:solidFill>
                  <a:srgbClr val="669900"/>
                </a:solidFill>
              </a:ln>
              <a:solidFill>
                <a:srgbClr val="333300"/>
              </a:solidFill>
              <a:effectLst/>
              <a:cs typeface="Fanan" pitchFamily="2" charset="-78"/>
            </a:endParaRPr>
          </a:p>
          <a:p>
            <a:pPr lvl="0" algn="just" rtl="1"/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1-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منظمات انتاجية </a:t>
            </a:r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2-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منظمات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سياسية</a:t>
            </a:r>
            <a:endParaRPr lang="en-US" sz="4400" dirty="0" smtClean="0">
              <a:solidFill>
                <a:srgbClr val="000066"/>
              </a:solidFill>
              <a:effectLst/>
              <a:cs typeface="Fanan" pitchFamily="2" charset="-78"/>
            </a:endParaRPr>
          </a:p>
          <a:p>
            <a:pPr lvl="0" algn="just" rtl="1"/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3-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منظمات تكاملية </a:t>
            </a:r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4-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منظمات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ادامة</a:t>
            </a:r>
            <a:endParaRPr lang="en-US" sz="4400" dirty="0" smtClean="0">
              <a:solidFill>
                <a:srgbClr val="000066"/>
              </a:solidFill>
              <a:effectLst/>
              <a:cs typeface="Fanan" pitchFamily="2" charset="-78"/>
            </a:endParaRPr>
          </a:p>
          <a:p>
            <a:pPr algn="just" rtl="1"/>
            <a:r>
              <a:rPr lang="ar-IQ" sz="4400" dirty="0" smtClean="0">
                <a:cs typeface="Fanan" pitchFamily="2" charset="-78"/>
              </a:rPr>
              <a:t> </a:t>
            </a:r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د-اهداف </a:t>
            </a:r>
            <a:r>
              <a:rPr lang="ar-IQ" sz="4400" dirty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المنظمات</a:t>
            </a:r>
            <a:endParaRPr lang="en-US" sz="4400" dirty="0">
              <a:ln>
                <a:solidFill>
                  <a:srgbClr val="669900"/>
                </a:solidFill>
              </a:ln>
              <a:solidFill>
                <a:srgbClr val="333300"/>
              </a:solidFill>
              <a:cs typeface="Fanan" pitchFamily="2" charset="-78"/>
            </a:endParaRPr>
          </a:p>
          <a:p>
            <a:pPr algn="just" rtl="1"/>
            <a:r>
              <a:rPr lang="ar-IQ" sz="4400" dirty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1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.</a:t>
            </a:r>
            <a:r>
              <a:rPr lang="ar-IQ" sz="4400" dirty="0">
                <a:cs typeface="Fanan" pitchFamily="2" charset="-78"/>
              </a:rPr>
              <a:t>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الكفاءة </a:t>
            </a:r>
            <a:endParaRPr lang="en-US" sz="4400" dirty="0">
              <a:solidFill>
                <a:srgbClr val="000066"/>
              </a:solidFill>
              <a:cs typeface="Fanan" pitchFamily="2" charset="-78"/>
            </a:endParaRPr>
          </a:p>
          <a:p>
            <a:pPr algn="just" rtl="1"/>
            <a:r>
              <a:rPr lang="ar-IQ" sz="4400" dirty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2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.</a:t>
            </a:r>
            <a:r>
              <a:rPr lang="ar-IQ" sz="4400" dirty="0">
                <a:cs typeface="Fanan" pitchFamily="2" charset="-78"/>
              </a:rPr>
              <a:t>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تحقيق السعادة للعاملين والعملاء</a:t>
            </a:r>
            <a:endParaRPr lang="en-US" sz="4400" dirty="0">
              <a:solidFill>
                <a:srgbClr val="000066"/>
              </a:solidFill>
              <a:cs typeface="Fanan" pitchFamily="2" charset="-78"/>
            </a:endParaRPr>
          </a:p>
          <a:p>
            <a:pPr algn="just" rtl="1"/>
            <a:r>
              <a:rPr lang="ar-IQ" sz="4400" dirty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</a:rPr>
              <a:t>3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.</a:t>
            </a:r>
            <a:r>
              <a:rPr lang="ar-IQ" sz="4400" dirty="0">
                <a:cs typeface="Fanan" pitchFamily="2" charset="-78"/>
              </a:rPr>
              <a:t>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الاهتمام بالمجتمع انطلاقاً من المسؤولية </a:t>
            </a: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الاجتماعية</a:t>
            </a:r>
            <a:endParaRPr lang="en-US" sz="4400" dirty="0">
              <a:solidFill>
                <a:srgbClr val="000066"/>
              </a:solidFill>
              <a:cs typeface="Fan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78855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89248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4.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الابداع والابتكار في تقديم الخدمة للزبائن</a:t>
            </a:r>
            <a:endParaRPr lang="en-US" sz="4400" dirty="0">
              <a:solidFill>
                <a:srgbClr val="000066"/>
              </a:solidFill>
              <a:cs typeface="Fanan" pitchFamily="2" charset="-78"/>
            </a:endParaRPr>
          </a:p>
          <a:p>
            <a:pPr algn="just" rtl="1"/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ه</a:t>
            </a:r>
            <a:r>
              <a:rPr lang="ar-IQ" sz="4400" dirty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.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اهمية المنظمات</a:t>
            </a:r>
            <a:endParaRPr lang="en-US" sz="4400" dirty="0">
              <a:solidFill>
                <a:srgbClr val="000066"/>
              </a:solidFill>
              <a:cs typeface="Fanan" pitchFamily="2" charset="-78"/>
            </a:endParaRPr>
          </a:p>
          <a:p>
            <a:pPr algn="just" rtl="1"/>
            <a:r>
              <a:rPr lang="ar-IQ" sz="4400" dirty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تنبع اهمية دراسة المنظمات من خلال </a:t>
            </a:r>
            <a:r>
              <a:rPr lang="ar-IQ" sz="4400" dirty="0" smtClean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:-</a:t>
            </a:r>
          </a:p>
          <a:p>
            <a:pPr marL="571500" indent="-571500" algn="just" rtl="1">
              <a:buFont typeface="Arial" panose="020B0604020202020204" pitchFamily="34" charset="0"/>
              <a:buChar char="•"/>
            </a:pP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طبيعة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التغيرات البيئية والتطورات التكنلوجية</a:t>
            </a:r>
            <a:endParaRPr lang="en-US" sz="4400" dirty="0" smtClean="0">
              <a:solidFill>
                <a:srgbClr val="000066"/>
              </a:solidFill>
              <a:effectLst/>
              <a:cs typeface="Fanan" pitchFamily="2" charset="-78"/>
            </a:endParaRPr>
          </a:p>
          <a:p>
            <a:pPr marL="571500" indent="-571500" algn="just" rtl="1">
              <a:buFont typeface="Arial" panose="020B0604020202020204" pitchFamily="34" charset="0"/>
              <a:buChar char="•"/>
            </a:pP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كون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المنظمات وسيلة رئيسية لاشباع الحاجات الانسانية في المجتمع</a:t>
            </a:r>
            <a:endParaRPr lang="en-US" sz="4400" dirty="0" smtClean="0">
              <a:solidFill>
                <a:srgbClr val="000066"/>
              </a:solidFill>
              <a:effectLst/>
              <a:cs typeface="Fanan" pitchFamily="2" charset="-78"/>
            </a:endParaRPr>
          </a:p>
          <a:p>
            <a:pPr marL="571500" indent="-571500" algn="just" rtl="1">
              <a:buFont typeface="Arial" panose="020B0604020202020204" pitchFamily="34" charset="0"/>
              <a:buChar char="•"/>
            </a:pPr>
            <a:r>
              <a:rPr lang="ar-IQ" sz="4400" dirty="0" smtClean="0">
                <a:solidFill>
                  <a:srgbClr val="000066"/>
                </a:solidFill>
                <a:cs typeface="Fanan" pitchFamily="2" charset="-78"/>
              </a:rPr>
              <a:t>وسيلة </a:t>
            </a:r>
            <a:r>
              <a:rPr lang="ar-IQ" sz="4400" dirty="0">
                <a:solidFill>
                  <a:srgbClr val="000066"/>
                </a:solidFill>
                <a:cs typeface="Fanan" pitchFamily="2" charset="-78"/>
              </a:rPr>
              <a:t>لتطوير الافراد والجماعات والمجتمعات والدول .</a:t>
            </a:r>
            <a:endParaRPr lang="en-US" sz="4400" dirty="0" smtClean="0">
              <a:solidFill>
                <a:srgbClr val="000066"/>
              </a:solidFill>
              <a:effectLst/>
              <a:cs typeface="Fanan" pitchFamily="2" charset="-78"/>
            </a:endParaRPr>
          </a:p>
          <a:p>
            <a:pPr algn="r" rtl="1"/>
            <a:r>
              <a:rPr lang="ar-IQ" sz="4400" dirty="0">
                <a:ln>
                  <a:solidFill>
                    <a:srgbClr val="669900"/>
                  </a:solidFill>
                </a:ln>
                <a:solidFill>
                  <a:srgbClr val="333300"/>
                </a:solidFill>
                <a:cs typeface="Fanan" pitchFamily="2" charset="-78"/>
              </a:rPr>
              <a:t>و. التحديات البيئية المؤثرة على عمل المنظمات </a:t>
            </a:r>
            <a:endParaRPr lang="en-US" sz="4400" dirty="0">
              <a:ln>
                <a:solidFill>
                  <a:srgbClr val="669900"/>
                </a:solidFill>
              </a:ln>
              <a:solidFill>
                <a:srgbClr val="333300"/>
              </a:solidFill>
              <a:cs typeface="Fanan" pitchFamily="2" charset="-78"/>
            </a:endParaRPr>
          </a:p>
          <a:p>
            <a:pPr algn="r" rtl="1"/>
            <a:endParaRPr lang="en-US" sz="4400" dirty="0">
              <a:cs typeface="Fan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434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331</Words>
  <Application>Microsoft Office PowerPoint</Application>
  <PresentationFormat>On-screen Show (4:3)</PresentationFormat>
  <Paragraphs>44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  محاضرات نظرية المنظمة المرحلة الثانية / الدراسة المسائية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نظرية المنظمة المرحلة الثانية / الدراسة المسائية</dc:title>
  <dc:creator>DR.Ahmed Saker 2o1O</dc:creator>
  <cp:lastModifiedBy>Noor</cp:lastModifiedBy>
  <cp:revision>32</cp:revision>
  <dcterms:created xsi:type="dcterms:W3CDTF">2019-11-15T17:39:30Z</dcterms:created>
  <dcterms:modified xsi:type="dcterms:W3CDTF">2019-11-16T19:30:55Z</dcterms:modified>
</cp:coreProperties>
</file>