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CC00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6" d="100"/>
          <a:sy n="46" d="100"/>
        </p:scale>
        <p:origin x="-1170" y="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2E1C64-EF96-449E-A3F8-B6C31BB3785C}" type="datetimeFigureOut">
              <a:rPr lang="en-US" smtClean="0"/>
              <a:t>11/16/2019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FB2EA-AED6-46FF-B484-B56A2887C379}" type="slidenum">
              <a:rPr lang="en-US" smtClean="0"/>
              <a:t>‹#›</a:t>
            </a:fld>
            <a:endParaRPr lang="en-US"/>
          </a:p>
        </p:txBody>
      </p:sp>
    </p:spTree>
    <p:extLst>
      <p:ext uri="{BB962C8B-B14F-4D97-AF65-F5344CB8AC3E}">
        <p14:creationId xmlns:p14="http://schemas.microsoft.com/office/powerpoint/2010/main" val="102401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2E1C64-EF96-449E-A3F8-B6C31BB3785C}" type="datetimeFigureOut">
              <a:rPr lang="en-US" smtClean="0"/>
              <a:t>11/16/2019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FB2EA-AED6-46FF-B484-B56A2887C379}" type="slidenum">
              <a:rPr lang="en-US" smtClean="0"/>
              <a:t>‹#›</a:t>
            </a:fld>
            <a:endParaRPr lang="en-US"/>
          </a:p>
        </p:txBody>
      </p:sp>
    </p:spTree>
    <p:extLst>
      <p:ext uri="{BB962C8B-B14F-4D97-AF65-F5344CB8AC3E}">
        <p14:creationId xmlns:p14="http://schemas.microsoft.com/office/powerpoint/2010/main" val="579549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2E1C64-EF96-449E-A3F8-B6C31BB3785C}" type="datetimeFigureOut">
              <a:rPr lang="en-US" smtClean="0"/>
              <a:t>11/16/2019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FB2EA-AED6-46FF-B484-B56A2887C379}" type="slidenum">
              <a:rPr lang="en-US" smtClean="0"/>
              <a:t>‹#›</a:t>
            </a:fld>
            <a:endParaRPr lang="en-US"/>
          </a:p>
        </p:txBody>
      </p:sp>
    </p:spTree>
    <p:extLst>
      <p:ext uri="{BB962C8B-B14F-4D97-AF65-F5344CB8AC3E}">
        <p14:creationId xmlns:p14="http://schemas.microsoft.com/office/powerpoint/2010/main" val="2579285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2E1C64-EF96-449E-A3F8-B6C31BB3785C}" type="datetimeFigureOut">
              <a:rPr lang="en-US" smtClean="0"/>
              <a:t>11/16/2019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FB2EA-AED6-46FF-B484-B56A2887C379}" type="slidenum">
              <a:rPr lang="en-US" smtClean="0"/>
              <a:t>‹#›</a:t>
            </a:fld>
            <a:endParaRPr lang="en-US"/>
          </a:p>
        </p:txBody>
      </p:sp>
    </p:spTree>
    <p:extLst>
      <p:ext uri="{BB962C8B-B14F-4D97-AF65-F5344CB8AC3E}">
        <p14:creationId xmlns:p14="http://schemas.microsoft.com/office/powerpoint/2010/main" val="3328942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2E1C64-EF96-449E-A3F8-B6C31BB3785C}" type="datetimeFigureOut">
              <a:rPr lang="en-US" smtClean="0"/>
              <a:t>11/16/2019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FB2EA-AED6-46FF-B484-B56A2887C379}" type="slidenum">
              <a:rPr lang="en-US" smtClean="0"/>
              <a:t>‹#›</a:t>
            </a:fld>
            <a:endParaRPr lang="en-US"/>
          </a:p>
        </p:txBody>
      </p:sp>
    </p:spTree>
    <p:extLst>
      <p:ext uri="{BB962C8B-B14F-4D97-AF65-F5344CB8AC3E}">
        <p14:creationId xmlns:p14="http://schemas.microsoft.com/office/powerpoint/2010/main" val="207673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2E1C64-EF96-449E-A3F8-B6C31BB3785C}" type="datetimeFigureOut">
              <a:rPr lang="en-US" smtClean="0"/>
              <a:t>11/16/2019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FB2EA-AED6-46FF-B484-B56A2887C379}" type="slidenum">
              <a:rPr lang="en-US" smtClean="0"/>
              <a:t>‹#›</a:t>
            </a:fld>
            <a:endParaRPr lang="en-US"/>
          </a:p>
        </p:txBody>
      </p:sp>
    </p:spTree>
    <p:extLst>
      <p:ext uri="{BB962C8B-B14F-4D97-AF65-F5344CB8AC3E}">
        <p14:creationId xmlns:p14="http://schemas.microsoft.com/office/powerpoint/2010/main" val="3000348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2E1C64-EF96-449E-A3F8-B6C31BB3785C}" type="datetimeFigureOut">
              <a:rPr lang="en-US" smtClean="0"/>
              <a:t>11/16/2019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8FB2EA-AED6-46FF-B484-B56A2887C379}" type="slidenum">
              <a:rPr lang="en-US" smtClean="0"/>
              <a:t>‹#›</a:t>
            </a:fld>
            <a:endParaRPr lang="en-US"/>
          </a:p>
        </p:txBody>
      </p:sp>
    </p:spTree>
    <p:extLst>
      <p:ext uri="{BB962C8B-B14F-4D97-AF65-F5344CB8AC3E}">
        <p14:creationId xmlns:p14="http://schemas.microsoft.com/office/powerpoint/2010/main" val="2702522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2E1C64-EF96-449E-A3F8-B6C31BB3785C}" type="datetimeFigureOut">
              <a:rPr lang="en-US" smtClean="0"/>
              <a:t>11/16/2019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8FB2EA-AED6-46FF-B484-B56A2887C379}" type="slidenum">
              <a:rPr lang="en-US" smtClean="0"/>
              <a:t>‹#›</a:t>
            </a:fld>
            <a:endParaRPr lang="en-US"/>
          </a:p>
        </p:txBody>
      </p:sp>
    </p:spTree>
    <p:extLst>
      <p:ext uri="{BB962C8B-B14F-4D97-AF65-F5344CB8AC3E}">
        <p14:creationId xmlns:p14="http://schemas.microsoft.com/office/powerpoint/2010/main" val="2309703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2E1C64-EF96-449E-A3F8-B6C31BB3785C}" type="datetimeFigureOut">
              <a:rPr lang="en-US" smtClean="0"/>
              <a:t>11/16/2019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8FB2EA-AED6-46FF-B484-B56A2887C379}" type="slidenum">
              <a:rPr lang="en-US" smtClean="0"/>
              <a:t>‹#›</a:t>
            </a:fld>
            <a:endParaRPr lang="en-US"/>
          </a:p>
        </p:txBody>
      </p:sp>
    </p:spTree>
    <p:extLst>
      <p:ext uri="{BB962C8B-B14F-4D97-AF65-F5344CB8AC3E}">
        <p14:creationId xmlns:p14="http://schemas.microsoft.com/office/powerpoint/2010/main" val="3243422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2E1C64-EF96-449E-A3F8-B6C31BB3785C}" type="datetimeFigureOut">
              <a:rPr lang="en-US" smtClean="0"/>
              <a:t>11/16/2019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FB2EA-AED6-46FF-B484-B56A2887C379}" type="slidenum">
              <a:rPr lang="en-US" smtClean="0"/>
              <a:t>‹#›</a:t>
            </a:fld>
            <a:endParaRPr lang="en-US"/>
          </a:p>
        </p:txBody>
      </p:sp>
    </p:spTree>
    <p:extLst>
      <p:ext uri="{BB962C8B-B14F-4D97-AF65-F5344CB8AC3E}">
        <p14:creationId xmlns:p14="http://schemas.microsoft.com/office/powerpoint/2010/main" val="563172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2E1C64-EF96-449E-A3F8-B6C31BB3785C}" type="datetimeFigureOut">
              <a:rPr lang="en-US" smtClean="0"/>
              <a:t>11/16/2019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FB2EA-AED6-46FF-B484-B56A2887C379}" type="slidenum">
              <a:rPr lang="en-US" smtClean="0"/>
              <a:t>‹#›</a:t>
            </a:fld>
            <a:endParaRPr lang="en-US"/>
          </a:p>
        </p:txBody>
      </p:sp>
    </p:spTree>
    <p:extLst>
      <p:ext uri="{BB962C8B-B14F-4D97-AF65-F5344CB8AC3E}">
        <p14:creationId xmlns:p14="http://schemas.microsoft.com/office/powerpoint/2010/main" val="286517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2E1C64-EF96-449E-A3F8-B6C31BB3785C}" type="datetimeFigureOut">
              <a:rPr lang="en-US" smtClean="0"/>
              <a:t>11/16/2019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8FB2EA-AED6-46FF-B484-B56A2887C379}" type="slidenum">
              <a:rPr lang="en-US" smtClean="0"/>
              <a:t>‹#›</a:t>
            </a:fld>
            <a:endParaRPr lang="en-US"/>
          </a:p>
        </p:txBody>
      </p:sp>
    </p:spTree>
    <p:extLst>
      <p:ext uri="{BB962C8B-B14F-4D97-AF65-F5344CB8AC3E}">
        <p14:creationId xmlns:p14="http://schemas.microsoft.com/office/powerpoint/2010/main" val="418860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1000" b="-11000"/>
          </a:stretch>
        </a:blipFill>
        <a:effectLst/>
      </p:bgPr>
    </p:bg>
    <p:spTree>
      <p:nvGrpSpPr>
        <p:cNvPr id="1" name=""/>
        <p:cNvGrpSpPr/>
        <p:nvPr/>
      </p:nvGrpSpPr>
      <p:grpSpPr>
        <a:xfrm>
          <a:off x="0" y="0"/>
          <a:ext cx="0" cy="0"/>
          <a:chOff x="0" y="0"/>
          <a:chExt cx="0" cy="0"/>
        </a:xfrm>
      </p:grpSpPr>
      <p:sp>
        <p:nvSpPr>
          <p:cNvPr id="6" name="Title 1"/>
          <p:cNvSpPr>
            <a:spLocks noGrp="1"/>
          </p:cNvSpPr>
          <p:nvPr>
            <p:ph type="ctrTitle"/>
          </p:nvPr>
        </p:nvSpPr>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rtl="1"/>
            <a:r>
              <a:rPr lang="ar-SA" b="1" dirty="0">
                <a:ln w="11430">
                  <a:solidFill>
                    <a:sysClr val="windowText" lastClr="000000"/>
                  </a:solidFill>
                </a:ln>
                <a:solidFill>
                  <a:srgbClr val="CC0099"/>
                </a:solidFill>
                <a:effectLst>
                  <a:outerShdw blurRad="50800" dist="39000" dir="5460000" algn="tl">
                    <a:srgbClr val="000000">
                      <a:alpha val="38000"/>
                    </a:srgbClr>
                  </a:outerShdw>
                </a:effectLst>
              </a:rPr>
              <a:t> </a:t>
            </a:r>
            <a:r>
              <a:rPr lang="en-US" b="1" dirty="0">
                <a:ln w="11430">
                  <a:solidFill>
                    <a:sysClr val="windowText" lastClr="000000"/>
                  </a:solidFill>
                </a:ln>
                <a:solidFill>
                  <a:srgbClr val="CC0099"/>
                </a:solidFill>
                <a:effectLst>
                  <a:outerShdw blurRad="50800" dist="39000" dir="5460000" algn="tl">
                    <a:srgbClr val="000000">
                      <a:alpha val="38000"/>
                    </a:srgbClr>
                  </a:outerShdw>
                </a:effectLst>
              </a:rPr>
              <a:t/>
            </a:r>
            <a:br>
              <a:rPr lang="en-US" b="1" dirty="0">
                <a:ln w="11430">
                  <a:solidFill>
                    <a:sysClr val="windowText" lastClr="000000"/>
                  </a:solidFill>
                </a:ln>
                <a:solidFill>
                  <a:srgbClr val="CC0099"/>
                </a:solidFill>
                <a:effectLst>
                  <a:outerShdw blurRad="50800" dist="39000" dir="5460000" algn="tl">
                    <a:srgbClr val="000000">
                      <a:alpha val="38000"/>
                    </a:srgbClr>
                  </a:outerShdw>
                </a:effectLst>
              </a:rPr>
            </a:br>
            <a:r>
              <a:rPr lang="ar-SA" sz="4800" b="1" dirty="0">
                <a:ln w="11430">
                  <a:solidFill>
                    <a:sysClr val="windowText" lastClr="000000"/>
                  </a:solidFill>
                </a:ln>
                <a:solidFill>
                  <a:srgbClr val="CC0099"/>
                </a:solidFill>
                <a:effectLst>
                  <a:outerShdw blurRad="50800" dist="39000" dir="5460000" algn="tl">
                    <a:srgbClr val="000000">
                      <a:alpha val="38000"/>
                    </a:srgbClr>
                  </a:outerShdw>
                </a:effectLst>
              </a:rPr>
              <a:t>محاضرات نظرية المنظمة</a:t>
            </a:r>
            <a:r>
              <a:rPr lang="en-US" sz="4800" b="1" dirty="0">
                <a:ln w="11430">
                  <a:solidFill>
                    <a:sysClr val="windowText" lastClr="000000"/>
                  </a:solidFill>
                </a:ln>
                <a:solidFill>
                  <a:srgbClr val="CC0099"/>
                </a:solidFill>
                <a:effectLst>
                  <a:outerShdw blurRad="50800" dist="39000" dir="5460000" algn="tl">
                    <a:srgbClr val="000000">
                      <a:alpha val="38000"/>
                    </a:srgbClr>
                  </a:outerShdw>
                </a:effectLst>
              </a:rPr>
              <a:t/>
            </a:r>
            <a:br>
              <a:rPr lang="en-US" sz="4800" b="1" dirty="0">
                <a:ln w="11430">
                  <a:solidFill>
                    <a:sysClr val="windowText" lastClr="000000"/>
                  </a:solidFill>
                </a:ln>
                <a:solidFill>
                  <a:srgbClr val="CC0099"/>
                </a:solidFill>
                <a:effectLst>
                  <a:outerShdw blurRad="50800" dist="39000" dir="5460000" algn="tl">
                    <a:srgbClr val="000000">
                      <a:alpha val="38000"/>
                    </a:srgbClr>
                  </a:outerShdw>
                </a:effectLst>
              </a:rPr>
            </a:br>
            <a:r>
              <a:rPr lang="ar-SA" sz="4800" b="1" dirty="0">
                <a:ln w="11430">
                  <a:solidFill>
                    <a:sysClr val="windowText" lastClr="000000"/>
                  </a:solidFill>
                </a:ln>
                <a:solidFill>
                  <a:srgbClr val="CC0099"/>
                </a:solidFill>
                <a:effectLst>
                  <a:outerShdw blurRad="50800" dist="39000" dir="5460000" algn="tl">
                    <a:srgbClr val="000000">
                      <a:alpha val="38000"/>
                    </a:srgbClr>
                  </a:outerShdw>
                </a:effectLst>
              </a:rPr>
              <a:t>المرحلة الثانية / الدراسة المسائية</a:t>
            </a:r>
            <a:r>
              <a:rPr lang="en-US" sz="4800" b="1" dirty="0">
                <a:ln w="11430">
                  <a:solidFill>
                    <a:sysClr val="windowText" lastClr="000000"/>
                  </a:solidFill>
                </a:ln>
                <a:solidFill>
                  <a:srgbClr val="CC0099"/>
                </a:solidFill>
                <a:effectLst>
                  <a:outerShdw blurRad="50800" dist="39000" dir="5460000" algn="tl">
                    <a:srgbClr val="000000">
                      <a:alpha val="38000"/>
                    </a:srgbClr>
                  </a:outerShdw>
                </a:effectLst>
              </a:rPr>
              <a:t/>
            </a:r>
            <a:br>
              <a:rPr lang="en-US" sz="4800" b="1" dirty="0">
                <a:ln w="11430">
                  <a:solidFill>
                    <a:sysClr val="windowText" lastClr="000000"/>
                  </a:solidFill>
                </a:ln>
                <a:solidFill>
                  <a:srgbClr val="CC0099"/>
                </a:solidFill>
                <a:effectLst>
                  <a:outerShdw blurRad="50800" dist="39000" dir="5460000" algn="tl">
                    <a:srgbClr val="000000">
                      <a:alpha val="38000"/>
                    </a:srgbClr>
                  </a:outerShdw>
                </a:effectLst>
              </a:rPr>
            </a:br>
            <a:endParaRPr lang="en-US" sz="4800" b="1" dirty="0">
              <a:ln w="11430">
                <a:solidFill>
                  <a:sysClr val="windowText" lastClr="000000"/>
                </a:solidFill>
              </a:ln>
              <a:solidFill>
                <a:srgbClr val="CC0099"/>
              </a:solidFill>
              <a:effectLst>
                <a:outerShdw blurRad="50800" dist="39000" dir="5460000" algn="tl">
                  <a:srgbClr val="000000">
                    <a:alpha val="38000"/>
                  </a:srgbClr>
                </a:outerShdw>
              </a:effectLst>
            </a:endParaRPr>
          </a:p>
        </p:txBody>
      </p:sp>
      <p:sp>
        <p:nvSpPr>
          <p:cNvPr id="7" name="Subtitle 2"/>
          <p:cNvSpPr>
            <a:spLocks noGrp="1"/>
          </p:cNvSpPr>
          <p:nvPr>
            <p:ph type="subTitle" idx="1"/>
          </p:nvPr>
        </p:nvSpPr>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4800" b="1" spc="50" dirty="0">
                <a:ln w="11430">
                  <a:solidFill>
                    <a:srgbClr val="C00000"/>
                  </a:solidFill>
                </a:ln>
                <a:solidFill>
                  <a:srgbClr val="0070C0"/>
                </a:solidFill>
                <a:effectLst>
                  <a:outerShdw blurRad="76200" dist="50800" dir="5400000" algn="tl" rotWithShape="0">
                    <a:srgbClr val="000000">
                      <a:alpha val="65000"/>
                    </a:srgbClr>
                  </a:outerShdw>
                </a:effectLst>
              </a:rPr>
              <a:t>المحاضرة </a:t>
            </a:r>
            <a:r>
              <a:rPr lang="ar-IQ" sz="4800" b="1" spc="50" dirty="0" smtClean="0">
                <a:ln w="11430">
                  <a:solidFill>
                    <a:srgbClr val="C00000"/>
                  </a:solidFill>
                </a:ln>
                <a:solidFill>
                  <a:srgbClr val="0070C0"/>
                </a:solidFill>
                <a:effectLst>
                  <a:outerShdw blurRad="76200" dist="50800" dir="5400000" algn="tl" rotWithShape="0">
                    <a:srgbClr val="000000">
                      <a:alpha val="65000"/>
                    </a:srgbClr>
                  </a:outerShdw>
                </a:effectLst>
              </a:rPr>
              <a:t>الثالثة</a:t>
            </a:r>
            <a:endParaRPr lang="en-US" sz="4800" b="1" spc="50" dirty="0">
              <a:ln w="11430">
                <a:solidFill>
                  <a:srgbClr val="C00000"/>
                </a:solidFill>
              </a:ln>
              <a:solidFill>
                <a:srgbClr val="0070C0"/>
              </a:solidFill>
              <a:effectLst>
                <a:outerShdw blurRad="76200" dist="50800" dir="5400000" algn="tl" rotWithShape="0">
                  <a:srgbClr val="000000">
                    <a:alpha val="65000"/>
                  </a:srgbClr>
                </a:outerShdw>
              </a:effectLst>
            </a:endParaRPr>
          </a:p>
          <a:p>
            <a:r>
              <a:rPr lang="ar-SA" sz="4800" b="1" spc="50" dirty="0" smtClean="0">
                <a:ln w="11430">
                  <a:solidFill>
                    <a:srgbClr val="FF3300"/>
                  </a:solidFill>
                </a:ln>
                <a:solidFill>
                  <a:srgbClr val="FF0066"/>
                </a:solidFill>
                <a:effectLst>
                  <a:outerShdw blurRad="76200" dist="50800" dir="5400000" algn="tl" rotWithShape="0">
                    <a:srgbClr val="000000">
                      <a:alpha val="65000"/>
                    </a:srgbClr>
                  </a:outerShdw>
                </a:effectLst>
              </a:rPr>
              <a:t>م.د </a:t>
            </a:r>
            <a:r>
              <a:rPr lang="ar-SA" sz="4800" b="1" spc="50" dirty="0">
                <a:ln w="11430">
                  <a:solidFill>
                    <a:srgbClr val="FF3300"/>
                  </a:solidFill>
                </a:ln>
                <a:solidFill>
                  <a:srgbClr val="FF0066"/>
                </a:solidFill>
                <a:effectLst>
                  <a:outerShdw blurRad="76200" dist="50800" dir="5400000" algn="tl" rotWithShape="0">
                    <a:srgbClr val="000000">
                      <a:alpha val="65000"/>
                    </a:srgbClr>
                  </a:outerShdw>
                </a:effectLst>
              </a:rPr>
              <a:t>نور خليل ابراهيم</a:t>
            </a:r>
            <a:endParaRPr lang="en-US" sz="4800" b="1" spc="50" dirty="0">
              <a:ln w="11430">
                <a:solidFill>
                  <a:srgbClr val="FF3300"/>
                </a:solidFill>
              </a:ln>
              <a:solidFill>
                <a:srgbClr val="FF0066"/>
              </a:solidFill>
              <a:effectLst>
                <a:outerShdw blurRad="76200" dist="50800" dir="5400000" algn="tl" rotWithShape="0">
                  <a:srgbClr val="000000">
                    <a:alpha val="65000"/>
                  </a:srgbClr>
                </a:outerShdw>
              </a:effectLst>
            </a:endParaRPr>
          </a:p>
          <a:p>
            <a:endParaRPr lang="en-US" sz="4800" b="1" spc="50" dirty="0">
              <a:ln w="11430"/>
              <a:solidFill>
                <a:srgbClr val="FF3300"/>
              </a:solidFill>
              <a:effectLst>
                <a:outerShdw blurRad="76200" dist="50800" dir="5400000" algn="tl" rotWithShape="0">
                  <a:srgbClr val="000000">
                    <a:alpha val="65000"/>
                  </a:srgbClr>
                </a:outerShdw>
              </a:effectLst>
            </a:endParaRPr>
          </a:p>
        </p:txBody>
      </p:sp>
      <p:sp>
        <p:nvSpPr>
          <p:cNvPr id="8" name="Rectangle 7"/>
          <p:cNvSpPr/>
          <p:nvPr/>
        </p:nvSpPr>
        <p:spPr>
          <a:xfrm>
            <a:off x="6012160" y="87015"/>
            <a:ext cx="2987824" cy="1384995"/>
          </a:xfrm>
          <a:prstGeom prst="rect">
            <a:avLst/>
          </a:prstGeom>
        </p:spPr>
        <p:txBody>
          <a:bodyPr wrap="square">
            <a:spAutoFit/>
          </a:bodyPr>
          <a:lstStyle/>
          <a:p>
            <a:pPr algn="ctr" rtl="1"/>
            <a:r>
              <a:rPr lang="ar-SA" sz="2800" b="1" cap="all" dirty="0">
                <a:ln w="9000" cmpd="sng">
                  <a:solidFill>
                    <a:schemeClr val="accent4">
                      <a:shade val="50000"/>
                      <a:satMod val="120000"/>
                    </a:schemeClr>
                  </a:solidFill>
                  <a:prstDash val="solid"/>
                </a:ln>
                <a:solidFill>
                  <a:schemeClr val="accent5">
                    <a:lumMod val="75000"/>
                  </a:schemeClr>
                </a:solidFill>
                <a:effectLst>
                  <a:outerShdw blurRad="50800" dist="38100" dir="8100000" algn="tr" rotWithShape="0">
                    <a:prstClr val="black">
                      <a:alpha val="40000"/>
                    </a:prstClr>
                  </a:outerShdw>
                  <a:reflection blurRad="12700" stA="28000" endPos="45000" dist="1000" dir="5400000" sy="-100000" algn="bl" rotWithShape="0"/>
                </a:effectLst>
              </a:rPr>
              <a:t>جامعة بغداد </a:t>
            </a:r>
            <a:endParaRPr lang="en-US" sz="2800" b="1" cap="all" dirty="0">
              <a:ln w="9000" cmpd="sng">
                <a:solidFill>
                  <a:schemeClr val="accent4">
                    <a:shade val="50000"/>
                    <a:satMod val="120000"/>
                  </a:schemeClr>
                </a:solidFill>
                <a:prstDash val="solid"/>
              </a:ln>
              <a:solidFill>
                <a:schemeClr val="accent5">
                  <a:lumMod val="75000"/>
                </a:schemeClr>
              </a:solidFill>
              <a:effectLst>
                <a:outerShdw blurRad="50800" dist="38100" dir="8100000" algn="tr" rotWithShape="0">
                  <a:prstClr val="black">
                    <a:alpha val="40000"/>
                  </a:prstClr>
                </a:outerShdw>
                <a:reflection blurRad="12700" stA="28000" endPos="45000" dist="1000" dir="5400000" sy="-100000" algn="bl" rotWithShape="0"/>
              </a:effectLst>
            </a:endParaRPr>
          </a:p>
          <a:p>
            <a:pPr algn="ctr" rtl="1"/>
            <a:r>
              <a:rPr lang="ar-SA" sz="2800" b="1" cap="all" dirty="0">
                <a:ln w="9000" cmpd="sng">
                  <a:solidFill>
                    <a:schemeClr val="accent4">
                      <a:shade val="50000"/>
                      <a:satMod val="120000"/>
                    </a:schemeClr>
                  </a:solidFill>
                  <a:prstDash val="solid"/>
                </a:ln>
                <a:solidFill>
                  <a:schemeClr val="accent5">
                    <a:lumMod val="75000"/>
                  </a:schemeClr>
                </a:solidFill>
                <a:effectLst>
                  <a:outerShdw blurRad="50800" dist="38100" dir="8100000" algn="tr" rotWithShape="0">
                    <a:prstClr val="black">
                      <a:alpha val="40000"/>
                    </a:prstClr>
                  </a:outerShdw>
                  <a:reflection blurRad="12700" stA="28000" endPos="45000" dist="1000" dir="5400000" sy="-100000" algn="bl" rotWithShape="0"/>
                </a:effectLst>
              </a:rPr>
              <a:t>كلية الادارة والاقتصاد</a:t>
            </a:r>
            <a:endParaRPr lang="en-US" sz="2800" b="1" cap="all" dirty="0">
              <a:ln w="9000" cmpd="sng">
                <a:solidFill>
                  <a:schemeClr val="accent4">
                    <a:shade val="50000"/>
                    <a:satMod val="120000"/>
                  </a:schemeClr>
                </a:solidFill>
                <a:prstDash val="solid"/>
              </a:ln>
              <a:solidFill>
                <a:schemeClr val="accent5">
                  <a:lumMod val="75000"/>
                </a:schemeClr>
              </a:solidFill>
              <a:effectLst>
                <a:outerShdw blurRad="50800" dist="38100" dir="8100000" algn="tr" rotWithShape="0">
                  <a:prstClr val="black">
                    <a:alpha val="40000"/>
                  </a:prstClr>
                </a:outerShdw>
                <a:reflection blurRad="12700" stA="28000" endPos="45000" dist="1000" dir="5400000" sy="-100000" algn="bl" rotWithShape="0"/>
              </a:effectLst>
            </a:endParaRPr>
          </a:p>
          <a:p>
            <a:pPr algn="ctr" rtl="1"/>
            <a:r>
              <a:rPr lang="ar-SA" sz="2800" b="1" cap="all" dirty="0">
                <a:ln w="9000" cmpd="sng">
                  <a:solidFill>
                    <a:schemeClr val="accent4">
                      <a:shade val="50000"/>
                      <a:satMod val="120000"/>
                    </a:schemeClr>
                  </a:solidFill>
                  <a:prstDash val="solid"/>
                </a:ln>
                <a:solidFill>
                  <a:schemeClr val="accent5">
                    <a:lumMod val="75000"/>
                  </a:schemeClr>
                </a:solidFill>
                <a:effectLst>
                  <a:outerShdw blurRad="50800" dist="38100" dir="8100000" algn="tr" rotWithShape="0">
                    <a:prstClr val="black">
                      <a:alpha val="40000"/>
                    </a:prstClr>
                  </a:outerShdw>
                  <a:reflection blurRad="12700" stA="28000" endPos="45000" dist="1000" dir="5400000" sy="-100000" algn="bl" rotWithShape="0"/>
                </a:effectLst>
              </a:rPr>
              <a:t>قسم ادارة الاعمال</a:t>
            </a:r>
            <a:endParaRPr lang="en-US" sz="2800" b="1" cap="all" dirty="0">
              <a:ln w="9000" cmpd="sng">
                <a:solidFill>
                  <a:schemeClr val="accent4">
                    <a:shade val="50000"/>
                    <a:satMod val="120000"/>
                  </a:schemeClr>
                </a:solidFill>
                <a:prstDash val="solid"/>
              </a:ln>
              <a:solidFill>
                <a:schemeClr val="accent5">
                  <a:lumMod val="75000"/>
                </a:schemeClr>
              </a:solidFill>
              <a:effectLst>
                <a:outerShdw blurRad="50800" dist="38100" dir="8100000" algn="tr" rotWithShape="0">
                  <a:prstClr val="black">
                    <a:alpha val="40000"/>
                  </a:prstClr>
                </a:outerShdw>
                <a:reflection blurRad="12700" stA="28000" endPos="45000" dist="1000" dir="5400000" sy="-100000" algn="bl" rotWithShape="0"/>
              </a:effectLst>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9872" y="87015"/>
            <a:ext cx="1788790" cy="1788790"/>
          </a:xfrm>
          <a:prstGeom prst="rect">
            <a:avLst/>
          </a:prstGeom>
        </p:spPr>
      </p:pic>
    </p:spTree>
    <p:extLst>
      <p:ext uri="{BB962C8B-B14F-4D97-AF65-F5344CB8AC3E}">
        <p14:creationId xmlns:p14="http://schemas.microsoft.com/office/powerpoint/2010/main" val="2681251172"/>
      </p:ext>
    </p:extLst>
  </p:cSld>
  <p:clrMapOvr>
    <a:masterClrMapping/>
  </p:clrMapOvr>
  <mc:AlternateContent xmlns:mc="http://schemas.openxmlformats.org/markup-compatibility/2006" xmlns:p14="http://schemas.microsoft.com/office/powerpoint/2010/main">
    <mc:Choice Requires="p14">
      <p:transition p14:dur="250">
        <p:diamond/>
      </p:transition>
    </mc:Choice>
    <mc:Fallback xmlns="">
      <p:transition>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750" fill="hold"/>
                                        <p:tgtEl>
                                          <p:spTgt spid="6"/>
                                        </p:tgtEl>
                                        <p:attrNameLst>
                                          <p:attrName>ppt_x</p:attrName>
                                        </p:attrNameLst>
                                      </p:cBhvr>
                                      <p:tavLst>
                                        <p:tav tm="0">
                                          <p:val>
                                            <p:strVal val="#ppt_x"/>
                                          </p:val>
                                        </p:tav>
                                        <p:tav tm="100000">
                                          <p:val>
                                            <p:strVal val="#ppt_x"/>
                                          </p:val>
                                        </p:tav>
                                      </p:tavLst>
                                    </p:anim>
                                    <p:anim calcmode="lin" valueType="num">
                                      <p:cBhvr additive="base">
                                        <p:cTn id="8" dur="75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750"/>
                            </p:stCondLst>
                            <p:childTnLst>
                              <p:par>
                                <p:cTn id="10" presetID="2" presetClass="entr" presetSubtype="9" fill="hold" grpId="0" nodeType="after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75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13" dur="750" fill="hold"/>
                                        <p:tgtEl>
                                          <p:spTgt spid="7">
                                            <p:txEl>
                                              <p:pRg st="0" end="0"/>
                                            </p:txEl>
                                          </p:spTgt>
                                        </p:tgtEl>
                                        <p:attrNameLst>
                                          <p:attrName>ppt_y</p:attrName>
                                        </p:attrNameLst>
                                      </p:cBhvr>
                                      <p:tavLst>
                                        <p:tav tm="0">
                                          <p:val>
                                            <p:strVal val="0-#ppt_h/2"/>
                                          </p:val>
                                        </p:tav>
                                        <p:tav tm="100000">
                                          <p:val>
                                            <p:strVal val="#ppt_y"/>
                                          </p:val>
                                        </p:tav>
                                      </p:tavLst>
                                    </p:anim>
                                  </p:childTnLst>
                                </p:cTn>
                              </p:par>
                            </p:childTnLst>
                          </p:cTn>
                        </p:par>
                        <p:par>
                          <p:cTn id="14" fill="hold">
                            <p:stCondLst>
                              <p:cond delay="1500"/>
                            </p:stCondLst>
                            <p:childTnLst>
                              <p:par>
                                <p:cTn id="15" presetID="2" presetClass="entr" presetSubtype="9" fill="hold" grpId="0" nodeType="after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 calcmode="lin" valueType="num">
                                      <p:cBhvr additive="base">
                                        <p:cTn id="17" dur="75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8" dur="750" fill="hold"/>
                                        <p:tgtEl>
                                          <p:spTgt spid="7">
                                            <p:txEl>
                                              <p:pRg st="1" end="1"/>
                                            </p:txEl>
                                          </p:spTgt>
                                        </p:tgtEl>
                                        <p:attrNameLst>
                                          <p:attrName>ppt_y</p:attrName>
                                        </p:attrNameLst>
                                      </p:cBhvr>
                                      <p:tavLst>
                                        <p:tav tm="0">
                                          <p:val>
                                            <p:strVal val="0-#ppt_h/2"/>
                                          </p:val>
                                        </p:tav>
                                        <p:tav tm="100000">
                                          <p:val>
                                            <p:strVal val="#ppt_y"/>
                                          </p:val>
                                        </p:tav>
                                      </p:tavLst>
                                    </p:anim>
                                  </p:childTnLst>
                                </p:cTn>
                              </p:par>
                            </p:childTnLst>
                          </p:cTn>
                        </p:par>
                        <p:par>
                          <p:cTn id="19" fill="hold">
                            <p:stCondLst>
                              <p:cond delay="2250"/>
                            </p:stCondLst>
                            <p:childTnLst>
                              <p:par>
                                <p:cTn id="20" presetID="42" presetClass="entr" presetSubtype="0"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par>
                                <p:cTn id="25" presetID="10"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44624"/>
            <a:ext cx="8892480" cy="6186309"/>
          </a:xfrm>
          <a:prstGeom prst="rect">
            <a:avLst/>
          </a:prstGeom>
        </p:spPr>
        <p:txBody>
          <a:bodyPr wrap="square">
            <a:spAutoFit/>
          </a:bodyPr>
          <a:lstStyle/>
          <a:p>
            <a:pPr algn="just" rtl="1"/>
            <a:r>
              <a:rPr lang="ar-IQ" sz="4400" dirty="0" smtClean="0">
                <a:ln>
                  <a:solidFill>
                    <a:srgbClr val="7030A0"/>
                  </a:solidFill>
                </a:ln>
                <a:solidFill>
                  <a:srgbClr val="002060"/>
                </a:solidFill>
                <a:cs typeface="Fanan" pitchFamily="2" charset="-78"/>
              </a:rPr>
              <a:t>هارفارد ، نورث، ويسترن ، ام أي تي ونيويورك لكن ارتباطه الرئيس كان في كلية الدراسات العليا للإدارة الصناعية في جامعة كارينجي في مدينة بيتسبيرج في ولاية بنسلفانيا الأمريكية ، حيث تقدم في عمله من أستاذ مساعد الى بروفسيور ثم عين عميدا </a:t>
            </a:r>
            <a:r>
              <a:rPr lang="ar-IQ" sz="4400" dirty="0">
                <a:ln>
                  <a:solidFill>
                    <a:srgbClr val="7030A0"/>
                  </a:solidFill>
                </a:ln>
                <a:solidFill>
                  <a:srgbClr val="002060"/>
                </a:solidFill>
                <a:cs typeface="Fanan" pitchFamily="2" charset="-78"/>
              </a:rPr>
              <a:t>للكلية ، كتب سيمون في مواضيع متعددة مثل التخطيط البلدي إلى السلوك الإداري ولاتزال إعماله في الإدارة العامة تدرس في كثير من الجامعات.</a:t>
            </a:r>
            <a:endParaRPr lang="en-US" sz="4400" dirty="0" smtClean="0">
              <a:ln>
                <a:solidFill>
                  <a:srgbClr val="7030A0"/>
                </a:solidFill>
              </a:ln>
              <a:solidFill>
                <a:srgbClr val="002060"/>
              </a:solidFill>
              <a:effectLst/>
              <a:cs typeface="Fanan" pitchFamily="2" charset="-78"/>
            </a:endParaRPr>
          </a:p>
          <a:p>
            <a:pPr algn="just" rtl="1"/>
            <a:r>
              <a:rPr lang="ar-IQ" sz="4400" dirty="0" smtClean="0">
                <a:ln>
                  <a:solidFill>
                    <a:srgbClr val="7030A0"/>
                  </a:solidFill>
                </a:ln>
                <a:solidFill>
                  <a:srgbClr val="002060"/>
                </a:solidFill>
                <a:cs typeface="Fanan" pitchFamily="2" charset="-78"/>
              </a:rPr>
              <a:t> </a:t>
            </a:r>
            <a:endParaRPr lang="en-US" sz="4400" dirty="0">
              <a:ln>
                <a:solidFill>
                  <a:srgbClr val="7030A0"/>
                </a:solidFill>
              </a:ln>
              <a:solidFill>
                <a:srgbClr val="002060"/>
              </a:solidFill>
              <a:cs typeface="Fanan" pitchFamily="2" charset="-78"/>
            </a:endParaRPr>
          </a:p>
        </p:txBody>
      </p:sp>
    </p:spTree>
    <p:extLst>
      <p:ext uri="{BB962C8B-B14F-4D97-AF65-F5344CB8AC3E}">
        <p14:creationId xmlns:p14="http://schemas.microsoft.com/office/powerpoint/2010/main" val="2270980997"/>
      </p:ext>
    </p:extLst>
  </p:cSld>
  <p:clrMapOvr>
    <a:masterClrMapping/>
  </p:clrMapOvr>
  <mc:AlternateContent xmlns:mc="http://schemas.openxmlformats.org/markup-compatibility/2006" xmlns:p14="http://schemas.microsoft.com/office/powerpoint/2010/main">
    <mc:Choice Requires="p14">
      <p:transition spd="slow" p14:dur="2000">
        <p14:glitte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5" autoRev="1" fill="hold">
                                          <p:stCondLst>
                                            <p:cond delay="0"/>
                                          </p:stCondLst>
                                        </p:cTn>
                                        <p:tgtEl>
                                          <p:spTgt spid="2"/>
                                        </p:tgtEl>
                                        <p:attrNameLst>
                                          <p:attrName>ppt_w</p:attrName>
                                        </p:attrNameLst>
                                      </p:cBhvr>
                                    </p:anim>
                                    <p:anim by="(#ppt_w*0.50)" calcmode="lin" valueType="num">
                                      <p:cBhvr>
                                        <p:cTn id="8" dur="55" decel="50000" autoRev="1" fill="hold">
                                          <p:stCondLst>
                                            <p:cond delay="0"/>
                                          </p:stCondLst>
                                        </p:cTn>
                                        <p:tgtEl>
                                          <p:spTgt spid="2"/>
                                        </p:tgtEl>
                                        <p:attrNameLst>
                                          <p:attrName>ppt_x</p:attrName>
                                        </p:attrNameLst>
                                      </p:cBhvr>
                                    </p:anim>
                                    <p:anim from="(-#ppt_h/2)" to="(#ppt_y)" calcmode="lin" valueType="num">
                                      <p:cBhvr>
                                        <p:cTn id="9" dur="110" fill="hold">
                                          <p:stCondLst>
                                            <p:cond delay="0"/>
                                          </p:stCondLst>
                                        </p:cTn>
                                        <p:tgtEl>
                                          <p:spTgt spid="2"/>
                                        </p:tgtEl>
                                        <p:attrNameLst>
                                          <p:attrName>ppt_y</p:attrName>
                                        </p:attrNameLst>
                                      </p:cBhvr>
                                    </p:anim>
                                    <p:animRot by="21600000">
                                      <p:cBhvr>
                                        <p:cTn id="10" dur="11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44624"/>
            <a:ext cx="9001000" cy="6186309"/>
          </a:xfrm>
          <a:prstGeom prst="rect">
            <a:avLst/>
          </a:prstGeom>
        </p:spPr>
        <p:txBody>
          <a:bodyPr wrap="square">
            <a:spAutoFit/>
          </a:bodyPr>
          <a:lstStyle/>
          <a:p>
            <a:pPr algn="just" rtl="1"/>
            <a:r>
              <a:rPr lang="ar-IQ" sz="4400" u="sng" dirty="0">
                <a:ln>
                  <a:solidFill>
                    <a:srgbClr val="FF0000"/>
                  </a:solidFill>
                </a:ln>
                <a:solidFill>
                  <a:srgbClr val="002060"/>
                </a:solidFill>
                <a:cs typeface="Fanan" pitchFamily="2" charset="-78"/>
              </a:rPr>
              <a:t>مساهماته:</a:t>
            </a:r>
            <a:endParaRPr lang="en-US" sz="4400" dirty="0" smtClean="0">
              <a:ln>
                <a:solidFill>
                  <a:srgbClr val="FF0000"/>
                </a:solidFill>
              </a:ln>
              <a:solidFill>
                <a:srgbClr val="002060"/>
              </a:solidFill>
              <a:effectLst/>
              <a:cs typeface="Fanan" pitchFamily="2" charset="-78"/>
            </a:endParaRPr>
          </a:p>
          <a:p>
            <a:pPr lvl="0" algn="just" rtl="1"/>
            <a:r>
              <a:rPr lang="ar-IQ" sz="4400" dirty="0" smtClean="0">
                <a:ln>
                  <a:solidFill>
                    <a:srgbClr val="FF0000"/>
                  </a:solidFill>
                </a:ln>
                <a:solidFill>
                  <a:srgbClr val="002060"/>
                </a:solidFill>
                <a:cs typeface="Fanan" pitchFamily="2" charset="-78"/>
              </a:rPr>
              <a:t>أ-</a:t>
            </a:r>
            <a:r>
              <a:rPr lang="ar-IQ" sz="4400" dirty="0" smtClean="0">
                <a:ln>
                  <a:solidFill>
                    <a:srgbClr val="7030A0"/>
                  </a:solidFill>
                </a:ln>
                <a:solidFill>
                  <a:srgbClr val="002060"/>
                </a:solidFill>
                <a:cs typeface="Fanan" pitchFamily="2" charset="-78"/>
              </a:rPr>
              <a:t> ان </a:t>
            </a:r>
            <a:r>
              <a:rPr lang="ar-IQ" sz="4400" dirty="0">
                <a:ln>
                  <a:solidFill>
                    <a:srgbClr val="7030A0"/>
                  </a:solidFill>
                </a:ln>
                <a:solidFill>
                  <a:srgbClr val="002060"/>
                </a:solidFill>
                <a:cs typeface="Fanan" pitchFamily="2" charset="-78"/>
              </a:rPr>
              <a:t>مساهمات سيمون الرئيسة في دراسة الإدارة العامة تتركز في مجالات السلوك الإداري وصناعة القرار وقد بنى سيمون على جهود جسستر برنارد لإدخال العنصر البشري في علم الإدارة.</a:t>
            </a:r>
            <a:endParaRPr lang="en-US" sz="4400" dirty="0" smtClean="0">
              <a:ln>
                <a:solidFill>
                  <a:srgbClr val="7030A0"/>
                </a:solidFill>
              </a:ln>
              <a:solidFill>
                <a:srgbClr val="002060"/>
              </a:solidFill>
              <a:effectLst/>
              <a:cs typeface="Fanan" pitchFamily="2" charset="-78"/>
            </a:endParaRPr>
          </a:p>
          <a:p>
            <a:pPr lvl="0" algn="just" rtl="1"/>
            <a:r>
              <a:rPr lang="ar-IQ" sz="4400" dirty="0" smtClean="0">
                <a:ln>
                  <a:solidFill>
                    <a:srgbClr val="7030A0"/>
                  </a:solidFill>
                </a:ln>
                <a:solidFill>
                  <a:srgbClr val="002060"/>
                </a:solidFill>
                <a:cs typeface="Fanan" pitchFamily="2" charset="-78"/>
              </a:rPr>
              <a:t>ب- وكتب </a:t>
            </a:r>
            <a:r>
              <a:rPr lang="ar-IQ" sz="4400" dirty="0">
                <a:ln>
                  <a:solidFill>
                    <a:srgbClr val="7030A0"/>
                  </a:solidFill>
                </a:ln>
                <a:solidFill>
                  <a:srgbClr val="002060"/>
                </a:solidFill>
                <a:cs typeface="Fanan" pitchFamily="2" charset="-78"/>
              </a:rPr>
              <a:t>سيمون في عام 1946م ،مقالة بعنوان " أمثالا لإدارة" التي اضافها في عام 1947 الى كتابه البارز في الإدارة العامة ، السلوك الإداري ،دراسة عن عمليات صناعة القرار في المنظمات الإدارية والذي طبع </a:t>
            </a:r>
            <a:r>
              <a:rPr lang="ar-IQ" sz="4400" dirty="0" smtClean="0">
                <a:ln>
                  <a:solidFill>
                    <a:srgbClr val="7030A0"/>
                  </a:solidFill>
                </a:ln>
                <a:solidFill>
                  <a:srgbClr val="002060"/>
                </a:solidFill>
                <a:cs typeface="Fanan" pitchFamily="2" charset="-78"/>
              </a:rPr>
              <a:t>اول.</a:t>
            </a:r>
            <a:endParaRPr lang="en-US" sz="4400" dirty="0">
              <a:ln>
                <a:solidFill>
                  <a:srgbClr val="7030A0"/>
                </a:solidFill>
              </a:ln>
              <a:solidFill>
                <a:srgbClr val="002060"/>
              </a:solidFill>
              <a:effectLst/>
              <a:cs typeface="Fanan" pitchFamily="2" charset="-78"/>
            </a:endParaRPr>
          </a:p>
        </p:txBody>
      </p:sp>
    </p:spTree>
    <p:extLst>
      <p:ext uri="{BB962C8B-B14F-4D97-AF65-F5344CB8AC3E}">
        <p14:creationId xmlns:p14="http://schemas.microsoft.com/office/powerpoint/2010/main" val="2837323169"/>
      </p:ext>
    </p:extLst>
  </p:cSld>
  <p:clrMapOvr>
    <a:masterClrMapping/>
  </p:clrMapOvr>
  <mc:AlternateContent xmlns:mc="http://schemas.openxmlformats.org/markup-compatibility/2006" xmlns:p14="http://schemas.microsoft.com/office/powerpoint/2010/main">
    <mc:Choice Requires="p14">
      <p:transition spd="slow" p14:dur="2000">
        <p:wedge/>
      </p:transition>
    </mc:Choice>
    <mc:Fallback xmlns="">
      <p:transition spd="slow">
        <p:wedg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nodeType="withEffect">
                                  <p:stCondLst>
                                    <p:cond delay="0"/>
                                  </p:stCondLst>
                                  <p:iterate type="lt">
                                    <p:tmPct val="50000"/>
                                  </p:iterate>
                                  <p:childTnLst>
                                    <p:set>
                                      <p:cBhvr>
                                        <p:cTn id="6" dur="1" fill="hold">
                                          <p:stCondLst>
                                            <p:cond delay="0"/>
                                          </p:stCondLst>
                                        </p:cTn>
                                        <p:tgtEl>
                                          <p:spTgt spid="2">
                                            <p:txEl>
                                              <p:pRg st="0" end="0"/>
                                            </p:txEl>
                                          </p:spTgt>
                                        </p:tgtEl>
                                        <p:attrNameLst>
                                          <p:attrName>style.visibility</p:attrName>
                                        </p:attrNameLst>
                                      </p:cBhvr>
                                      <p:to>
                                        <p:strVal val="visible"/>
                                      </p:to>
                                    </p:set>
                                    <p:set>
                                      <p:cBhvr>
                                        <p:cTn id="7" dur="46" fill="hold">
                                          <p:stCondLst>
                                            <p:cond delay="0"/>
                                          </p:stCondLst>
                                        </p:cTn>
                                        <p:tgtEl>
                                          <p:spTgt spid="2">
                                            <p:txEl>
                                              <p:pRg st="0" end="0"/>
                                            </p:txEl>
                                          </p:spTgt>
                                        </p:tgtEl>
                                        <p:attrNameLst>
                                          <p:attrName>style.rotation</p:attrName>
                                        </p:attrNameLst>
                                      </p:cBhvr>
                                      <p:to>
                                        <p:strVal val="-45.0"/>
                                      </p:to>
                                    </p:set>
                                    <p:anim calcmode="lin" valueType="num">
                                      <p:cBhvr>
                                        <p:cTn id="8" dur="46" fill="hold">
                                          <p:stCondLst>
                                            <p:cond delay="46"/>
                                          </p:stCondLst>
                                        </p:cTn>
                                        <p:tgtEl>
                                          <p:spTgt spid="2">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6" fill="hold">
                                          <p:stCondLst>
                                            <p:cond delay="0"/>
                                          </p:stCondLst>
                                        </p:cTn>
                                        <p:tgtEl>
                                          <p:spTgt spid="2">
                                            <p:txEl>
                                              <p:pRg st="0" end="0"/>
                                            </p:txEl>
                                          </p:spTgt>
                                        </p:tgtEl>
                                        <p:attrNameLst>
                                          <p:attrName>ppt_y</p:attrName>
                                        </p:attrNameLst>
                                      </p:cBhvr>
                                      <p:tavLst>
                                        <p:tav tm="0">
                                          <p:val>
                                            <p:strVal val="#ppt_y-1"/>
                                          </p:val>
                                        </p:tav>
                                        <p:tav tm="100000">
                                          <p:val>
                                            <p:strVal val="#ppt_y-(0.354*#ppt_w-0.172*#ppt_h)"/>
                                          </p:val>
                                        </p:tav>
                                      </p:tavLst>
                                    </p:anim>
                                    <p:anim calcmode="lin" valueType="num">
                                      <p:cBhvr>
                                        <p:cTn id="10" dur="16" decel="50000" autoRev="1" fill="hold">
                                          <p:stCondLst>
                                            <p:cond delay="46"/>
                                          </p:stCondLst>
                                        </p:cTn>
                                        <p:tgtEl>
                                          <p:spTgt spid="2">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4" fill="hold">
                                          <p:stCondLst>
                                            <p:cond delay="86"/>
                                          </p:stCondLst>
                                        </p:cTn>
                                        <p:tgtEl>
                                          <p:spTgt spid="2">
                                            <p:txEl>
                                              <p:pRg st="0" end="0"/>
                                            </p:txEl>
                                          </p:spTgt>
                                        </p:tgtEl>
                                        <p:attrNameLst>
                                          <p:attrName>ppt_y</p:attrName>
                                        </p:attrNameLst>
                                      </p:cBhvr>
                                      <p:tavLst>
                                        <p:tav tm="0">
                                          <p:val>
                                            <p:strVal val="#ppt_y-(0.354*#ppt_w-0.172*#ppt_h)"/>
                                          </p:val>
                                        </p:tav>
                                        <p:tav tm="100000">
                                          <p:val>
                                            <p:strVal val="#ppt_y"/>
                                          </p:val>
                                        </p:tav>
                                      </p:tavLst>
                                    </p:anim>
                                  </p:childTnLst>
                                </p:cTn>
                              </p:par>
                              <p:par>
                                <p:cTn id="12" presetID="38" presetClass="entr" presetSubtype="0" accel="50000" fill="hold" nodeType="withEffect">
                                  <p:stCondLst>
                                    <p:cond delay="0"/>
                                  </p:stCondLst>
                                  <p:iterate type="lt">
                                    <p:tmPct val="50000"/>
                                  </p:iterate>
                                  <p:childTnLst>
                                    <p:set>
                                      <p:cBhvr>
                                        <p:cTn id="13" dur="1" fill="hold">
                                          <p:stCondLst>
                                            <p:cond delay="0"/>
                                          </p:stCondLst>
                                        </p:cTn>
                                        <p:tgtEl>
                                          <p:spTgt spid="2">
                                            <p:txEl>
                                              <p:pRg st="1" end="1"/>
                                            </p:txEl>
                                          </p:spTgt>
                                        </p:tgtEl>
                                        <p:attrNameLst>
                                          <p:attrName>style.visibility</p:attrName>
                                        </p:attrNameLst>
                                      </p:cBhvr>
                                      <p:to>
                                        <p:strVal val="visible"/>
                                      </p:to>
                                    </p:set>
                                    <p:set>
                                      <p:cBhvr>
                                        <p:cTn id="14" dur="46" fill="hold">
                                          <p:stCondLst>
                                            <p:cond delay="0"/>
                                          </p:stCondLst>
                                        </p:cTn>
                                        <p:tgtEl>
                                          <p:spTgt spid="2">
                                            <p:txEl>
                                              <p:pRg st="1" end="1"/>
                                            </p:txEl>
                                          </p:spTgt>
                                        </p:tgtEl>
                                        <p:attrNameLst>
                                          <p:attrName>style.rotation</p:attrName>
                                        </p:attrNameLst>
                                      </p:cBhvr>
                                      <p:to>
                                        <p:strVal val="-45.0"/>
                                      </p:to>
                                    </p:set>
                                    <p:anim calcmode="lin" valueType="num">
                                      <p:cBhvr>
                                        <p:cTn id="15" dur="46" fill="hold">
                                          <p:stCondLst>
                                            <p:cond delay="46"/>
                                          </p:stCondLst>
                                        </p:cTn>
                                        <p:tgtEl>
                                          <p:spTgt spid="2">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16" dur="46" fill="hold">
                                          <p:stCondLst>
                                            <p:cond delay="0"/>
                                          </p:stCondLst>
                                        </p:cTn>
                                        <p:tgtEl>
                                          <p:spTgt spid="2">
                                            <p:txEl>
                                              <p:pRg st="1" end="1"/>
                                            </p:txEl>
                                          </p:spTgt>
                                        </p:tgtEl>
                                        <p:attrNameLst>
                                          <p:attrName>ppt_y</p:attrName>
                                        </p:attrNameLst>
                                      </p:cBhvr>
                                      <p:tavLst>
                                        <p:tav tm="0">
                                          <p:val>
                                            <p:strVal val="#ppt_y-1"/>
                                          </p:val>
                                        </p:tav>
                                        <p:tav tm="100000">
                                          <p:val>
                                            <p:strVal val="#ppt_y-(0.354*#ppt_w-0.172*#ppt_h)"/>
                                          </p:val>
                                        </p:tav>
                                      </p:tavLst>
                                    </p:anim>
                                    <p:anim calcmode="lin" valueType="num">
                                      <p:cBhvr>
                                        <p:cTn id="17" dur="16" decel="50000" autoRev="1" fill="hold">
                                          <p:stCondLst>
                                            <p:cond delay="46"/>
                                          </p:stCondLst>
                                        </p:cTn>
                                        <p:tgtEl>
                                          <p:spTgt spid="2">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18" dur="14" fill="hold">
                                          <p:stCondLst>
                                            <p:cond delay="86"/>
                                          </p:stCondLst>
                                        </p:cTn>
                                        <p:tgtEl>
                                          <p:spTgt spid="2">
                                            <p:txEl>
                                              <p:pRg st="1" end="1"/>
                                            </p:txEl>
                                          </p:spTgt>
                                        </p:tgtEl>
                                        <p:attrNameLst>
                                          <p:attrName>ppt_y</p:attrName>
                                        </p:attrNameLst>
                                      </p:cBhvr>
                                      <p:tavLst>
                                        <p:tav tm="0">
                                          <p:val>
                                            <p:strVal val="#ppt_y-(0.354*#ppt_w-0.172*#ppt_h)"/>
                                          </p:val>
                                        </p:tav>
                                        <p:tav tm="100000">
                                          <p:val>
                                            <p:strVal val="#ppt_y"/>
                                          </p:val>
                                        </p:tav>
                                      </p:tavLst>
                                    </p:anim>
                                  </p:childTnLst>
                                </p:cTn>
                              </p:par>
                              <p:par>
                                <p:cTn id="19" presetID="38" presetClass="entr" presetSubtype="0" accel="50000" fill="hold" nodeType="withEffect">
                                  <p:stCondLst>
                                    <p:cond delay="0"/>
                                  </p:stCondLst>
                                  <p:iterate type="lt">
                                    <p:tmPct val="50000"/>
                                  </p:iterate>
                                  <p:childTnLst>
                                    <p:set>
                                      <p:cBhvr>
                                        <p:cTn id="20" dur="1" fill="hold">
                                          <p:stCondLst>
                                            <p:cond delay="0"/>
                                          </p:stCondLst>
                                        </p:cTn>
                                        <p:tgtEl>
                                          <p:spTgt spid="2">
                                            <p:txEl>
                                              <p:pRg st="2" end="2"/>
                                            </p:txEl>
                                          </p:spTgt>
                                        </p:tgtEl>
                                        <p:attrNameLst>
                                          <p:attrName>style.visibility</p:attrName>
                                        </p:attrNameLst>
                                      </p:cBhvr>
                                      <p:to>
                                        <p:strVal val="visible"/>
                                      </p:to>
                                    </p:set>
                                    <p:set>
                                      <p:cBhvr>
                                        <p:cTn id="21" dur="46" fill="hold">
                                          <p:stCondLst>
                                            <p:cond delay="0"/>
                                          </p:stCondLst>
                                        </p:cTn>
                                        <p:tgtEl>
                                          <p:spTgt spid="2">
                                            <p:txEl>
                                              <p:pRg st="2" end="2"/>
                                            </p:txEl>
                                          </p:spTgt>
                                        </p:tgtEl>
                                        <p:attrNameLst>
                                          <p:attrName>style.rotation</p:attrName>
                                        </p:attrNameLst>
                                      </p:cBhvr>
                                      <p:to>
                                        <p:strVal val="-45.0"/>
                                      </p:to>
                                    </p:set>
                                    <p:anim calcmode="lin" valueType="num">
                                      <p:cBhvr>
                                        <p:cTn id="22" dur="46" fill="hold">
                                          <p:stCondLst>
                                            <p:cond delay="46"/>
                                          </p:stCondLst>
                                        </p:cTn>
                                        <p:tgtEl>
                                          <p:spTgt spid="2">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23" dur="46" fill="hold">
                                          <p:stCondLst>
                                            <p:cond delay="0"/>
                                          </p:stCondLst>
                                        </p:cTn>
                                        <p:tgtEl>
                                          <p:spTgt spid="2">
                                            <p:txEl>
                                              <p:pRg st="2" end="2"/>
                                            </p:txEl>
                                          </p:spTgt>
                                        </p:tgtEl>
                                        <p:attrNameLst>
                                          <p:attrName>ppt_y</p:attrName>
                                        </p:attrNameLst>
                                      </p:cBhvr>
                                      <p:tavLst>
                                        <p:tav tm="0">
                                          <p:val>
                                            <p:strVal val="#ppt_y-1"/>
                                          </p:val>
                                        </p:tav>
                                        <p:tav tm="100000">
                                          <p:val>
                                            <p:strVal val="#ppt_y-(0.354*#ppt_w-0.172*#ppt_h)"/>
                                          </p:val>
                                        </p:tav>
                                      </p:tavLst>
                                    </p:anim>
                                    <p:anim calcmode="lin" valueType="num">
                                      <p:cBhvr>
                                        <p:cTn id="24" dur="16" decel="50000" autoRev="1" fill="hold">
                                          <p:stCondLst>
                                            <p:cond delay="46"/>
                                          </p:stCondLst>
                                        </p:cTn>
                                        <p:tgtEl>
                                          <p:spTgt spid="2">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25" dur="14" fill="hold">
                                          <p:stCondLst>
                                            <p:cond delay="86"/>
                                          </p:stCondLst>
                                        </p:cTn>
                                        <p:tgtEl>
                                          <p:spTgt spid="2">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016" y="44624"/>
            <a:ext cx="8820472" cy="6863417"/>
          </a:xfrm>
          <a:prstGeom prst="rect">
            <a:avLst/>
          </a:prstGeom>
        </p:spPr>
        <p:txBody>
          <a:bodyPr wrap="square">
            <a:spAutoFit/>
          </a:bodyPr>
          <a:lstStyle/>
          <a:p>
            <a:pPr algn="just" rtl="1"/>
            <a:r>
              <a:rPr lang="ar-IQ" sz="4400" dirty="0" smtClean="0">
                <a:ln>
                  <a:solidFill>
                    <a:srgbClr val="7030A0"/>
                  </a:solidFill>
                </a:ln>
                <a:solidFill>
                  <a:srgbClr val="002060"/>
                </a:solidFill>
                <a:cs typeface="Fanan" pitchFamily="2" charset="-78"/>
              </a:rPr>
              <a:t>مرة في العام نفسه، ودرس سيمون في كل من هذين العملين منهج "المبادئ" المطبق في الإدارة ونظريات الإدارة العلمية التي بنيت عليها .</a:t>
            </a:r>
          </a:p>
          <a:p>
            <a:pPr lvl="0" algn="just" rtl="1"/>
            <a:r>
              <a:rPr lang="ar-IQ" sz="4400" dirty="0" smtClean="0">
                <a:ln>
                  <a:solidFill>
                    <a:srgbClr val="FF0000"/>
                  </a:solidFill>
                </a:ln>
                <a:solidFill>
                  <a:srgbClr val="002060"/>
                </a:solidFill>
                <a:cs typeface="Fanan" pitchFamily="2" charset="-78"/>
              </a:rPr>
              <a:t>ت-</a:t>
            </a:r>
            <a:r>
              <a:rPr lang="ar-IQ" sz="4400" dirty="0" smtClean="0">
                <a:ln>
                  <a:solidFill>
                    <a:srgbClr val="7030A0"/>
                  </a:solidFill>
                </a:ln>
                <a:solidFill>
                  <a:srgbClr val="002060"/>
                </a:solidFill>
                <a:cs typeface="Fanan" pitchFamily="2" charset="-78"/>
              </a:rPr>
              <a:t> </a:t>
            </a:r>
            <a:r>
              <a:rPr lang="ar-IQ" sz="4400" dirty="0">
                <a:ln>
                  <a:solidFill>
                    <a:srgbClr val="7030A0"/>
                  </a:solidFill>
                </a:ln>
                <a:solidFill>
                  <a:srgbClr val="002060"/>
                </a:solidFill>
                <a:cs typeface="Fanan" pitchFamily="2" charset="-78"/>
              </a:rPr>
              <a:t>ويقول سيمون بأن الأمثال هي تلك العبارات "الحقيقية القابلة للاقتباس والتي تحدث تقريبا دائما في زوجين متناقضين تبادليا مثل" انظر قبل ان تقفز" و" ومن يتردد يضيع" .وهي بصورة عامة منطقية ومبنية على خبرة حقيقية وعن طريقها يمكن ان يدعم المرء اية نقطة يريد ان يوضحها لكنها تصبح خطيرة عندما تستخدم لتجسيد او </a:t>
            </a:r>
            <a:r>
              <a:rPr lang="ar-IQ" sz="4400" dirty="0" smtClean="0">
                <a:ln>
                  <a:solidFill>
                    <a:srgbClr val="7030A0"/>
                  </a:solidFill>
                </a:ln>
                <a:solidFill>
                  <a:srgbClr val="002060"/>
                </a:solidFill>
                <a:cs typeface="Fanan" pitchFamily="2" charset="-78"/>
              </a:rPr>
              <a:t>تقويـــــــــــــة</a:t>
            </a:r>
            <a:endParaRPr lang="en-US" sz="4400" dirty="0">
              <a:ln>
                <a:solidFill>
                  <a:srgbClr val="7030A0"/>
                </a:solidFill>
              </a:ln>
              <a:solidFill>
                <a:srgbClr val="002060"/>
              </a:solidFill>
              <a:cs typeface="Fanan" pitchFamily="2" charset="-78"/>
            </a:endParaRPr>
          </a:p>
        </p:txBody>
      </p:sp>
    </p:spTree>
    <p:extLst>
      <p:ext uri="{BB962C8B-B14F-4D97-AF65-F5344CB8AC3E}">
        <p14:creationId xmlns:p14="http://schemas.microsoft.com/office/powerpoint/2010/main" val="1023223463"/>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520" y="116632"/>
            <a:ext cx="8999984" cy="6863417"/>
          </a:xfrm>
          <a:prstGeom prst="rect">
            <a:avLst/>
          </a:prstGeom>
        </p:spPr>
        <p:txBody>
          <a:bodyPr wrap="square">
            <a:spAutoFit/>
          </a:bodyPr>
          <a:lstStyle/>
          <a:p>
            <a:pPr lvl="0" algn="just" rtl="1"/>
            <a:r>
              <a:rPr lang="ar-IQ" sz="4400" dirty="0" smtClean="0">
                <a:ln>
                  <a:solidFill>
                    <a:srgbClr val="7030A0"/>
                  </a:solidFill>
                </a:ln>
                <a:solidFill>
                  <a:srgbClr val="002060"/>
                </a:solidFill>
                <a:cs typeface="Fanan" pitchFamily="2" charset="-78"/>
              </a:rPr>
              <a:t>النظرية العلمية.</a:t>
            </a:r>
            <a:endParaRPr lang="en-US" sz="4400" dirty="0" smtClean="0">
              <a:ln>
                <a:solidFill>
                  <a:srgbClr val="7030A0"/>
                </a:solidFill>
              </a:ln>
              <a:solidFill>
                <a:srgbClr val="002060"/>
              </a:solidFill>
              <a:effectLst/>
              <a:cs typeface="Fanan" pitchFamily="2" charset="-78"/>
            </a:endParaRPr>
          </a:p>
          <a:p>
            <a:pPr lvl="0" algn="just" rtl="1"/>
            <a:r>
              <a:rPr lang="ar-IQ" sz="4400" dirty="0" smtClean="0">
                <a:ln>
                  <a:solidFill>
                    <a:srgbClr val="FF0000"/>
                  </a:solidFill>
                </a:ln>
                <a:solidFill>
                  <a:srgbClr val="002060"/>
                </a:solidFill>
                <a:cs typeface="Fanan" pitchFamily="2" charset="-78"/>
              </a:rPr>
              <a:t>ث-</a:t>
            </a:r>
            <a:r>
              <a:rPr lang="ar-IQ" sz="4400" dirty="0" smtClean="0">
                <a:ln>
                  <a:solidFill>
                    <a:srgbClr val="7030A0"/>
                  </a:solidFill>
                </a:ln>
                <a:solidFill>
                  <a:srgbClr val="002060"/>
                </a:solidFill>
                <a:cs typeface="Fanan" pitchFamily="2" charset="-78"/>
              </a:rPr>
              <a:t> يعتقد سيمون أن مؤسسي الإدارة العامة الأقدمين فشلوا في تقدير ان فصلهم السياسة عن الإدارة لايعوق أهمية عنصر التقييم ، فمن المهم تقدير قيم المنظمة وقيم الفرد في ممارسة الإدارة وصنع القرار .</a:t>
            </a:r>
          </a:p>
          <a:p>
            <a:pPr lvl="0" algn="just" rtl="1"/>
            <a:r>
              <a:rPr lang="ar-IQ" sz="4400" dirty="0" smtClean="0">
                <a:ln>
                  <a:solidFill>
                    <a:srgbClr val="FF0000"/>
                  </a:solidFill>
                </a:ln>
                <a:solidFill>
                  <a:srgbClr val="002060"/>
                </a:solidFill>
                <a:cs typeface="Fanan" pitchFamily="2" charset="-78"/>
              </a:rPr>
              <a:t>ج - </a:t>
            </a:r>
            <a:r>
              <a:rPr lang="ar-IQ" sz="4400" dirty="0" smtClean="0">
                <a:ln>
                  <a:solidFill>
                    <a:srgbClr val="7030A0"/>
                  </a:solidFill>
                </a:ln>
                <a:solidFill>
                  <a:srgbClr val="002060"/>
                </a:solidFill>
                <a:cs typeface="Fanan" pitchFamily="2" charset="-78"/>
              </a:rPr>
              <a:t>وتتحد </a:t>
            </a:r>
            <a:r>
              <a:rPr lang="ar-IQ" sz="4400" dirty="0">
                <a:ln>
                  <a:solidFill>
                    <a:srgbClr val="7030A0"/>
                  </a:solidFill>
                </a:ln>
                <a:solidFill>
                  <a:srgbClr val="002060"/>
                </a:solidFill>
                <a:cs typeface="Fanan" pitchFamily="2" charset="-78"/>
              </a:rPr>
              <a:t>اهتمامات الكتاب بشكل رئيس من خلال مفهوم صنع القرار ويوضح سيمون قائلا: اذا كانت اية نظرية لها علاقة فهي عملية صنع القرار لانها بمثابة القلب بالنسبة للإدارة، وان مجموع مفردات </a:t>
            </a:r>
            <a:r>
              <a:rPr lang="en-US" sz="4400" dirty="0">
                <a:ln>
                  <a:solidFill>
                    <a:srgbClr val="7030A0"/>
                  </a:solidFill>
                </a:ln>
                <a:solidFill>
                  <a:srgbClr val="002060"/>
                </a:solidFill>
                <a:cs typeface="Fanan" pitchFamily="2" charset="-78"/>
              </a:rPr>
              <a:t> </a:t>
            </a:r>
          </a:p>
          <a:p>
            <a:pPr lvl="0" algn="just" rtl="1"/>
            <a:endParaRPr lang="en-US" sz="4400" dirty="0" smtClean="0">
              <a:ln>
                <a:solidFill>
                  <a:srgbClr val="7030A0"/>
                </a:solidFill>
              </a:ln>
              <a:solidFill>
                <a:srgbClr val="002060"/>
              </a:solidFill>
              <a:effectLst/>
              <a:cs typeface="Fanan" pitchFamily="2" charset="-78"/>
            </a:endParaRPr>
          </a:p>
        </p:txBody>
      </p:sp>
    </p:spTree>
    <p:extLst>
      <p:ext uri="{BB962C8B-B14F-4D97-AF65-F5344CB8AC3E}">
        <p14:creationId xmlns:p14="http://schemas.microsoft.com/office/powerpoint/2010/main" val="401953645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2">
                                            <p:txEl>
                                              <p:pRg st="1" end="1"/>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88640"/>
            <a:ext cx="8856984" cy="6186309"/>
          </a:xfrm>
          <a:prstGeom prst="rect">
            <a:avLst/>
          </a:prstGeom>
        </p:spPr>
        <p:txBody>
          <a:bodyPr wrap="square">
            <a:spAutoFit/>
          </a:bodyPr>
          <a:lstStyle/>
          <a:p>
            <a:pPr lvl="0" algn="just" rtl="1"/>
            <a:r>
              <a:rPr lang="ar-IQ" sz="4400" dirty="0" smtClean="0">
                <a:ln>
                  <a:solidFill>
                    <a:srgbClr val="7030A0"/>
                  </a:solidFill>
                </a:ln>
                <a:solidFill>
                  <a:srgbClr val="002060"/>
                </a:solidFill>
                <a:cs typeface="Fanan" pitchFamily="2" charset="-78"/>
              </a:rPr>
              <a:t>النظرية الإدارية يجب ان يكون مستمدا من منطق وسيكولوجية الخيار الإنساني.</a:t>
            </a:r>
            <a:endParaRPr lang="en-US" sz="4400" dirty="0" smtClean="0">
              <a:ln>
                <a:solidFill>
                  <a:srgbClr val="7030A0"/>
                </a:solidFill>
              </a:ln>
              <a:solidFill>
                <a:srgbClr val="002060"/>
              </a:solidFill>
              <a:effectLst/>
              <a:cs typeface="Fanan" pitchFamily="2" charset="-78"/>
            </a:endParaRPr>
          </a:p>
          <a:p>
            <a:pPr lvl="0" algn="just" rtl="1"/>
            <a:r>
              <a:rPr lang="ar-IQ" sz="4400" dirty="0" smtClean="0">
                <a:ln>
                  <a:solidFill>
                    <a:srgbClr val="FF0000"/>
                  </a:solidFill>
                </a:ln>
                <a:solidFill>
                  <a:srgbClr val="002060"/>
                </a:solidFill>
                <a:cs typeface="Fanan" pitchFamily="2" charset="-78"/>
              </a:rPr>
              <a:t>ح - </a:t>
            </a:r>
            <a:r>
              <a:rPr lang="ar-IQ" sz="4400" dirty="0" smtClean="0">
                <a:ln>
                  <a:solidFill>
                    <a:srgbClr val="7030A0"/>
                  </a:solidFill>
                </a:ln>
                <a:solidFill>
                  <a:srgbClr val="002060"/>
                </a:solidFill>
                <a:cs typeface="Fanan" pitchFamily="2" charset="-78"/>
              </a:rPr>
              <a:t>يتقاطع عمل سيمون في صناعة القرار مع مجال النظرية التنظيمية كذلك وهو يعتبر ان الوظيفة الرئيسة للتنظيمات الإدارية هي توفير إطار عمل لصناعة القرار العقلاني ، وهو يعتقد ان القدرة الإنسانية محدودة جدا لتوافر كل البيانات والتبصر الضروري لصنع القرارات المعقدة المرتبطة بإدارة منظمة ضخمة .وتعبر نظريته عن ان هيكلية</a:t>
            </a:r>
            <a:endParaRPr lang="en-US" sz="4400" dirty="0" smtClean="0">
              <a:ln>
                <a:solidFill>
                  <a:srgbClr val="7030A0"/>
                </a:solidFill>
              </a:ln>
              <a:solidFill>
                <a:srgbClr val="002060"/>
              </a:solidFill>
              <a:effectLst/>
              <a:cs typeface="Fanan" pitchFamily="2" charset="-78"/>
            </a:endParaRPr>
          </a:p>
        </p:txBody>
      </p:sp>
    </p:spTree>
    <p:extLst>
      <p:ext uri="{BB962C8B-B14F-4D97-AF65-F5344CB8AC3E}">
        <p14:creationId xmlns:p14="http://schemas.microsoft.com/office/powerpoint/2010/main" val="335042079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wipe(down)">
                                      <p:cBhvr>
                                        <p:cTn id="11"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892480" cy="2123658"/>
          </a:xfrm>
          <a:prstGeom prst="rect">
            <a:avLst/>
          </a:prstGeom>
        </p:spPr>
        <p:txBody>
          <a:bodyPr wrap="square">
            <a:spAutoFit/>
          </a:bodyPr>
          <a:lstStyle/>
          <a:p>
            <a:pPr algn="just" rtl="1"/>
            <a:r>
              <a:rPr lang="ar-IQ" sz="4400" dirty="0" smtClean="0">
                <a:ln>
                  <a:solidFill>
                    <a:srgbClr val="7030A0"/>
                  </a:solidFill>
                </a:ln>
                <a:solidFill>
                  <a:srgbClr val="002060"/>
                </a:solidFill>
                <a:cs typeface="Fanan" pitchFamily="2" charset="-78"/>
              </a:rPr>
              <a:t>المنظمة هي الوسائل التي يمكن عن طريقها توفير بيانات حقيقية ومقدمات قيمة ضرورية للإفراد لعمل خياراتهم  ضمن بدائل محدودة.</a:t>
            </a:r>
            <a:endParaRPr lang="en-US" sz="4400" dirty="0">
              <a:ln>
                <a:solidFill>
                  <a:srgbClr val="7030A0"/>
                </a:solidFill>
              </a:ln>
              <a:solidFill>
                <a:srgbClr val="002060"/>
              </a:solidFill>
            </a:endParaRPr>
          </a:p>
        </p:txBody>
      </p:sp>
    </p:spTree>
    <p:extLst>
      <p:ext uri="{BB962C8B-B14F-4D97-AF65-F5344CB8AC3E}">
        <p14:creationId xmlns:p14="http://schemas.microsoft.com/office/powerpoint/2010/main" val="1515223492"/>
      </p:ext>
    </p:extLst>
  </p:cSld>
  <p:clrMapOvr>
    <a:masterClrMapping/>
  </p:clrMapOvr>
  <mc:AlternateContent xmlns:mc="http://schemas.openxmlformats.org/markup-compatibility/2006" xmlns:p14="http://schemas.microsoft.com/office/powerpoint/2010/main">
    <mc:Choice Requires="p14">
      <p:transition spd="slow" p14:dur="1500">
        <p14:window/>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1+#ppt_w/2"/>
                                          </p:val>
                                        </p:tav>
                                        <p:tav tm="100000">
                                          <p:val>
                                            <p:strVal val="#ppt_x"/>
                                          </p:val>
                                        </p:tav>
                                      </p:tavLst>
                                    </p:anim>
                                    <p:anim calcmode="lin" valueType="num">
                                      <p:cBhvr additive="base">
                                        <p:cTn id="8" dur="75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1"/>
            <a:ext cx="8856984" cy="6186309"/>
          </a:xfrm>
          <a:prstGeom prst="rect">
            <a:avLst/>
          </a:prstGeom>
        </p:spPr>
        <p:txBody>
          <a:bodyPr wrap="square">
            <a:spAutoFit/>
          </a:bodyPr>
          <a:lstStyle/>
          <a:p>
            <a:pPr algn="just" rtl="1"/>
            <a:r>
              <a:rPr lang="ar-IQ" sz="4400" dirty="0">
                <a:ln>
                  <a:solidFill>
                    <a:srgbClr val="FF3300"/>
                  </a:solidFill>
                </a:ln>
                <a:solidFill>
                  <a:srgbClr val="002060"/>
                </a:solidFill>
                <a:cs typeface="Fanan" pitchFamily="2" charset="-78"/>
              </a:rPr>
              <a:t>س1</a:t>
            </a:r>
            <a:r>
              <a:rPr lang="ar-IQ" sz="4400" dirty="0">
                <a:ln>
                  <a:solidFill>
                    <a:srgbClr val="7030A0"/>
                  </a:solidFill>
                </a:ln>
                <a:solidFill>
                  <a:srgbClr val="002060"/>
                </a:solidFill>
                <a:cs typeface="Fanan" pitchFamily="2" charset="-78"/>
              </a:rPr>
              <a:t>/ هل تعتقد ان اهتمامات "هربرت سايمون" بنظرية اتخاذ القرار ناجم عن العبارات المذكورة في المقطع الاتي ، وما تعقيبك انت بصددها : من حيث تطبيقها في واقع المنظمات من حيث ملاحظة ان اهمية القرارات تظهر ضرورتها ليست في منظمات الاعمال والعامة في الدول المتقدمة فحسب ، بل تبدو حاجتها واضحة في الدول النامية ايضاً ، وذلك بسبب التطورات او تعقد المشكلات الكبيرة التي تشهدها منظماتها ، والتي ادت الى تعقيد وتشعب </a:t>
            </a:r>
            <a:r>
              <a:rPr lang="ar-IQ" sz="4400" dirty="0" smtClean="0">
                <a:ln>
                  <a:solidFill>
                    <a:srgbClr val="7030A0"/>
                  </a:solidFill>
                </a:ln>
                <a:solidFill>
                  <a:srgbClr val="002060"/>
                </a:solidFill>
                <a:cs typeface="Fanan" pitchFamily="2" charset="-78"/>
              </a:rPr>
              <a:t>انشطتها</a:t>
            </a:r>
            <a:endParaRPr lang="en-US" sz="4400" dirty="0">
              <a:ln>
                <a:solidFill>
                  <a:srgbClr val="7030A0"/>
                </a:solidFill>
              </a:ln>
              <a:solidFill>
                <a:srgbClr val="002060"/>
              </a:solidFill>
              <a:cs typeface="Fanan" pitchFamily="2" charset="-78"/>
            </a:endParaRPr>
          </a:p>
        </p:txBody>
      </p:sp>
    </p:spTree>
    <p:extLst>
      <p:ext uri="{BB962C8B-B14F-4D97-AF65-F5344CB8AC3E}">
        <p14:creationId xmlns:p14="http://schemas.microsoft.com/office/powerpoint/2010/main" val="19439712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3"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3)">
                                      <p:cBhvr>
                                        <p:cTn id="7" dur="1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44624"/>
            <a:ext cx="8820472" cy="6863417"/>
          </a:xfrm>
          <a:prstGeom prst="rect">
            <a:avLst/>
          </a:prstGeom>
        </p:spPr>
        <p:txBody>
          <a:bodyPr wrap="square">
            <a:spAutoFit/>
          </a:bodyPr>
          <a:lstStyle/>
          <a:p>
            <a:pPr algn="r" rtl="1"/>
            <a:r>
              <a:rPr lang="ar-IQ" sz="4400" dirty="0" smtClean="0">
                <a:ln>
                  <a:solidFill>
                    <a:srgbClr val="7030A0"/>
                  </a:solidFill>
                </a:ln>
                <a:solidFill>
                  <a:srgbClr val="002060"/>
                </a:solidFill>
                <a:cs typeface="Fanan" pitchFamily="2" charset="-78"/>
              </a:rPr>
              <a:t>الادارية التي تمارسها ، مما يقتضي تطوير وتحسين وترشيد اساليب اتخاذ القرار لمواجهة هذه المشكلات ، وايجاد الحلول السليمة والفاعلة لها .</a:t>
            </a:r>
            <a:endParaRPr lang="en-US" sz="4400" dirty="0" smtClean="0">
              <a:ln>
                <a:solidFill>
                  <a:srgbClr val="7030A0"/>
                </a:solidFill>
              </a:ln>
              <a:solidFill>
                <a:srgbClr val="002060"/>
              </a:solidFill>
              <a:cs typeface="Fanan" pitchFamily="2" charset="-78"/>
            </a:endParaRPr>
          </a:p>
          <a:p>
            <a:pPr algn="just" rtl="1"/>
            <a:r>
              <a:rPr lang="ar-IQ" sz="4400" dirty="0">
                <a:ln>
                  <a:solidFill>
                    <a:srgbClr val="FF3300"/>
                  </a:solidFill>
                </a:ln>
                <a:solidFill>
                  <a:srgbClr val="002060"/>
                </a:solidFill>
                <a:cs typeface="Fanan" pitchFamily="2" charset="-78"/>
              </a:rPr>
              <a:t>الجواب</a:t>
            </a:r>
            <a:r>
              <a:rPr lang="ar-IQ" sz="4400" dirty="0">
                <a:ln>
                  <a:solidFill>
                    <a:srgbClr val="7030A0"/>
                  </a:solidFill>
                </a:ln>
                <a:solidFill>
                  <a:srgbClr val="002060"/>
                </a:solidFill>
                <a:cs typeface="Fanan" pitchFamily="2" charset="-78"/>
              </a:rPr>
              <a:t> :</a:t>
            </a:r>
            <a:endParaRPr lang="en-US" sz="4400" dirty="0">
              <a:ln>
                <a:solidFill>
                  <a:srgbClr val="7030A0"/>
                </a:solidFill>
              </a:ln>
              <a:solidFill>
                <a:srgbClr val="002060"/>
              </a:solidFill>
              <a:cs typeface="Fanan" pitchFamily="2" charset="-78"/>
            </a:endParaRPr>
          </a:p>
          <a:p>
            <a:pPr algn="just" rtl="1"/>
            <a:r>
              <a:rPr lang="ar-IQ" sz="4400" dirty="0" smtClean="0">
                <a:ln>
                  <a:solidFill>
                    <a:srgbClr val="7030A0"/>
                  </a:solidFill>
                </a:ln>
                <a:solidFill>
                  <a:srgbClr val="002060"/>
                </a:solidFill>
                <a:cs typeface="Fanan" pitchFamily="2" charset="-78"/>
              </a:rPr>
              <a:t>تلقف </a:t>
            </a:r>
            <a:r>
              <a:rPr lang="ar-IQ" sz="4400" dirty="0">
                <a:ln>
                  <a:solidFill>
                    <a:srgbClr val="7030A0"/>
                  </a:solidFill>
                </a:ln>
                <a:solidFill>
                  <a:srgbClr val="002060"/>
                </a:solidFill>
                <a:cs typeface="Fanan" pitchFamily="2" charset="-78"/>
              </a:rPr>
              <a:t>هربرت سيمون </a:t>
            </a:r>
            <a:r>
              <a:rPr lang="en-US" sz="4400" dirty="0" err="1">
                <a:ln>
                  <a:solidFill>
                    <a:srgbClr val="7030A0"/>
                  </a:solidFill>
                </a:ln>
                <a:solidFill>
                  <a:srgbClr val="002060"/>
                </a:solidFill>
                <a:cs typeface="Fanan" pitchFamily="2" charset="-78"/>
              </a:rPr>
              <a:t>H.Simon</a:t>
            </a:r>
            <a:r>
              <a:rPr lang="ar-IQ" sz="4400" dirty="0">
                <a:ln>
                  <a:solidFill>
                    <a:srgbClr val="7030A0"/>
                  </a:solidFill>
                </a:ln>
                <a:solidFill>
                  <a:srgbClr val="002060"/>
                </a:solidFill>
                <a:cs typeface="Fanan" pitchFamily="2" charset="-78"/>
              </a:rPr>
              <a:t> الحائز على جائزة نوبل في الاقتصاد افكار بارنارد وطورها في اطروحته للدكتوراه التي نشرت في كتاب عد الاكثر مبيعا وقراءة من كتب التنظيم وهو كتاب " السلوك الاداري " الذي صدر عام 1947 وظهرت نتيجة لذلك نظرية اتخاذ القرار فقد اقترح </a:t>
            </a:r>
            <a:r>
              <a:rPr lang="ar-IQ" sz="4400" dirty="0" smtClean="0">
                <a:ln>
                  <a:solidFill>
                    <a:srgbClr val="7030A0"/>
                  </a:solidFill>
                </a:ln>
                <a:solidFill>
                  <a:srgbClr val="002060"/>
                </a:solidFill>
                <a:cs typeface="Fanan" pitchFamily="2" charset="-78"/>
              </a:rPr>
              <a:t>سايمون</a:t>
            </a:r>
            <a:endParaRPr lang="en-US" sz="4400" dirty="0">
              <a:ln>
                <a:solidFill>
                  <a:srgbClr val="7030A0"/>
                </a:solidFill>
              </a:ln>
              <a:solidFill>
                <a:srgbClr val="002060"/>
              </a:solidFill>
              <a:cs typeface="Fanan" pitchFamily="2" charset="-78"/>
            </a:endParaRPr>
          </a:p>
        </p:txBody>
      </p:sp>
    </p:spTree>
    <p:extLst>
      <p:ext uri="{BB962C8B-B14F-4D97-AF65-F5344CB8AC3E}">
        <p14:creationId xmlns:p14="http://schemas.microsoft.com/office/powerpoint/2010/main" val="187680274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p:cTn id="12"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2">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p:cTn id="1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7384"/>
            <a:ext cx="8927976" cy="6863417"/>
          </a:xfrm>
          <a:prstGeom prst="rect">
            <a:avLst/>
          </a:prstGeom>
        </p:spPr>
        <p:txBody>
          <a:bodyPr wrap="square">
            <a:spAutoFit/>
          </a:bodyPr>
          <a:lstStyle/>
          <a:p>
            <a:pPr algn="just" rtl="1"/>
            <a:r>
              <a:rPr lang="ar-IQ" sz="4400" dirty="0" smtClean="0">
                <a:ln>
                  <a:solidFill>
                    <a:srgbClr val="7030A0"/>
                  </a:solidFill>
                </a:ln>
                <a:solidFill>
                  <a:srgbClr val="002060"/>
                </a:solidFill>
                <a:cs typeface="Fanan" pitchFamily="2" charset="-78"/>
              </a:rPr>
              <a:t>مفهوم القرارات الاكتفائية كبديل عن القرارات المثلى التي يفترضها الرشد التام ، ويعكس مصطلح الاكتفاء رغبة متخذ القرار في اختيار البديل الكافي او المرضي بدلا من المثالي .</a:t>
            </a:r>
            <a:endParaRPr lang="en-US" sz="4400" dirty="0" smtClean="0">
              <a:ln>
                <a:solidFill>
                  <a:srgbClr val="7030A0"/>
                </a:solidFill>
              </a:ln>
              <a:solidFill>
                <a:srgbClr val="002060"/>
              </a:solidFill>
              <a:cs typeface="Fanan" pitchFamily="2" charset="-78"/>
            </a:endParaRPr>
          </a:p>
          <a:p>
            <a:pPr algn="just" rtl="1"/>
            <a:r>
              <a:rPr lang="ar-IQ" sz="4400" dirty="0">
                <a:ln>
                  <a:solidFill>
                    <a:srgbClr val="7030A0"/>
                  </a:solidFill>
                </a:ln>
                <a:solidFill>
                  <a:srgbClr val="002060"/>
                </a:solidFill>
                <a:cs typeface="Fanan" pitchFamily="2" charset="-78"/>
              </a:rPr>
              <a:t>ان مثل هذا البديل قد يلبي جميع المتطلبات اللازمة للحل لكنه لايعد خيار مثالي ، لانه في الواقع يمثل افضل ما يمكن الوصول اليه في ظل القيود البيئية والبشرية المحيطة بمتخذ القرار . وان الاداري الذي يتخذ القرار يبحث عن بديل مقبول في حدود المعلومات التي يستطيع الحصول عليها </a:t>
            </a:r>
            <a:r>
              <a:rPr lang="ar-IQ" sz="4400" dirty="0" smtClean="0">
                <a:ln>
                  <a:solidFill>
                    <a:srgbClr val="7030A0"/>
                  </a:solidFill>
                </a:ln>
                <a:solidFill>
                  <a:srgbClr val="002060"/>
                </a:solidFill>
                <a:cs typeface="Fanan" pitchFamily="2" charset="-78"/>
              </a:rPr>
              <a:t>ولايمكنــــــه ان</a:t>
            </a:r>
            <a:endParaRPr lang="en-US" sz="4400" dirty="0">
              <a:ln>
                <a:solidFill>
                  <a:srgbClr val="7030A0"/>
                </a:solidFill>
              </a:ln>
              <a:solidFill>
                <a:srgbClr val="002060"/>
              </a:solidFill>
              <a:cs typeface="Fanan" pitchFamily="2" charset="-78"/>
            </a:endParaRPr>
          </a:p>
        </p:txBody>
      </p:sp>
    </p:spTree>
    <p:extLst>
      <p:ext uri="{BB962C8B-B14F-4D97-AF65-F5344CB8AC3E}">
        <p14:creationId xmlns:p14="http://schemas.microsoft.com/office/powerpoint/2010/main" val="115071935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strips(downRight)">
                                      <p:cBhvr>
                                        <p:cTn id="11"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44624"/>
            <a:ext cx="8892480" cy="6863417"/>
          </a:xfrm>
          <a:prstGeom prst="rect">
            <a:avLst/>
          </a:prstGeom>
        </p:spPr>
        <p:txBody>
          <a:bodyPr wrap="square">
            <a:spAutoFit/>
          </a:bodyPr>
          <a:lstStyle/>
          <a:p>
            <a:pPr algn="just" rtl="1"/>
            <a:r>
              <a:rPr lang="ar-IQ" sz="4400" dirty="0" smtClean="0">
                <a:ln>
                  <a:solidFill>
                    <a:srgbClr val="7030A0"/>
                  </a:solidFill>
                </a:ln>
                <a:solidFill>
                  <a:srgbClr val="002060"/>
                </a:solidFill>
                <a:cs typeface="Fanan" pitchFamily="2" charset="-78"/>
              </a:rPr>
              <a:t>يحصل على البديل المثالي المبني على المعلومات المتكاملة لذا اطلق سايمون وزملاءه على متخذ القرار تعبيرا جديدا هو الرضا اي ان متخذ القرار يرضى بالبديل الذي اقل من الحد</a:t>
            </a:r>
            <a:r>
              <a:rPr lang="en-US" sz="4400" dirty="0" smtClean="0">
                <a:ln>
                  <a:solidFill>
                    <a:srgbClr val="7030A0"/>
                  </a:solidFill>
                </a:ln>
                <a:solidFill>
                  <a:srgbClr val="002060"/>
                </a:solidFill>
                <a:cs typeface="Fanan" pitchFamily="2" charset="-78"/>
              </a:rPr>
              <a:t> </a:t>
            </a:r>
            <a:r>
              <a:rPr lang="ar-IQ" sz="4400" dirty="0" smtClean="0">
                <a:ln>
                  <a:solidFill>
                    <a:srgbClr val="7030A0"/>
                  </a:solidFill>
                </a:ln>
                <a:solidFill>
                  <a:srgbClr val="002060"/>
                </a:solidFill>
                <a:cs typeface="Fanan" pitchFamily="2" charset="-78"/>
              </a:rPr>
              <a:t>الاقصى بناء على المعلومات المحددة التي وصلته بدلا من التعبير الذي استخدمته النظريات التقليدية وهو السعي للتعظيم والحصول على الحد الاقصى لذلك اقترح سايمون استبدال نموذج الرجل الاقتصادي الذي يتصف بـــــــــــ ( انه على علم كامل بكافة البدائل ، ويستطيع التنبؤ باثار كل بديل ونتيجته ، كما ان امامه نظام ثابت</a:t>
            </a:r>
            <a:endParaRPr lang="en-US" sz="4400" dirty="0">
              <a:ln>
                <a:solidFill>
                  <a:srgbClr val="7030A0"/>
                </a:solidFill>
              </a:ln>
              <a:solidFill>
                <a:srgbClr val="002060"/>
              </a:solidFill>
              <a:cs typeface="Fanan" pitchFamily="2" charset="-78"/>
            </a:endParaRPr>
          </a:p>
        </p:txBody>
      </p:sp>
    </p:spTree>
    <p:extLst>
      <p:ext uri="{BB962C8B-B14F-4D97-AF65-F5344CB8AC3E}">
        <p14:creationId xmlns:p14="http://schemas.microsoft.com/office/powerpoint/2010/main" val="734463516"/>
      </p:ext>
    </p:extLst>
  </p:cSld>
  <p:clrMapOvr>
    <a:masterClrMapping/>
  </p:clrMapOvr>
  <mc:AlternateContent xmlns:mc="http://schemas.openxmlformats.org/markup-compatibility/2006" xmlns:p14="http://schemas.microsoft.com/office/powerpoint/2010/main">
    <mc:Choice Requires="p14">
      <p:transition spd="slow" p14:dur="1500">
        <p:split orient="vert" dir="in"/>
      </p:transition>
    </mc:Choice>
    <mc:Fallback xmlns="">
      <p:transition spd="slow">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14" fill="hold">
                                          <p:stCondLst>
                                            <p:cond delay="0"/>
                                          </p:stCondLst>
                                        </p:cTn>
                                        <p:tgtEl>
                                          <p:spTgt spid="2"/>
                                        </p:tgtEl>
                                        <p:attrNameLst>
                                          <p:attrName>style.rotation</p:attrName>
                                        </p:attrNameLst>
                                      </p:cBhvr>
                                      <p:to>
                                        <p:strVal val="-45.0"/>
                                      </p:to>
                                    </p:set>
                                    <p:anim calcmode="lin" valueType="num">
                                      <p:cBhvr>
                                        <p:cTn id="8" dur="14" fill="hold">
                                          <p:stCondLst>
                                            <p:cond delay="14"/>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14"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5" decel="50000" autoRev="1" fill="hold">
                                          <p:stCondLst>
                                            <p:cond delay="14"/>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4" fill="hold">
                                          <p:stCondLst>
                                            <p:cond delay="26"/>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195019"/>
            <a:ext cx="9108504" cy="6186309"/>
          </a:xfrm>
          <a:prstGeom prst="rect">
            <a:avLst/>
          </a:prstGeom>
        </p:spPr>
        <p:txBody>
          <a:bodyPr wrap="square">
            <a:spAutoFit/>
          </a:bodyPr>
          <a:lstStyle/>
          <a:p>
            <a:pPr algn="just" rtl="1"/>
            <a:r>
              <a:rPr lang="ar-IQ" sz="4400" dirty="0" smtClean="0">
                <a:ln>
                  <a:solidFill>
                    <a:srgbClr val="7030A0"/>
                  </a:solidFill>
                </a:ln>
                <a:solidFill>
                  <a:srgbClr val="002060"/>
                </a:solidFill>
                <a:cs typeface="Fanan" pitchFamily="2" charset="-78"/>
              </a:rPr>
              <a:t>لتصنيف البدائل حسب الاولوية والاهمية لذلك يختار افضل بديل ) بالرجل الاداري الذي يتصف بــــــــ (بانه يهدف الى حلول مرضية </a:t>
            </a:r>
            <a:r>
              <a:rPr lang="ar-IQ" sz="4400" dirty="0">
                <a:ln>
                  <a:solidFill>
                    <a:srgbClr val="7030A0"/>
                  </a:solidFill>
                </a:ln>
                <a:solidFill>
                  <a:srgbClr val="002060"/>
                </a:solidFill>
                <a:cs typeface="Fanan" pitchFamily="2" charset="-78"/>
              </a:rPr>
              <a:t>للمشاكل التي تواجهه ،  قراراته مبنية على اساس صورة مبسطة للعالم المحيط حيث يترك العوامل التي لاترتبط مباشرة بموضوع بحثه ، حين يتخذ قراره لايبحث كل البدائل المحتملة فهو يعتمد على قواعد مبسطة )  ، ووفقا لـ (</a:t>
            </a:r>
            <a:r>
              <a:rPr lang="en-US" sz="4400" dirty="0">
                <a:ln>
                  <a:solidFill>
                    <a:srgbClr val="7030A0"/>
                  </a:solidFill>
                </a:ln>
                <a:solidFill>
                  <a:srgbClr val="002060"/>
                </a:solidFill>
                <a:cs typeface="Fanan" pitchFamily="2" charset="-78"/>
              </a:rPr>
              <a:t>March &amp; Simon</a:t>
            </a:r>
            <a:r>
              <a:rPr lang="ar-IQ" sz="4400" dirty="0">
                <a:ln>
                  <a:solidFill>
                    <a:srgbClr val="7030A0"/>
                  </a:solidFill>
                </a:ln>
                <a:solidFill>
                  <a:srgbClr val="002060"/>
                </a:solidFill>
                <a:cs typeface="Fanan" pitchFamily="2" charset="-78"/>
              </a:rPr>
              <a:t>) فان القرار كافيا او مرضيا في الحالات الاتية : -</a:t>
            </a:r>
            <a:endParaRPr lang="en-US" sz="4400" dirty="0">
              <a:ln>
                <a:solidFill>
                  <a:srgbClr val="7030A0"/>
                </a:solidFill>
              </a:ln>
              <a:solidFill>
                <a:srgbClr val="002060"/>
              </a:solidFill>
              <a:cs typeface="Fanan" pitchFamily="2" charset="-78"/>
            </a:endParaRPr>
          </a:p>
        </p:txBody>
      </p:sp>
    </p:spTree>
    <p:extLst>
      <p:ext uri="{BB962C8B-B14F-4D97-AF65-F5344CB8AC3E}">
        <p14:creationId xmlns:p14="http://schemas.microsoft.com/office/powerpoint/2010/main" val="3747044506"/>
      </p:ext>
    </p:extLst>
  </p:cSld>
  <p:clrMapOvr>
    <a:masterClrMapping/>
  </p:clrMapOvr>
  <mc:AlternateContent xmlns:mc="http://schemas.openxmlformats.org/markup-compatibility/2006" xmlns:p14="http://schemas.microsoft.com/office/powerpoint/2010/main">
    <mc:Choice Requires="p14">
      <p:transition spd="slow" p14:dur="1500">
        <p:strips dir="ru"/>
      </p:transition>
    </mc:Choice>
    <mc:Fallback xmlns="">
      <p:transition spd="slow">
        <p:strips dir="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520" y="44624"/>
            <a:ext cx="8927976" cy="6863417"/>
          </a:xfrm>
          <a:prstGeom prst="rect">
            <a:avLst/>
          </a:prstGeom>
        </p:spPr>
        <p:txBody>
          <a:bodyPr wrap="square">
            <a:spAutoFit/>
          </a:bodyPr>
          <a:lstStyle/>
          <a:p>
            <a:pPr lvl="0" algn="just" rtl="1"/>
            <a:r>
              <a:rPr lang="ar-IQ" sz="4400" dirty="0" smtClean="0">
                <a:ln>
                  <a:solidFill>
                    <a:srgbClr val="7030A0"/>
                  </a:solidFill>
                </a:ln>
                <a:solidFill>
                  <a:srgbClr val="002060"/>
                </a:solidFill>
                <a:cs typeface="Fanan" pitchFamily="2" charset="-78"/>
              </a:rPr>
              <a:t>- وجود </a:t>
            </a:r>
            <a:r>
              <a:rPr lang="ar-IQ" sz="4400" dirty="0">
                <a:ln>
                  <a:solidFill>
                    <a:srgbClr val="7030A0"/>
                  </a:solidFill>
                </a:ln>
                <a:solidFill>
                  <a:srgbClr val="002060"/>
                </a:solidFill>
                <a:cs typeface="Fanan" pitchFamily="2" charset="-78"/>
              </a:rPr>
              <a:t>مجموعة من المعايير التي تستخدم لقياس الحد الاكتفائي الادنى للبدائل المتاحة </a:t>
            </a:r>
            <a:endParaRPr lang="en-US" sz="4400" dirty="0">
              <a:ln>
                <a:solidFill>
                  <a:srgbClr val="7030A0"/>
                </a:solidFill>
              </a:ln>
              <a:solidFill>
                <a:srgbClr val="002060"/>
              </a:solidFill>
              <a:cs typeface="Fanan" pitchFamily="2" charset="-78"/>
            </a:endParaRPr>
          </a:p>
          <a:p>
            <a:pPr marL="571500" lvl="0" indent="-571500" algn="just" rtl="1">
              <a:buFontTx/>
              <a:buChar char="-"/>
            </a:pPr>
            <a:r>
              <a:rPr lang="ar-IQ" sz="4400" dirty="0" smtClean="0">
                <a:ln>
                  <a:solidFill>
                    <a:srgbClr val="7030A0"/>
                  </a:solidFill>
                </a:ln>
                <a:solidFill>
                  <a:srgbClr val="002060"/>
                </a:solidFill>
                <a:cs typeface="Fanan" pitchFamily="2" charset="-78"/>
              </a:rPr>
              <a:t>تلبية </a:t>
            </a:r>
            <a:r>
              <a:rPr lang="ar-IQ" sz="4400" dirty="0">
                <a:ln>
                  <a:solidFill>
                    <a:srgbClr val="7030A0"/>
                  </a:solidFill>
                </a:ln>
                <a:solidFill>
                  <a:srgbClr val="002060"/>
                </a:solidFill>
                <a:cs typeface="Fanan" pitchFamily="2" charset="-78"/>
              </a:rPr>
              <a:t>البديل محل الاختيار تلك المعايير او التفوق </a:t>
            </a:r>
            <a:r>
              <a:rPr lang="ar-IQ" sz="4400" dirty="0" smtClean="0">
                <a:ln>
                  <a:solidFill>
                    <a:srgbClr val="7030A0"/>
                  </a:solidFill>
                </a:ln>
                <a:solidFill>
                  <a:srgbClr val="002060"/>
                </a:solidFill>
                <a:cs typeface="Fanan" pitchFamily="2" charset="-78"/>
              </a:rPr>
              <a:t>عليها.</a:t>
            </a:r>
          </a:p>
          <a:p>
            <a:pPr lvl="0" algn="just" rtl="1"/>
            <a:r>
              <a:rPr lang="ar-IQ" sz="4400" dirty="0" smtClean="0">
                <a:ln>
                  <a:solidFill>
                    <a:srgbClr val="7030A0"/>
                  </a:solidFill>
                </a:ln>
                <a:solidFill>
                  <a:srgbClr val="002060"/>
                </a:solidFill>
                <a:cs typeface="Fanan" pitchFamily="2" charset="-78"/>
              </a:rPr>
              <a:t>كما </a:t>
            </a:r>
            <a:r>
              <a:rPr lang="ar-IQ" sz="4400" dirty="0">
                <a:ln>
                  <a:solidFill>
                    <a:srgbClr val="7030A0"/>
                  </a:solidFill>
                </a:ln>
                <a:solidFill>
                  <a:srgbClr val="002060"/>
                </a:solidFill>
                <a:cs typeface="Fanan" pitchFamily="2" charset="-78"/>
              </a:rPr>
              <a:t>يؤكد هربرت سايمون يؤكد في مجال اتخاذ القرار بان الادارة ماهي الا اتخاذ قرار ، وان القرار نشاط انساني بالدرجة الاولى لانه يمر بعدد من العمليات السلوكية التي يتعلق قسم منها بمتخذ القرار ذاته </a:t>
            </a:r>
            <a:r>
              <a:rPr lang="ar-IQ" sz="4400" dirty="0" smtClean="0">
                <a:ln>
                  <a:solidFill>
                    <a:srgbClr val="7030A0"/>
                  </a:solidFill>
                </a:ln>
                <a:solidFill>
                  <a:srgbClr val="002060"/>
                </a:solidFill>
                <a:cs typeface="Fanan" pitchFamily="2" charset="-78"/>
              </a:rPr>
              <a:t>( </a:t>
            </a:r>
            <a:r>
              <a:rPr lang="ar-IQ" sz="4400" dirty="0">
                <a:ln>
                  <a:solidFill>
                    <a:srgbClr val="7030A0"/>
                  </a:solidFill>
                </a:ln>
                <a:solidFill>
                  <a:srgbClr val="002060"/>
                </a:solidFill>
                <a:cs typeface="Fanan" pitchFamily="2" charset="-78"/>
              </a:rPr>
              <a:t>كالتفكير والاحساس والادراك والتعلم ) والقسم الاخر يتعلق بالافراد الذين يهمهم </a:t>
            </a:r>
            <a:r>
              <a:rPr lang="ar-IQ" sz="4400" dirty="0" smtClean="0">
                <a:ln>
                  <a:solidFill>
                    <a:srgbClr val="7030A0"/>
                  </a:solidFill>
                </a:ln>
                <a:solidFill>
                  <a:srgbClr val="002060"/>
                </a:solidFill>
                <a:cs typeface="Fanan" pitchFamily="2" charset="-78"/>
              </a:rPr>
              <a:t>ذلك</a:t>
            </a:r>
            <a:endParaRPr lang="en-US" sz="4400" dirty="0">
              <a:ln>
                <a:solidFill>
                  <a:srgbClr val="7030A0"/>
                </a:solidFill>
              </a:ln>
              <a:solidFill>
                <a:srgbClr val="002060"/>
              </a:solidFill>
              <a:cs typeface="Fanan" pitchFamily="2" charset="-78"/>
            </a:endParaRPr>
          </a:p>
        </p:txBody>
      </p:sp>
    </p:spTree>
    <p:extLst>
      <p:ext uri="{BB962C8B-B14F-4D97-AF65-F5344CB8AC3E}">
        <p14:creationId xmlns:p14="http://schemas.microsoft.com/office/powerpoint/2010/main" val="385555906"/>
      </p:ext>
    </p:extLst>
  </p:cSld>
  <p:clrMapOvr>
    <a:masterClrMapping/>
  </p:clrMapOvr>
  <mc:AlternateContent xmlns:mc="http://schemas.openxmlformats.org/markup-compatibility/2006" xmlns:p14="http://schemas.microsoft.com/office/powerpoint/2010/main">
    <mc:Choice Requires="p14">
      <p:transition spd="slow" p14:dur="2250">
        <p14:shred pattern="rectang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400" decel="100000"/>
                                        <p:tgtEl>
                                          <p:spTgt spid="2">
                                            <p:txEl>
                                              <p:pRg st="0" end="0"/>
                                            </p:txEl>
                                          </p:spTgt>
                                        </p:tgtEl>
                                      </p:cBhvr>
                                    </p:animEffect>
                                    <p:anim calcmode="lin" valueType="num">
                                      <p:cBhvr>
                                        <p:cTn id="8" dur="4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9" dur="4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10" dur="4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11" dur="100" accel="100000" fill="hold">
                                          <p:stCondLst>
                                            <p:cond delay="4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12" dur="100" accel="100000" fill="hold">
                                          <p:stCondLst>
                                            <p:cond delay="400"/>
                                          </p:stCondLst>
                                        </p:cTn>
                                        <p:tgtEl>
                                          <p:spTgt spid="2">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500"/>
                            </p:stCondLst>
                            <p:childTnLst>
                              <p:par>
                                <p:cTn id="14" presetID="30" presetClass="entr" presetSubtype="0" fill="hold" nodeType="after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400" decel="100000"/>
                                        <p:tgtEl>
                                          <p:spTgt spid="2">
                                            <p:txEl>
                                              <p:pRg st="1" end="1"/>
                                            </p:txEl>
                                          </p:spTgt>
                                        </p:tgtEl>
                                      </p:cBhvr>
                                    </p:animEffect>
                                    <p:anim calcmode="lin" valueType="num">
                                      <p:cBhvr>
                                        <p:cTn id="17" dur="400" decel="100000" fill="hold"/>
                                        <p:tgtEl>
                                          <p:spTgt spid="2">
                                            <p:txEl>
                                              <p:pRg st="1" end="1"/>
                                            </p:txEl>
                                          </p:spTgt>
                                        </p:tgtEl>
                                        <p:attrNameLst>
                                          <p:attrName>style.rotation</p:attrName>
                                        </p:attrNameLst>
                                      </p:cBhvr>
                                      <p:tavLst>
                                        <p:tav tm="0">
                                          <p:val>
                                            <p:fltVal val="-90"/>
                                          </p:val>
                                        </p:tav>
                                        <p:tav tm="100000">
                                          <p:val>
                                            <p:fltVal val="0"/>
                                          </p:val>
                                        </p:tav>
                                      </p:tavLst>
                                    </p:anim>
                                    <p:anim calcmode="lin" valueType="num">
                                      <p:cBhvr>
                                        <p:cTn id="18" dur="400" decel="100000" fill="hold"/>
                                        <p:tgtEl>
                                          <p:spTgt spid="2">
                                            <p:txEl>
                                              <p:pRg st="1" end="1"/>
                                            </p:txEl>
                                          </p:spTgt>
                                        </p:tgtEl>
                                        <p:attrNameLst>
                                          <p:attrName>ppt_x</p:attrName>
                                        </p:attrNameLst>
                                      </p:cBhvr>
                                      <p:tavLst>
                                        <p:tav tm="0">
                                          <p:val>
                                            <p:strVal val="#ppt_x+0.4"/>
                                          </p:val>
                                        </p:tav>
                                        <p:tav tm="100000">
                                          <p:val>
                                            <p:strVal val="#ppt_x-0.05"/>
                                          </p:val>
                                        </p:tav>
                                      </p:tavLst>
                                    </p:anim>
                                    <p:anim calcmode="lin" valueType="num">
                                      <p:cBhvr>
                                        <p:cTn id="19" dur="400" decel="100000" fill="hold"/>
                                        <p:tgtEl>
                                          <p:spTgt spid="2">
                                            <p:txEl>
                                              <p:pRg st="1" end="1"/>
                                            </p:txEl>
                                          </p:spTgt>
                                        </p:tgtEl>
                                        <p:attrNameLst>
                                          <p:attrName>ppt_y</p:attrName>
                                        </p:attrNameLst>
                                      </p:cBhvr>
                                      <p:tavLst>
                                        <p:tav tm="0">
                                          <p:val>
                                            <p:strVal val="#ppt_y-0.4"/>
                                          </p:val>
                                        </p:tav>
                                        <p:tav tm="100000">
                                          <p:val>
                                            <p:strVal val="#ppt_y+0.1"/>
                                          </p:val>
                                        </p:tav>
                                      </p:tavLst>
                                    </p:anim>
                                    <p:anim calcmode="lin" valueType="num">
                                      <p:cBhvr>
                                        <p:cTn id="20" dur="100" accel="100000" fill="hold">
                                          <p:stCondLst>
                                            <p:cond delay="400"/>
                                          </p:stCondLst>
                                        </p:cTn>
                                        <p:tgtEl>
                                          <p:spTgt spid="2">
                                            <p:txEl>
                                              <p:pRg st="1" end="1"/>
                                            </p:txEl>
                                          </p:spTgt>
                                        </p:tgtEl>
                                        <p:attrNameLst>
                                          <p:attrName>ppt_x</p:attrName>
                                        </p:attrNameLst>
                                      </p:cBhvr>
                                      <p:tavLst>
                                        <p:tav tm="0">
                                          <p:val>
                                            <p:strVal val="#ppt_x-0.05"/>
                                          </p:val>
                                        </p:tav>
                                        <p:tav tm="100000">
                                          <p:val>
                                            <p:strVal val="#ppt_x"/>
                                          </p:val>
                                        </p:tav>
                                      </p:tavLst>
                                    </p:anim>
                                    <p:anim calcmode="lin" valueType="num">
                                      <p:cBhvr>
                                        <p:cTn id="21" dur="100" accel="100000" fill="hold">
                                          <p:stCondLst>
                                            <p:cond delay="400"/>
                                          </p:stCondLst>
                                        </p:cTn>
                                        <p:tgtEl>
                                          <p:spTgt spid="2">
                                            <p:txEl>
                                              <p:pRg st="1" end="1"/>
                                            </p:txEl>
                                          </p:spTgt>
                                        </p:tgtEl>
                                        <p:attrNameLst>
                                          <p:attrName>ppt_y</p:attrName>
                                        </p:attrNameLst>
                                      </p:cBhvr>
                                      <p:tavLst>
                                        <p:tav tm="0">
                                          <p:val>
                                            <p:strVal val="#ppt_y+0.1"/>
                                          </p:val>
                                        </p:tav>
                                        <p:tav tm="100000">
                                          <p:val>
                                            <p:strVal val="#ppt_y"/>
                                          </p:val>
                                        </p:tav>
                                      </p:tavLst>
                                    </p:anim>
                                  </p:childTnLst>
                                </p:cTn>
                              </p:par>
                            </p:childTnLst>
                          </p:cTn>
                        </p:par>
                        <p:par>
                          <p:cTn id="22" fill="hold">
                            <p:stCondLst>
                              <p:cond delay="1000"/>
                            </p:stCondLst>
                            <p:childTnLst>
                              <p:par>
                                <p:cTn id="23" presetID="30" presetClass="entr" presetSubtype="0" fill="hold" nodeType="after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fade">
                                      <p:cBhvr>
                                        <p:cTn id="25" dur="400" decel="100000"/>
                                        <p:tgtEl>
                                          <p:spTgt spid="2">
                                            <p:txEl>
                                              <p:pRg st="2" end="2"/>
                                            </p:txEl>
                                          </p:spTgt>
                                        </p:tgtEl>
                                      </p:cBhvr>
                                    </p:animEffect>
                                    <p:anim calcmode="lin" valueType="num">
                                      <p:cBhvr>
                                        <p:cTn id="26" dur="400" decel="100000" fill="hold"/>
                                        <p:tgtEl>
                                          <p:spTgt spid="2">
                                            <p:txEl>
                                              <p:pRg st="2" end="2"/>
                                            </p:txEl>
                                          </p:spTgt>
                                        </p:tgtEl>
                                        <p:attrNameLst>
                                          <p:attrName>style.rotation</p:attrName>
                                        </p:attrNameLst>
                                      </p:cBhvr>
                                      <p:tavLst>
                                        <p:tav tm="0">
                                          <p:val>
                                            <p:fltVal val="-90"/>
                                          </p:val>
                                        </p:tav>
                                        <p:tav tm="100000">
                                          <p:val>
                                            <p:fltVal val="0"/>
                                          </p:val>
                                        </p:tav>
                                      </p:tavLst>
                                    </p:anim>
                                    <p:anim calcmode="lin" valueType="num">
                                      <p:cBhvr>
                                        <p:cTn id="27" dur="400" decel="100000" fill="hold"/>
                                        <p:tgtEl>
                                          <p:spTgt spid="2">
                                            <p:txEl>
                                              <p:pRg st="2" end="2"/>
                                            </p:txEl>
                                          </p:spTgt>
                                        </p:tgtEl>
                                        <p:attrNameLst>
                                          <p:attrName>ppt_x</p:attrName>
                                        </p:attrNameLst>
                                      </p:cBhvr>
                                      <p:tavLst>
                                        <p:tav tm="0">
                                          <p:val>
                                            <p:strVal val="#ppt_x+0.4"/>
                                          </p:val>
                                        </p:tav>
                                        <p:tav tm="100000">
                                          <p:val>
                                            <p:strVal val="#ppt_x-0.05"/>
                                          </p:val>
                                        </p:tav>
                                      </p:tavLst>
                                    </p:anim>
                                    <p:anim calcmode="lin" valueType="num">
                                      <p:cBhvr>
                                        <p:cTn id="28" dur="400" decel="100000" fill="hold"/>
                                        <p:tgtEl>
                                          <p:spTgt spid="2">
                                            <p:txEl>
                                              <p:pRg st="2" end="2"/>
                                            </p:txEl>
                                          </p:spTgt>
                                        </p:tgtEl>
                                        <p:attrNameLst>
                                          <p:attrName>ppt_y</p:attrName>
                                        </p:attrNameLst>
                                      </p:cBhvr>
                                      <p:tavLst>
                                        <p:tav tm="0">
                                          <p:val>
                                            <p:strVal val="#ppt_y-0.4"/>
                                          </p:val>
                                        </p:tav>
                                        <p:tav tm="100000">
                                          <p:val>
                                            <p:strVal val="#ppt_y+0.1"/>
                                          </p:val>
                                        </p:tav>
                                      </p:tavLst>
                                    </p:anim>
                                    <p:anim calcmode="lin" valueType="num">
                                      <p:cBhvr>
                                        <p:cTn id="29" dur="100" accel="100000" fill="hold">
                                          <p:stCondLst>
                                            <p:cond delay="400"/>
                                          </p:stCondLst>
                                        </p:cTn>
                                        <p:tgtEl>
                                          <p:spTgt spid="2">
                                            <p:txEl>
                                              <p:pRg st="2" end="2"/>
                                            </p:txEl>
                                          </p:spTgt>
                                        </p:tgtEl>
                                        <p:attrNameLst>
                                          <p:attrName>ppt_x</p:attrName>
                                        </p:attrNameLst>
                                      </p:cBhvr>
                                      <p:tavLst>
                                        <p:tav tm="0">
                                          <p:val>
                                            <p:strVal val="#ppt_x-0.05"/>
                                          </p:val>
                                        </p:tav>
                                        <p:tav tm="100000">
                                          <p:val>
                                            <p:strVal val="#ppt_x"/>
                                          </p:val>
                                        </p:tav>
                                      </p:tavLst>
                                    </p:anim>
                                    <p:anim calcmode="lin" valueType="num">
                                      <p:cBhvr>
                                        <p:cTn id="30" dur="100" accel="100000" fill="hold">
                                          <p:stCondLst>
                                            <p:cond delay="400"/>
                                          </p:stCondLst>
                                        </p:cTn>
                                        <p:tgtEl>
                                          <p:spTgt spid="2">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898672" cy="6186309"/>
          </a:xfrm>
          <a:prstGeom prst="rect">
            <a:avLst/>
          </a:prstGeom>
        </p:spPr>
        <p:txBody>
          <a:bodyPr wrap="square">
            <a:spAutoFit/>
          </a:bodyPr>
          <a:lstStyle/>
          <a:p>
            <a:pPr lvl="0" algn="just" rtl="1"/>
            <a:r>
              <a:rPr lang="ar-IQ" sz="4400" dirty="0" smtClean="0">
                <a:ln>
                  <a:solidFill>
                    <a:srgbClr val="7030A0"/>
                  </a:solidFill>
                </a:ln>
                <a:solidFill>
                  <a:srgbClr val="002060"/>
                </a:solidFill>
                <a:cs typeface="Fanan" pitchFamily="2" charset="-78"/>
              </a:rPr>
              <a:t>القرار او الذين يشكلون مدخلات له اما القسم الاخير فيرتبط بالبيئة الذي يجري  اتخاذ</a:t>
            </a:r>
          </a:p>
          <a:p>
            <a:pPr lvl="0" algn="just" rtl="1"/>
            <a:r>
              <a:rPr lang="ar-IQ" sz="4400" dirty="0" smtClean="0">
                <a:ln>
                  <a:solidFill>
                    <a:srgbClr val="7030A0"/>
                  </a:solidFill>
                </a:ln>
                <a:solidFill>
                  <a:srgbClr val="002060"/>
                </a:solidFill>
                <a:cs typeface="Fanan" pitchFamily="2" charset="-78"/>
              </a:rPr>
              <a:t> القرار  في ظلها وفي </a:t>
            </a:r>
            <a:r>
              <a:rPr lang="ar-IQ" sz="4400" dirty="0">
                <a:ln>
                  <a:solidFill>
                    <a:srgbClr val="7030A0"/>
                  </a:solidFill>
                </a:ln>
                <a:solidFill>
                  <a:srgbClr val="002060"/>
                </a:solidFill>
                <a:cs typeface="Fanan" pitchFamily="2" charset="-78"/>
              </a:rPr>
              <a:t>ضوء </a:t>
            </a:r>
            <a:r>
              <a:rPr lang="ar-IQ" sz="4400" dirty="0" smtClean="0">
                <a:ln>
                  <a:solidFill>
                    <a:srgbClr val="7030A0"/>
                  </a:solidFill>
                </a:ln>
                <a:solidFill>
                  <a:srgbClr val="002060"/>
                </a:solidFill>
                <a:cs typeface="Fanan" pitchFamily="2" charset="-78"/>
              </a:rPr>
              <a:t>ذلك قدم</a:t>
            </a:r>
          </a:p>
          <a:p>
            <a:pPr lvl="0" algn="just" rtl="1"/>
            <a:r>
              <a:rPr lang="ar-IQ" sz="4400" dirty="0" smtClean="0">
                <a:ln>
                  <a:solidFill>
                    <a:srgbClr val="7030A0"/>
                  </a:solidFill>
                </a:ln>
                <a:solidFill>
                  <a:srgbClr val="002060"/>
                </a:solidFill>
                <a:cs typeface="Fanan" pitchFamily="2" charset="-78"/>
              </a:rPr>
              <a:t> </a:t>
            </a:r>
            <a:r>
              <a:rPr lang="ar-IQ" sz="4400" dirty="0">
                <a:ln>
                  <a:solidFill>
                    <a:srgbClr val="7030A0"/>
                  </a:solidFill>
                </a:ln>
                <a:solidFill>
                  <a:srgbClr val="002060"/>
                </a:solidFill>
                <a:cs typeface="Fanan" pitchFamily="2" charset="-78"/>
              </a:rPr>
              <a:t>سايمون ومارش نموذجا </a:t>
            </a:r>
            <a:r>
              <a:rPr lang="ar-IQ" sz="4400" dirty="0" smtClean="0">
                <a:ln>
                  <a:solidFill>
                    <a:srgbClr val="7030A0"/>
                  </a:solidFill>
                </a:ln>
                <a:solidFill>
                  <a:srgbClr val="002060"/>
                </a:solidFill>
                <a:cs typeface="Fanan" pitchFamily="2" charset="-78"/>
              </a:rPr>
              <a:t>لاتخاذ</a:t>
            </a:r>
          </a:p>
          <a:p>
            <a:pPr lvl="0" algn="just" rtl="1"/>
            <a:r>
              <a:rPr lang="ar-IQ" sz="4400" dirty="0" smtClean="0">
                <a:ln>
                  <a:solidFill>
                    <a:srgbClr val="7030A0"/>
                  </a:solidFill>
                </a:ln>
                <a:solidFill>
                  <a:srgbClr val="002060"/>
                </a:solidFill>
                <a:cs typeface="Fanan" pitchFamily="2" charset="-78"/>
              </a:rPr>
              <a:t> </a:t>
            </a:r>
            <a:r>
              <a:rPr lang="ar-IQ" sz="4400" dirty="0">
                <a:ln>
                  <a:solidFill>
                    <a:srgbClr val="7030A0"/>
                  </a:solidFill>
                </a:ln>
                <a:solidFill>
                  <a:srgbClr val="002060"/>
                </a:solidFill>
                <a:cs typeface="Fanan" pitchFamily="2" charset="-78"/>
              </a:rPr>
              <a:t>القرار يرتكز على اربعة عناصر : ( مستوى الطموح ، القيمة المتوقعة للمكافات ، البحث المتواصل ، مستوى الرضا ) وقد اعتبروا العلاقة بين مستوى الطموح ومستوى الرضا هي الضابط الرئيسي في عملية اتخاذ </a:t>
            </a:r>
            <a:r>
              <a:rPr lang="ar-IQ" sz="4400" dirty="0" smtClean="0">
                <a:ln>
                  <a:solidFill>
                    <a:srgbClr val="7030A0"/>
                  </a:solidFill>
                </a:ln>
                <a:solidFill>
                  <a:srgbClr val="002060"/>
                </a:solidFill>
                <a:cs typeface="Fanan" pitchFamily="2" charset="-78"/>
              </a:rPr>
              <a:t>القرار.</a:t>
            </a:r>
            <a:endParaRPr lang="en-US" sz="4400" dirty="0">
              <a:ln>
                <a:solidFill>
                  <a:srgbClr val="7030A0"/>
                </a:solidFill>
              </a:ln>
              <a:solidFill>
                <a:srgbClr val="002060"/>
              </a:solidFill>
              <a:cs typeface="Fanan" pitchFamily="2" charset="-78"/>
            </a:endParaRPr>
          </a:p>
        </p:txBody>
      </p:sp>
      <p:pic>
        <p:nvPicPr>
          <p:cNvPr id="3" name="Picture 2" descr="HerbertSimon"/>
          <p:cNvPicPr/>
          <p:nvPr/>
        </p:nvPicPr>
        <p:blipFill>
          <a:blip r:embed="rId2" cstate="print"/>
          <a:srcRect/>
          <a:stretch>
            <a:fillRect/>
          </a:stretch>
        </p:blipFill>
        <p:spPr bwMode="auto">
          <a:xfrm>
            <a:off x="323528" y="864032"/>
            <a:ext cx="2520279" cy="1916895"/>
          </a:xfrm>
          <a:prstGeom prst="rect">
            <a:avLst/>
          </a:prstGeom>
          <a:noFill/>
          <a:ln w="9525">
            <a:noFill/>
            <a:miter lim="800000"/>
            <a:headEnd/>
            <a:tailEnd/>
          </a:ln>
        </p:spPr>
      </p:pic>
    </p:spTree>
    <p:extLst>
      <p:ext uri="{BB962C8B-B14F-4D97-AF65-F5344CB8AC3E}">
        <p14:creationId xmlns:p14="http://schemas.microsoft.com/office/powerpoint/2010/main" val="3634382476"/>
      </p:ext>
    </p:extLst>
  </p:cSld>
  <p:clrMapOvr>
    <a:masterClrMapping/>
  </p:clrMapOvr>
  <mc:AlternateContent xmlns:mc="http://schemas.openxmlformats.org/markup-compatibility/2006" xmlns:p14="http://schemas.microsoft.com/office/powerpoint/2010/main">
    <mc:Choice Requires="p14">
      <p:transition spd="slow" p14:dur="25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7" presetClass="entr" presetSubtype="0"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anim calcmode="lin" valueType="num">
                                      <p:cBhvr>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7" presetClass="entr" presetSubtype="0"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500"/>
                                        <p:tgtEl>
                                          <p:spTgt spid="2">
                                            <p:txEl>
                                              <p:pRg st="2" end="2"/>
                                            </p:txEl>
                                          </p:spTgt>
                                        </p:tgtEl>
                                      </p:cBhvr>
                                    </p:animEffect>
                                    <p:anim calcmode="lin" valueType="num">
                                      <p:cBhvr>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7" presetClass="entr" presetSubtype="0" fill="hold" grpId="0"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500"/>
                                        <p:tgtEl>
                                          <p:spTgt spid="2">
                                            <p:txEl>
                                              <p:pRg st="3" end="3"/>
                                            </p:txEl>
                                          </p:spTgt>
                                        </p:tgtEl>
                                      </p:cBhvr>
                                    </p:animEffect>
                                    <p:anim calcmode="lin" valueType="num">
                                      <p:cBhvr>
                                        <p:cTn id="2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3" end="3"/>
                                            </p:txEl>
                                          </p:spTgt>
                                        </p:tgtEl>
                                        <p:attrNameLst>
                                          <p:attrName>ppt_y</p:attrName>
                                        </p:attrNameLst>
                                      </p:cBhvr>
                                      <p:tavLst>
                                        <p:tav tm="0">
                                          <p:val>
                                            <p:strVal val="#ppt_y-.1"/>
                                          </p:val>
                                        </p:tav>
                                        <p:tav tm="100000">
                                          <p:val>
                                            <p:strVal val="#ppt_y"/>
                                          </p:val>
                                        </p:tav>
                                      </p:tavLst>
                                    </p:anim>
                                  </p:childTnLst>
                                </p:cTn>
                              </p:par>
                              <p:par>
                                <p:cTn id="28" presetID="21" presetClass="entr" presetSubtype="2" fill="hold" nodeType="with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heel(2)">
                                      <p:cBhvr>
                                        <p:cTn id="3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892480" cy="6186309"/>
          </a:xfrm>
          <a:prstGeom prst="rect">
            <a:avLst/>
          </a:prstGeom>
        </p:spPr>
        <p:txBody>
          <a:bodyPr wrap="square">
            <a:spAutoFit/>
          </a:bodyPr>
          <a:lstStyle/>
          <a:p>
            <a:pPr algn="just" rtl="1"/>
            <a:r>
              <a:rPr lang="ar-IQ" sz="4400" dirty="0">
                <a:ln>
                  <a:solidFill>
                    <a:srgbClr val="7030A0"/>
                  </a:solidFill>
                </a:ln>
                <a:solidFill>
                  <a:srgbClr val="002060"/>
                </a:solidFill>
                <a:cs typeface="Fanan" pitchFamily="2" charset="-78"/>
              </a:rPr>
              <a:t>ولد سيمون ، هربرت في ميلوكي بولاية وسكونسين الأمريكية في يوم 16من شهر يونيه عام 1916م وتوفي في التاسع من شهر فراير 2001 وتلقى تعليمه في جامعة شيكاغو وحصل على البكالوريوس عام 1936م،والدكتوراه في العلوم السياسية في عام 1943م وحصل على درجات شرف في القانون والعلوم من عدة جامعات ، وتقلد سايمون العديد من الوظائف الاستشارية والتدريسية عبر البلاد ، بما في ذلك عمله بروفيسور زائرا في كل من جامعات برنستون ، </a:t>
            </a:r>
            <a:endParaRPr lang="en-US" sz="4400" dirty="0">
              <a:ln>
                <a:solidFill>
                  <a:srgbClr val="7030A0"/>
                </a:solidFill>
              </a:ln>
              <a:solidFill>
                <a:srgbClr val="002060"/>
              </a:solidFill>
              <a:cs typeface="Fanan" pitchFamily="2" charset="-78"/>
            </a:endParaRPr>
          </a:p>
        </p:txBody>
      </p:sp>
    </p:spTree>
    <p:extLst>
      <p:ext uri="{BB962C8B-B14F-4D97-AF65-F5344CB8AC3E}">
        <p14:creationId xmlns:p14="http://schemas.microsoft.com/office/powerpoint/2010/main" val="3870927001"/>
      </p:ext>
    </p:extLst>
  </p:cSld>
  <p:clrMapOvr>
    <a:masterClrMapping/>
  </p:clrMapOvr>
  <mc:AlternateContent xmlns:mc="http://schemas.openxmlformats.org/markup-compatibility/2006" xmlns:p14="http://schemas.microsoft.com/office/powerpoint/2010/main">
    <mc:Choice Requires="p14">
      <p:transition spd="slow" p14:dur="1500">
        <p14:ripple dir="l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afterEffect">
                                  <p:stCondLst>
                                    <p:cond delay="0"/>
                                  </p:stCondLst>
                                  <p:iterate type="lt">
                                    <p:tmPct val="10000"/>
                                  </p:iterate>
                                  <p:childTnLst>
                                    <p:animMotion origin="layout" path="M 0.0 0.0 L 0.0 -0.07213" pathEditMode="relative" ptsTypes="">
                                      <p:cBhvr>
                                        <p:cTn id="6" dur="65" accel="50000" decel="50000" autoRev="1" fill="hold">
                                          <p:stCondLst>
                                            <p:cond delay="0"/>
                                          </p:stCondLst>
                                        </p:cTn>
                                        <p:tgtEl>
                                          <p:spTgt spid="2"/>
                                        </p:tgtEl>
                                        <p:attrNameLst>
                                          <p:attrName>ppt_x</p:attrName>
                                          <p:attrName>ppt_y</p:attrName>
                                        </p:attrNameLst>
                                      </p:cBhvr>
                                    </p:animMotion>
                                    <p:animRot by="1500000">
                                      <p:cBhvr>
                                        <p:cTn id="7" dur="32" fill="hold">
                                          <p:stCondLst>
                                            <p:cond delay="0"/>
                                          </p:stCondLst>
                                        </p:cTn>
                                        <p:tgtEl>
                                          <p:spTgt spid="2"/>
                                        </p:tgtEl>
                                        <p:attrNameLst>
                                          <p:attrName>r</p:attrName>
                                        </p:attrNameLst>
                                      </p:cBhvr>
                                    </p:animRot>
                                    <p:animRot by="-1500000">
                                      <p:cBhvr>
                                        <p:cTn id="8" dur="32" fill="hold">
                                          <p:stCondLst>
                                            <p:cond delay="32"/>
                                          </p:stCondLst>
                                        </p:cTn>
                                        <p:tgtEl>
                                          <p:spTgt spid="2"/>
                                        </p:tgtEl>
                                        <p:attrNameLst>
                                          <p:attrName>r</p:attrName>
                                        </p:attrNameLst>
                                      </p:cBhvr>
                                    </p:animRot>
                                    <p:animRot by="-1500000">
                                      <p:cBhvr>
                                        <p:cTn id="9" dur="32" fill="hold">
                                          <p:stCondLst>
                                            <p:cond delay="65"/>
                                          </p:stCondLst>
                                        </p:cTn>
                                        <p:tgtEl>
                                          <p:spTgt spid="2"/>
                                        </p:tgtEl>
                                        <p:attrNameLst>
                                          <p:attrName>r</p:attrName>
                                        </p:attrNameLst>
                                      </p:cBhvr>
                                    </p:animRot>
                                    <p:animRot by="1500000">
                                      <p:cBhvr>
                                        <p:cTn id="10" dur="32" fill="hold">
                                          <p:stCondLst>
                                            <p:cond delay="97"/>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983</Words>
  <Application>Microsoft Office PowerPoint</Application>
  <PresentationFormat>On-screen Show (4:3)</PresentationFormat>
  <Paragraphs>35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محاضرات نظرية المنظمة المرحلة الثانية / الدراسة المسائية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2o1O</dc:creator>
  <cp:lastModifiedBy>Noor</cp:lastModifiedBy>
  <cp:revision>15</cp:revision>
  <dcterms:created xsi:type="dcterms:W3CDTF">2019-11-15T20:57:30Z</dcterms:created>
  <dcterms:modified xsi:type="dcterms:W3CDTF">2019-11-16T19:32:12Z</dcterms:modified>
</cp:coreProperties>
</file>