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F0926-159C-458C-B02A-737B813A092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2855896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F0926-159C-458C-B02A-737B813A092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117231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F0926-159C-458C-B02A-737B813A092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150164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AF0926-159C-458C-B02A-737B813A092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1846092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AF0926-159C-458C-B02A-737B813A092C}"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2569244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AF0926-159C-458C-B02A-737B813A092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3352570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AF0926-159C-458C-B02A-737B813A092C}" type="datetimeFigureOut">
              <a:rPr lang="en-US" smtClean="0"/>
              <a:t>11/16/2019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344202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AF0926-159C-458C-B02A-737B813A092C}" type="datetimeFigureOut">
              <a:rPr lang="en-US" smtClean="0"/>
              <a:t>11/16/2019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332425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AF0926-159C-458C-B02A-737B813A092C}" type="datetimeFigureOut">
              <a:rPr lang="en-US" smtClean="0"/>
              <a:t>11/16/2019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3431414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F0926-159C-458C-B02A-737B813A092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228896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AF0926-159C-458C-B02A-737B813A092C}"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542AD6-2EF7-47EE-954E-BE87341726ED}" type="slidenum">
              <a:rPr lang="en-US" smtClean="0"/>
              <a:t>‹#›</a:t>
            </a:fld>
            <a:endParaRPr lang="en-US"/>
          </a:p>
        </p:txBody>
      </p:sp>
    </p:spTree>
    <p:extLst>
      <p:ext uri="{BB962C8B-B14F-4D97-AF65-F5344CB8AC3E}">
        <p14:creationId xmlns:p14="http://schemas.microsoft.com/office/powerpoint/2010/main" val="689176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9000" b="-1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F0926-159C-458C-B02A-737B813A092C}" type="datetimeFigureOut">
              <a:rPr lang="en-US" smtClean="0"/>
              <a:t>11/16/2019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42AD6-2EF7-47EE-954E-BE87341726ED}" type="slidenum">
              <a:rPr lang="en-US" smtClean="0"/>
              <a:t>‹#›</a:t>
            </a:fld>
            <a:endParaRPr lang="en-US"/>
          </a:p>
        </p:txBody>
      </p:sp>
    </p:spTree>
    <p:extLst>
      <p:ext uri="{BB962C8B-B14F-4D97-AF65-F5344CB8AC3E}">
        <p14:creationId xmlns:p14="http://schemas.microsoft.com/office/powerpoint/2010/main" val="639825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knol.google.com/k/-/-/1flc8yqiajx2z/jli2r2/image.jpg"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knol.google.com/k/-/-/1flc8yqiajx2z/jli2r2/2.jpg"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348880"/>
            <a:ext cx="7772400" cy="1470025"/>
          </a:xfrm>
        </p:spPr>
        <p:txBody>
          <a:bodyPr>
            <a:normAutofit fontScale="90000"/>
          </a:bodyPr>
          <a:lstStyle/>
          <a:p>
            <a:r>
              <a:rPr lang="ar-SA" b="1" dirty="0" smtClean="0">
                <a:ln w="11430">
                  <a:solidFill>
                    <a:sysClr val="windowText" lastClr="000000"/>
                  </a:solidFill>
                </a:ln>
                <a:solidFill>
                  <a:srgbClr val="CC0099"/>
                </a:solidFill>
                <a:effectLst>
                  <a:outerShdw blurRad="50800" dist="39000" dir="5460000" algn="tl">
                    <a:srgbClr val="000000">
                      <a:alpha val="38000"/>
                    </a:srgbClr>
                  </a:outerShdw>
                </a:effectLst>
              </a:rPr>
              <a:t>محاضرات نظرية المنظمة</a:t>
            </a:r>
            <a:r>
              <a:rPr lang="en-US" b="1" dirty="0" smtClean="0">
                <a:ln w="11430">
                  <a:solidFill>
                    <a:sysClr val="windowText" lastClr="000000"/>
                  </a:solidFill>
                </a:ln>
                <a:solidFill>
                  <a:srgbClr val="CC0099"/>
                </a:solidFill>
                <a:effectLst>
                  <a:outerShdw blurRad="50800" dist="39000" dir="5460000" algn="tl">
                    <a:srgbClr val="000000">
                      <a:alpha val="38000"/>
                    </a:srgbClr>
                  </a:outerShdw>
                </a:effectLst>
              </a:rPr>
              <a:t/>
            </a:r>
            <a:br>
              <a:rPr lang="en-US" b="1" dirty="0" smtClean="0">
                <a:ln w="11430">
                  <a:solidFill>
                    <a:sysClr val="windowText" lastClr="000000"/>
                  </a:solidFill>
                </a:ln>
                <a:solidFill>
                  <a:srgbClr val="CC0099"/>
                </a:solidFill>
                <a:effectLst>
                  <a:outerShdw blurRad="50800" dist="39000" dir="5460000" algn="tl">
                    <a:srgbClr val="000000">
                      <a:alpha val="38000"/>
                    </a:srgbClr>
                  </a:outerShdw>
                </a:effectLst>
              </a:rPr>
            </a:br>
            <a:r>
              <a:rPr lang="ar-SA" b="1" dirty="0" smtClean="0">
                <a:ln w="11430">
                  <a:solidFill>
                    <a:sysClr val="windowText" lastClr="000000"/>
                  </a:solidFill>
                </a:ln>
                <a:solidFill>
                  <a:srgbClr val="CC0099"/>
                </a:solidFill>
                <a:effectLst>
                  <a:outerShdw blurRad="50800" dist="39000" dir="5460000" algn="tl">
                    <a:srgbClr val="000000">
                      <a:alpha val="38000"/>
                    </a:srgbClr>
                  </a:outerShdw>
                </a:effectLst>
              </a:rPr>
              <a:t>المرحلة الثانية / الدراسة المسائية</a:t>
            </a:r>
            <a:r>
              <a:rPr lang="en-US" b="1" dirty="0" smtClean="0">
                <a:ln w="11430">
                  <a:solidFill>
                    <a:sysClr val="windowText" lastClr="000000"/>
                  </a:solidFill>
                </a:ln>
                <a:solidFill>
                  <a:srgbClr val="CC0099"/>
                </a:solidFill>
                <a:effectLst>
                  <a:outerShdw blurRad="50800" dist="39000" dir="5460000" algn="tl">
                    <a:srgbClr val="000000">
                      <a:alpha val="38000"/>
                    </a:srgbClr>
                  </a:outerShdw>
                </a:effectLst>
              </a:rPr>
              <a:t/>
            </a:r>
            <a:br>
              <a:rPr lang="en-US" b="1" dirty="0" smtClean="0">
                <a:ln w="11430">
                  <a:solidFill>
                    <a:sysClr val="windowText" lastClr="000000"/>
                  </a:solidFill>
                </a:ln>
                <a:solidFill>
                  <a:srgbClr val="CC0099"/>
                </a:solidFill>
                <a:effectLst>
                  <a:outerShdw blurRad="50800" dist="39000" dir="5460000" algn="tl">
                    <a:srgbClr val="000000">
                      <a:alpha val="38000"/>
                    </a:srgbClr>
                  </a:outerShdw>
                </a:effectLst>
              </a:rPr>
            </a:br>
            <a:endParaRPr lang="en-US" dirty="0"/>
          </a:p>
        </p:txBody>
      </p:sp>
      <p:sp>
        <p:nvSpPr>
          <p:cNvPr id="3" name="Subtitle 2"/>
          <p:cNvSpPr>
            <a:spLocks noGrp="1"/>
          </p:cNvSpPr>
          <p:nvPr>
            <p:ph type="subTitle" idx="1"/>
          </p:nvPr>
        </p:nvSpPr>
        <p:spPr/>
        <p:txBody>
          <a:bodyPr>
            <a:normAutofit/>
          </a:bodyPr>
          <a:lstStyle/>
          <a:p>
            <a:r>
              <a:rPr lang="ar-SA" sz="4400" b="1" cap="all" dirty="0" smtClean="0">
                <a:ln w="9000" cmpd="sng">
                  <a:solidFill>
                    <a:srgbClr val="FF0000"/>
                  </a:solidFill>
                  <a:prstDash val="solid"/>
                </a:ln>
                <a:solidFill>
                  <a:srgbClr val="FF0066"/>
                </a:solidFill>
                <a:effectLst>
                  <a:reflection blurRad="12700" stA="28000" endPos="45000" dist="1000" dir="5400000" sy="-100000" algn="bl" rotWithShape="0"/>
                </a:effectLst>
              </a:rPr>
              <a:t>المحاضرة </a:t>
            </a:r>
            <a:r>
              <a:rPr lang="ar-IQ" sz="4400" b="1" cap="all" dirty="0" smtClean="0">
                <a:ln w="9000" cmpd="sng">
                  <a:solidFill>
                    <a:srgbClr val="FF0000"/>
                  </a:solidFill>
                  <a:prstDash val="solid"/>
                </a:ln>
                <a:solidFill>
                  <a:srgbClr val="FF0066"/>
                </a:solidFill>
                <a:effectLst>
                  <a:reflection blurRad="12700" stA="28000" endPos="45000" dist="1000" dir="5400000" sy="-100000" algn="bl" rotWithShape="0"/>
                </a:effectLst>
              </a:rPr>
              <a:t>الرابعة</a:t>
            </a:r>
            <a:endParaRPr lang="en-US" sz="4400" b="1" cap="all" dirty="0" smtClean="0">
              <a:ln w="9000" cmpd="sng">
                <a:solidFill>
                  <a:srgbClr val="FF0000"/>
                </a:solidFill>
                <a:prstDash val="solid"/>
              </a:ln>
              <a:solidFill>
                <a:srgbClr val="FF0066"/>
              </a:solidFill>
              <a:effectLst>
                <a:reflection blurRad="12700" stA="28000" endPos="45000" dist="1000" dir="5400000" sy="-100000" algn="bl" rotWithShape="0"/>
              </a:effectLst>
            </a:endParaRPr>
          </a:p>
          <a:p>
            <a:r>
              <a:rPr lang="ar-SA" sz="4400" b="1" cap="all" dirty="0" smtClean="0">
                <a:ln w="9000" cmpd="sng">
                  <a:solidFill>
                    <a:srgbClr val="FF0000"/>
                  </a:solidFill>
                  <a:prstDash val="solid"/>
                </a:ln>
                <a:solidFill>
                  <a:srgbClr val="FF0066"/>
                </a:solidFill>
                <a:effectLst>
                  <a:reflection blurRad="12700" stA="28000" endPos="45000" dist="1000" dir="5400000" sy="-100000" algn="bl" rotWithShape="0"/>
                </a:effectLst>
              </a:rPr>
              <a:t>م.د نور خليل ابراهيم</a:t>
            </a:r>
            <a:endParaRPr lang="en-US" sz="4400" b="1" cap="all" dirty="0">
              <a:ln w="9000" cmpd="sng">
                <a:solidFill>
                  <a:srgbClr val="FF0000"/>
                </a:solidFill>
                <a:prstDash val="solid"/>
              </a:ln>
              <a:solidFill>
                <a:srgbClr val="FF0066"/>
              </a:solidFill>
              <a:effectLst>
                <a:reflection blurRad="12700" stA="28000" endPos="45000" dist="1000" dir="5400000" sy="-100000" algn="bl" rotWithShape="0"/>
              </a:effectLst>
            </a:endParaRPr>
          </a:p>
        </p:txBody>
      </p:sp>
      <p:sp>
        <p:nvSpPr>
          <p:cNvPr id="4" name="Rectangle 3"/>
          <p:cNvSpPr/>
          <p:nvPr/>
        </p:nvSpPr>
        <p:spPr>
          <a:xfrm>
            <a:off x="6012160" y="87015"/>
            <a:ext cx="2987824" cy="1384995"/>
          </a:xfrm>
          <a:prstGeom prst="rect">
            <a:avLst/>
          </a:prstGeom>
        </p:spPr>
        <p:txBody>
          <a:bodyPr wrap="square">
            <a:spAutoFit/>
          </a:bodyPr>
          <a:lstStyle/>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جامعة بغداد </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كلية الادارة والاقتصاد</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a:p>
            <a:pPr algn="ctr" rtl="1"/>
            <a:r>
              <a:rPr lang="ar-SA"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rPr>
              <a:t>قسم ادارة الاعمال</a:t>
            </a:r>
            <a:endParaRPr lang="en-US" sz="2800" b="1" cap="all" dirty="0">
              <a:ln w="9000" cmpd="sng">
                <a:solidFill>
                  <a:schemeClr val="accent4">
                    <a:shade val="50000"/>
                    <a:satMod val="120000"/>
                  </a:schemeClr>
                </a:solidFill>
                <a:prstDash val="solid"/>
              </a:ln>
              <a:solidFill>
                <a:schemeClr val="accent5">
                  <a:lumMod val="75000"/>
                </a:schemeClr>
              </a:solidFill>
              <a:effectLst>
                <a:outerShdw blurRad="50800" dist="38100" dir="8100000" algn="tr" rotWithShape="0">
                  <a:prstClr val="black">
                    <a:alpha val="40000"/>
                  </a:prstClr>
                </a:outerShdw>
                <a:reflection blurRad="12700" stA="28000" endPos="45000" dist="1000" dir="5400000" sy="-100000" algn="bl" rotWithShape="0"/>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87015"/>
            <a:ext cx="1788790" cy="1788790"/>
          </a:xfrm>
          <a:prstGeom prst="rect">
            <a:avLst/>
          </a:prstGeom>
        </p:spPr>
      </p:pic>
    </p:spTree>
    <p:extLst>
      <p:ext uri="{BB962C8B-B14F-4D97-AF65-F5344CB8AC3E}">
        <p14:creationId xmlns:p14="http://schemas.microsoft.com/office/powerpoint/2010/main" val="317648253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10"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down)">
                                      <p:cBhvr>
                                        <p:cTn id="16" dur="500"/>
                                        <p:tgtEl>
                                          <p:spTgt spid="2"/>
                                        </p:tgtEl>
                                      </p:cBhvr>
                                    </p:animEffect>
                                  </p:childTnLst>
                                </p:cTn>
                              </p:par>
                            </p:childTnLst>
                          </p:cTn>
                        </p:par>
                        <p:par>
                          <p:cTn id="17" fill="hold">
                            <p:stCondLst>
                              <p:cond delay="1500"/>
                            </p:stCondLst>
                            <p:childTnLst>
                              <p:par>
                                <p:cTn id="18" presetID="15"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3"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24" fill="hold">
                            <p:stCondLst>
                              <p:cond delay="2500"/>
                            </p:stCondLst>
                            <p:childTnLst>
                              <p:par>
                                <p:cTn id="25" presetID="15" presetClass="entr" presetSubtype="0" fill="hold" grpId="0" nodeType="after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80040"/>
            <a:ext cx="8964488" cy="5509200"/>
          </a:xfrm>
          <a:prstGeom prst="rect">
            <a:avLst/>
          </a:prstGeom>
        </p:spPr>
        <p:txBody>
          <a:bodyPr wrap="square">
            <a:spAutoFit/>
          </a:bodyPr>
          <a:lstStyle/>
          <a:p>
            <a:pPr algn="just" rtl="1"/>
            <a:r>
              <a:rPr lang="ar-SA" sz="4400" dirty="0">
                <a:cs typeface="Fanan" pitchFamily="2" charset="-78"/>
              </a:rPr>
              <a:t>الأكثر أولوية أو الأعظم قوة وإلحاحا فإن الحاجات التالية في التدرج الهرمي تبرز وتطلب الإشباع هي الأخرى وعندما تشبع نكون قد صعدنا درجة أعلى على سلم الدوافع.. وهكذا حتى نصل إلى قمته. هذه الحاجات والدوافع وفقا لأولوياتها في النظام المتصاعد كما وصفه ماسلو هي كما يلي:</a:t>
            </a:r>
            <a:br>
              <a:rPr lang="ar-SA" sz="4400" dirty="0">
                <a:cs typeface="Fanan" pitchFamily="2" charset="-78"/>
              </a:rPr>
            </a:br>
            <a:r>
              <a:rPr lang="ar-SA" sz="4400" dirty="0">
                <a:cs typeface="Fanan" pitchFamily="2" charset="-78"/>
              </a:rPr>
              <a:t>1- الحاجات الفسيولوجية </a:t>
            </a:r>
            <a:r>
              <a:rPr lang="en-US" sz="4400" dirty="0">
                <a:cs typeface="Fanan" pitchFamily="2" charset="-78"/>
              </a:rPr>
              <a:t>Physiological needs</a:t>
            </a:r>
          </a:p>
        </p:txBody>
      </p:sp>
    </p:spTree>
    <p:extLst>
      <p:ext uri="{BB962C8B-B14F-4D97-AF65-F5344CB8AC3E}">
        <p14:creationId xmlns:p14="http://schemas.microsoft.com/office/powerpoint/2010/main" val="4222131835"/>
      </p:ext>
    </p:extLst>
  </p:cSld>
  <p:clrMapOvr>
    <a:masterClrMapping/>
  </p:clrMapOvr>
  <mc:AlternateContent xmlns:mc="http://schemas.openxmlformats.org/markup-compatibility/2006" xmlns:p14="http://schemas.microsoft.com/office/powerpoint/2010/main">
    <mc:Choice Requires="p14">
      <p:transition spd="slow" p14:dur="225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75" accel="50000" decel="50000" autoRev="1" fill="hold">
                                          <p:stCondLst>
                                            <p:cond delay="0"/>
                                          </p:stCondLst>
                                        </p:cTn>
                                        <p:tgtEl>
                                          <p:spTgt spid="2"/>
                                        </p:tgtEl>
                                        <p:attrNameLst>
                                          <p:attrName>ppt_x</p:attrName>
                                          <p:attrName>ppt_y</p:attrName>
                                        </p:attrNameLst>
                                      </p:cBhvr>
                                    </p:animMotion>
                                    <p:animRot by="1500000">
                                      <p:cBhvr>
                                        <p:cTn id="7" dur="38" fill="hold">
                                          <p:stCondLst>
                                            <p:cond delay="0"/>
                                          </p:stCondLst>
                                        </p:cTn>
                                        <p:tgtEl>
                                          <p:spTgt spid="2"/>
                                        </p:tgtEl>
                                        <p:attrNameLst>
                                          <p:attrName>r</p:attrName>
                                        </p:attrNameLst>
                                      </p:cBhvr>
                                    </p:animRot>
                                    <p:animRot by="-1500000">
                                      <p:cBhvr>
                                        <p:cTn id="8" dur="38" fill="hold">
                                          <p:stCondLst>
                                            <p:cond delay="38"/>
                                          </p:stCondLst>
                                        </p:cTn>
                                        <p:tgtEl>
                                          <p:spTgt spid="2"/>
                                        </p:tgtEl>
                                        <p:attrNameLst>
                                          <p:attrName>r</p:attrName>
                                        </p:attrNameLst>
                                      </p:cBhvr>
                                    </p:animRot>
                                    <p:animRot by="-1500000">
                                      <p:cBhvr>
                                        <p:cTn id="9" dur="38" fill="hold">
                                          <p:stCondLst>
                                            <p:cond delay="75"/>
                                          </p:stCondLst>
                                        </p:cTn>
                                        <p:tgtEl>
                                          <p:spTgt spid="2"/>
                                        </p:tgtEl>
                                        <p:attrNameLst>
                                          <p:attrName>r</p:attrName>
                                        </p:attrNameLst>
                                      </p:cBhvr>
                                    </p:animRot>
                                    <p:animRot by="1500000">
                                      <p:cBhvr>
                                        <p:cTn id="10" dur="38" fill="hold">
                                          <p:stCondLst>
                                            <p:cond delay="113"/>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92480" cy="6863417"/>
          </a:xfrm>
          <a:prstGeom prst="rect">
            <a:avLst/>
          </a:prstGeom>
        </p:spPr>
        <p:txBody>
          <a:bodyPr wrap="square">
            <a:spAutoFit/>
          </a:bodyPr>
          <a:lstStyle/>
          <a:p>
            <a:pPr algn="justLow" rtl="1"/>
            <a:r>
              <a:rPr lang="ar-SA" sz="4400" dirty="0">
                <a:cs typeface="Fanan" pitchFamily="2" charset="-78"/>
              </a:rPr>
              <a:t>2- حاجات الأمان </a:t>
            </a:r>
            <a:r>
              <a:rPr lang="en-US" sz="4400" dirty="0" smtClean="0">
                <a:cs typeface="Fanan" pitchFamily="2" charset="-78"/>
              </a:rPr>
              <a:t>Safety</a:t>
            </a:r>
            <a:r>
              <a:rPr lang="ar-IQ" sz="4400" dirty="0" smtClean="0">
                <a:cs typeface="Fanan" pitchFamily="2" charset="-78"/>
              </a:rPr>
              <a:t> </a:t>
            </a:r>
            <a:r>
              <a:rPr lang="en-US" sz="4400" dirty="0" smtClean="0">
                <a:cs typeface="Fanan" pitchFamily="2" charset="-78"/>
              </a:rPr>
              <a:t>needs</a:t>
            </a:r>
            <a:r>
              <a:rPr lang="ar-SA" sz="4400" dirty="0">
                <a:cs typeface="Fanan" pitchFamily="2" charset="-78"/>
              </a:rPr>
              <a:t/>
            </a:r>
            <a:br>
              <a:rPr lang="ar-SA" sz="4400" dirty="0">
                <a:cs typeface="Fanan" pitchFamily="2" charset="-78"/>
              </a:rPr>
            </a:br>
            <a:r>
              <a:rPr lang="ar-SA" sz="4400" dirty="0">
                <a:cs typeface="Fanan" pitchFamily="2" charset="-78"/>
              </a:rPr>
              <a:t>3- حاجات الحب </a:t>
            </a:r>
            <a:r>
              <a:rPr lang="ar-SA" sz="4400" dirty="0" smtClean="0">
                <a:cs typeface="Fanan" pitchFamily="2" charset="-78"/>
              </a:rPr>
              <a:t>والانتماء</a:t>
            </a:r>
            <a:r>
              <a:rPr lang="ar-SA" sz="4400" dirty="0">
                <a:cs typeface="Fanan" pitchFamily="2" charset="-78"/>
              </a:rPr>
              <a:t/>
            </a:r>
            <a:br>
              <a:rPr lang="ar-SA" sz="4400" dirty="0">
                <a:cs typeface="Fanan" pitchFamily="2" charset="-78"/>
              </a:rPr>
            </a:br>
            <a:r>
              <a:rPr lang="ar-SA" sz="4400" dirty="0">
                <a:cs typeface="Fanan" pitchFamily="2" charset="-78"/>
              </a:rPr>
              <a:t>4 </a:t>
            </a:r>
            <a:r>
              <a:rPr lang="ar-SA" sz="4400" dirty="0" smtClean="0">
                <a:cs typeface="Fanan" pitchFamily="2" charset="-78"/>
              </a:rPr>
              <a:t>حاجات </a:t>
            </a:r>
            <a:r>
              <a:rPr lang="ar-SA" sz="4400" dirty="0">
                <a:cs typeface="Fanan" pitchFamily="2" charset="-78"/>
              </a:rPr>
              <a:t>التقدير </a:t>
            </a:r>
            <a:r>
              <a:rPr lang="en-US" sz="4400" dirty="0" smtClean="0">
                <a:cs typeface="Fanan" pitchFamily="2" charset="-78"/>
              </a:rPr>
              <a:t>Esteem</a:t>
            </a:r>
            <a:r>
              <a:rPr lang="ar-IQ" sz="4400" dirty="0" smtClean="0">
                <a:cs typeface="Fanan" pitchFamily="2" charset="-78"/>
              </a:rPr>
              <a:t> </a:t>
            </a:r>
            <a:r>
              <a:rPr lang="en-US" sz="4400" dirty="0" smtClean="0">
                <a:cs typeface="Fanan" pitchFamily="2" charset="-78"/>
              </a:rPr>
              <a:t>needs</a:t>
            </a:r>
            <a:r>
              <a:rPr lang="ar-SA" sz="4400" dirty="0">
                <a:cs typeface="Fanan" pitchFamily="2" charset="-78"/>
              </a:rPr>
              <a:t/>
            </a:r>
            <a:br>
              <a:rPr lang="ar-SA" sz="4400" dirty="0">
                <a:cs typeface="Fanan" pitchFamily="2" charset="-78"/>
              </a:rPr>
            </a:br>
            <a:r>
              <a:rPr lang="ar-SA" sz="4400" dirty="0">
                <a:cs typeface="Fanan" pitchFamily="2" charset="-78"/>
              </a:rPr>
              <a:t>5- حاجات تحقيق الذات </a:t>
            </a:r>
            <a:r>
              <a:rPr lang="en-US" sz="4400" dirty="0">
                <a:cs typeface="Fanan" pitchFamily="2" charset="-78"/>
              </a:rPr>
              <a:t>Self-actualization</a:t>
            </a:r>
            <a:r>
              <a:rPr lang="ar-SA" sz="4400" dirty="0">
                <a:cs typeface="Fanan" pitchFamily="2" charset="-78"/>
              </a:rPr>
              <a:t> والحاجات العليا </a:t>
            </a:r>
            <a:r>
              <a:rPr lang="en-US" sz="4400" dirty="0" err="1">
                <a:cs typeface="Fanan" pitchFamily="2" charset="-78"/>
              </a:rPr>
              <a:t>Metaneeds</a:t>
            </a:r>
            <a:r>
              <a:rPr lang="ar-SA" sz="4400" dirty="0">
                <a:cs typeface="Fanan" pitchFamily="2" charset="-78"/>
              </a:rPr>
              <a:t> </a:t>
            </a:r>
            <a:br>
              <a:rPr lang="ar-SA" sz="4400" dirty="0">
                <a:cs typeface="Fanan" pitchFamily="2" charset="-78"/>
              </a:rPr>
            </a:br>
            <a:r>
              <a:rPr lang="ar-SA" sz="4400" dirty="0">
                <a:cs typeface="Fanan" pitchFamily="2" charset="-78"/>
              </a:rPr>
              <a:t>بعد تحقيق الذات يتبقى نوعان من الحاجات أو الدوافع هما الحاجات المعرفية والحاجات الجمالية ورغم تأكيد ماسلو على وجود وأهمية هذين النوعين ضمن نسق الحاجات الإنسانية إلا أنه فيما يبدو لم يحدد لهما </a:t>
            </a:r>
            <a:r>
              <a:rPr lang="ar-SA" sz="4400" dirty="0" smtClean="0">
                <a:cs typeface="Fanan" pitchFamily="2" charset="-78"/>
              </a:rPr>
              <a:t>موضعا</a:t>
            </a:r>
            <a:r>
              <a:rPr lang="ar-IQ" sz="4400" dirty="0" smtClean="0">
                <a:cs typeface="Fanan" pitchFamily="2" charset="-78"/>
              </a:rPr>
              <a:t> </a:t>
            </a:r>
            <a:r>
              <a:rPr lang="ar-SA" sz="4400" dirty="0" smtClean="0">
                <a:cs typeface="Fanan" pitchFamily="2" charset="-78"/>
              </a:rPr>
              <a:t>واضحا </a:t>
            </a:r>
            <a:r>
              <a:rPr lang="ar-SA" sz="4400" dirty="0">
                <a:cs typeface="Fanan" pitchFamily="2" charset="-78"/>
              </a:rPr>
              <a:t>في </a:t>
            </a:r>
            <a:r>
              <a:rPr lang="ar-SA" sz="4400" dirty="0" smtClean="0">
                <a:cs typeface="Fanan" pitchFamily="2" charset="-78"/>
              </a:rPr>
              <a:t>نظام</a:t>
            </a:r>
            <a:r>
              <a:rPr lang="ar-IQ" sz="4400" dirty="0" smtClean="0">
                <a:cs typeface="Fanan" pitchFamily="2" charset="-78"/>
              </a:rPr>
              <a:t>ـ</a:t>
            </a:r>
            <a:r>
              <a:rPr lang="ar-SA" sz="4400" dirty="0" smtClean="0">
                <a:cs typeface="Fanan" pitchFamily="2" charset="-78"/>
              </a:rPr>
              <a:t>ه</a:t>
            </a:r>
            <a:r>
              <a:rPr lang="ar-IQ" sz="4400" dirty="0" smtClean="0">
                <a:cs typeface="Fanan" pitchFamily="2" charset="-78"/>
              </a:rPr>
              <a:t> ا</a:t>
            </a:r>
            <a:r>
              <a:rPr lang="ar-SA" sz="4400" dirty="0" smtClean="0">
                <a:cs typeface="Fanan" pitchFamily="2" charset="-78"/>
              </a:rPr>
              <a:t>لمتصاعد</a:t>
            </a:r>
            <a:endParaRPr lang="en-US" sz="4400" dirty="0">
              <a:cs typeface="Fanan" pitchFamily="2" charset="-78"/>
            </a:endParaRPr>
          </a:p>
        </p:txBody>
      </p:sp>
    </p:spTree>
    <p:extLst>
      <p:ext uri="{BB962C8B-B14F-4D97-AF65-F5344CB8AC3E}">
        <p14:creationId xmlns:p14="http://schemas.microsoft.com/office/powerpoint/2010/main" val="20855074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502"/>
            <a:ext cx="9144000" cy="6863417"/>
          </a:xfrm>
          <a:prstGeom prst="rect">
            <a:avLst/>
          </a:prstGeom>
        </p:spPr>
        <p:txBody>
          <a:bodyPr wrap="square">
            <a:spAutoFit/>
          </a:bodyPr>
          <a:lstStyle/>
          <a:p>
            <a:pPr algn="justLow" rtl="1"/>
            <a:r>
              <a:rPr lang="ar-SA" sz="4400" dirty="0" smtClean="0">
                <a:cs typeface="Fanan" pitchFamily="2" charset="-78"/>
              </a:rPr>
              <a:t>(</a:t>
            </a:r>
            <a:r>
              <a:rPr lang="ar-SA" sz="4400" dirty="0">
                <a:cs typeface="Fanan" pitchFamily="2" charset="-78"/>
              </a:rPr>
              <a:t>1) الحاجات الجمالية </a:t>
            </a:r>
            <a:r>
              <a:rPr lang="en-US" sz="4400" dirty="0">
                <a:cs typeface="Fanan" pitchFamily="2" charset="-78"/>
              </a:rPr>
              <a:t>Aesthetic needs</a:t>
            </a:r>
            <a:r>
              <a:rPr lang="ar-SA" sz="4400" dirty="0">
                <a:cs typeface="Fanan" pitchFamily="2" charset="-78"/>
              </a:rPr>
              <a:t> </a:t>
            </a:r>
            <a:br>
              <a:rPr lang="ar-SA" sz="4400" dirty="0">
                <a:cs typeface="Fanan" pitchFamily="2" charset="-78"/>
              </a:rPr>
            </a:br>
            <a:r>
              <a:rPr lang="ar-SA" sz="4400" dirty="0">
                <a:cs typeface="Fanan" pitchFamily="2" charset="-78"/>
              </a:rPr>
              <a:t>وهذه تشمل فيما تشمل عدم احتمال الاضطراب والفوضى والقبح والميل إلى </a:t>
            </a:r>
            <a:r>
              <a:rPr lang="ar-SA" sz="4400" dirty="0" smtClean="0">
                <a:cs typeface="Fanan" pitchFamily="2" charset="-78"/>
              </a:rPr>
              <a:t>النظام والتناسق </a:t>
            </a:r>
            <a:r>
              <a:rPr lang="ar-SA" sz="4400" dirty="0">
                <a:cs typeface="Fanan" pitchFamily="2" charset="-78"/>
              </a:rPr>
              <a:t>والحاجة إلى إزالة التوتر الناشئ عن عدم الاكتمال في عمل </a:t>
            </a:r>
            <a:r>
              <a:rPr lang="ar-SA" sz="4400" dirty="0" smtClean="0">
                <a:cs typeface="Fanan" pitchFamily="2" charset="-78"/>
              </a:rPr>
              <a:t>ما </a:t>
            </a:r>
            <a:r>
              <a:rPr lang="ar-SA" sz="4400" dirty="0">
                <a:cs typeface="Fanan" pitchFamily="2" charset="-78"/>
              </a:rPr>
              <a:t>أو نسق ما.</a:t>
            </a:r>
            <a:br>
              <a:rPr lang="ar-SA" sz="4400" dirty="0">
                <a:cs typeface="Fanan" pitchFamily="2" charset="-78"/>
              </a:rPr>
            </a:br>
            <a:r>
              <a:rPr lang="ar-SA" sz="4400" dirty="0">
                <a:cs typeface="Fanan" pitchFamily="2" charset="-78"/>
              </a:rPr>
              <a:t>(2) الحاجات المعرفية  </a:t>
            </a:r>
            <a:br>
              <a:rPr lang="ar-SA" sz="4400" dirty="0">
                <a:cs typeface="Fanan" pitchFamily="2" charset="-78"/>
              </a:rPr>
            </a:br>
            <a:r>
              <a:rPr lang="ar-SA" sz="4400" dirty="0">
                <a:cs typeface="Fanan" pitchFamily="2" charset="-78"/>
              </a:rPr>
              <a:t>وتشمل الحاجة إلى الاستكشاف والمعرفة والفهم، وقد أكد ماسلو على أهميتها في الإنسان بل أيضا في الحيوان، وهي في تصوره تأخذ أشكالا متدرجة.. تبدأ في المستويات الأدنى بالحاجة إلى معرفة </a:t>
            </a:r>
            <a:r>
              <a:rPr lang="ar-SA" sz="4400" dirty="0" smtClean="0">
                <a:cs typeface="Fanan" pitchFamily="2" charset="-78"/>
              </a:rPr>
              <a:t>الع</a:t>
            </a:r>
            <a:r>
              <a:rPr lang="ar-IQ" sz="4400" dirty="0" smtClean="0">
                <a:cs typeface="Fanan" pitchFamily="2" charset="-78"/>
              </a:rPr>
              <a:t>ـــــــــــــــــــــــــــــــــ</a:t>
            </a:r>
            <a:r>
              <a:rPr lang="ar-SA" sz="4400" dirty="0" smtClean="0">
                <a:cs typeface="Fanan" pitchFamily="2" charset="-78"/>
              </a:rPr>
              <a:t>الم</a:t>
            </a:r>
            <a:endParaRPr lang="en-US" sz="4400" dirty="0">
              <a:cs typeface="Fanan" pitchFamily="2" charset="-78"/>
            </a:endParaRPr>
          </a:p>
        </p:txBody>
      </p:sp>
    </p:spTree>
    <p:extLst>
      <p:ext uri="{BB962C8B-B14F-4D97-AF65-F5344CB8AC3E}">
        <p14:creationId xmlns:p14="http://schemas.microsoft.com/office/powerpoint/2010/main" val="30596713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16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160" fill="hold"/>
                                        <p:tgtEl>
                                          <p:spTgt spid="2"/>
                                        </p:tgtEl>
                                        <p:attrNameLst>
                                          <p:attrName>ppt_y</p:attrName>
                                        </p:attrNameLst>
                                      </p:cBhvr>
                                      <p:tavLst>
                                        <p:tav tm="0">
                                          <p:val>
                                            <p:strVal val="#ppt_y"/>
                                          </p:val>
                                        </p:tav>
                                        <p:tav tm="100000">
                                          <p:val>
                                            <p:strVal val="#ppt_y"/>
                                          </p:val>
                                        </p:tav>
                                      </p:tavLst>
                                    </p:anim>
                                    <p:anim calcmode="lin" valueType="num">
                                      <p:cBhvr>
                                        <p:cTn id="9" dur="16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16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6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92480" cy="6863417"/>
          </a:xfrm>
          <a:prstGeom prst="rect">
            <a:avLst/>
          </a:prstGeom>
        </p:spPr>
        <p:txBody>
          <a:bodyPr wrap="square">
            <a:spAutoFit/>
          </a:bodyPr>
          <a:lstStyle/>
          <a:p>
            <a:pPr algn="just" rtl="1"/>
            <a:r>
              <a:rPr lang="ar-SA" sz="4400" dirty="0">
                <a:cs typeface="Fanan" pitchFamily="2" charset="-78"/>
              </a:rPr>
              <a:t>واستكشافه بما يتسق مع إشباع الحاجات الأخرى ثم تتدرج حتى تصل إلى نوع من الحاجة إلى وضع الأحداث في نسق نظري </a:t>
            </a:r>
            <a:r>
              <a:rPr lang="ar-SA" sz="4400" dirty="0" smtClean="0">
                <a:cs typeface="Fanan" pitchFamily="2" charset="-78"/>
              </a:rPr>
              <a:t>مفهوم </a:t>
            </a:r>
            <a:r>
              <a:rPr lang="ar-SA" sz="4400" dirty="0">
                <a:cs typeface="Fanan" pitchFamily="2" charset="-78"/>
              </a:rPr>
              <a:t>أو خلق نظام معرفي يفسر العالم والوجود. وهي </a:t>
            </a:r>
            <a:r>
              <a:rPr lang="ar-SA" sz="4400" dirty="0" smtClean="0">
                <a:cs typeface="Fanan" pitchFamily="2" charset="-78"/>
              </a:rPr>
              <a:t>في</a:t>
            </a:r>
            <a:r>
              <a:rPr lang="ar-IQ" sz="4400" dirty="0" smtClean="0">
                <a:cs typeface="Fanan" pitchFamily="2" charset="-78"/>
              </a:rPr>
              <a:t> </a:t>
            </a:r>
            <a:r>
              <a:rPr lang="ar-SA" sz="4400" dirty="0" smtClean="0">
                <a:cs typeface="Fanan" pitchFamily="2" charset="-78"/>
              </a:rPr>
              <a:t>المستويات </a:t>
            </a:r>
            <a:r>
              <a:rPr lang="ar-SA" sz="4400" dirty="0">
                <a:cs typeface="Fanan" pitchFamily="2" charset="-78"/>
              </a:rPr>
              <a:t>الأعلى تصبح قيمة يسعى الإنسان إليها لذاتها بصرف النظر عن علاقتها بإشباع الحاجات </a:t>
            </a:r>
            <a:r>
              <a:rPr lang="ar-SA" sz="4400" dirty="0" smtClean="0">
                <a:cs typeface="Fanan" pitchFamily="2" charset="-78"/>
              </a:rPr>
              <a:t>الأدنى</a:t>
            </a:r>
            <a:r>
              <a:rPr lang="ar-IQ" sz="4400" dirty="0" smtClean="0">
                <a:cs typeface="Fanan" pitchFamily="2" charset="-78"/>
              </a:rPr>
              <a:t> </a:t>
            </a:r>
            <a:r>
              <a:rPr lang="ar-SA" sz="4400" dirty="0" smtClean="0">
                <a:cs typeface="Fanan" pitchFamily="2" charset="-78"/>
              </a:rPr>
              <a:t>من </a:t>
            </a:r>
            <a:r>
              <a:rPr lang="ar-SA" sz="4400" dirty="0">
                <a:cs typeface="Fanan" pitchFamily="2" charset="-78"/>
              </a:rPr>
              <a:t>خلال هذه الدراسة تمكن ماسلو تحديد عدد من الخصائص أو السمات التي رأى أنها تميز أولئك </a:t>
            </a:r>
            <a:r>
              <a:rPr lang="ar-SA" sz="4400" dirty="0"/>
              <a:t>الذين وصلوا إلى </a:t>
            </a:r>
            <a:r>
              <a:rPr lang="ar-SA" sz="4400" dirty="0">
                <a:cs typeface="Fanan" pitchFamily="2" charset="-78"/>
              </a:rPr>
              <a:t>مرحلة تحقيق </a:t>
            </a:r>
            <a:r>
              <a:rPr lang="ar-SA" sz="4400" dirty="0" smtClean="0">
                <a:cs typeface="Fanan" pitchFamily="2" charset="-78"/>
              </a:rPr>
              <a:t>الذات</a:t>
            </a:r>
            <a:r>
              <a:rPr lang="ar-IQ" sz="4400" dirty="0" smtClean="0">
                <a:cs typeface="Fanan" pitchFamily="2" charset="-78"/>
              </a:rPr>
              <a:t> </a:t>
            </a:r>
            <a:r>
              <a:rPr lang="ar-SA" sz="4400" dirty="0">
                <a:cs typeface="Fanan" pitchFamily="2" charset="-78"/>
              </a:rPr>
              <a:t>وهذه السمات كما </a:t>
            </a:r>
            <a:r>
              <a:rPr lang="ar-SA" sz="4400" dirty="0" smtClean="0">
                <a:cs typeface="Fanan" pitchFamily="2" charset="-78"/>
              </a:rPr>
              <a:t>وصفه</a:t>
            </a:r>
            <a:r>
              <a:rPr lang="ar-IQ" sz="4400" dirty="0" smtClean="0">
                <a:cs typeface="Fanan" pitchFamily="2" charset="-78"/>
              </a:rPr>
              <a:t> </a:t>
            </a:r>
            <a:r>
              <a:rPr lang="ar-SA" sz="4400" dirty="0">
                <a:cs typeface="Fanan" pitchFamily="2" charset="-78"/>
              </a:rPr>
              <a:t>ماسلو </a:t>
            </a:r>
            <a:r>
              <a:rPr lang="ar-IQ" sz="4400" dirty="0" smtClean="0">
                <a:cs typeface="Fanan" pitchFamily="2" charset="-78"/>
              </a:rPr>
              <a:t>يم</a:t>
            </a:r>
            <a:r>
              <a:rPr lang="ar-SA" sz="4400" dirty="0" smtClean="0">
                <a:cs typeface="Fanan" pitchFamily="2" charset="-78"/>
              </a:rPr>
              <a:t>كن </a:t>
            </a:r>
            <a:r>
              <a:rPr lang="ar-SA" sz="4400" dirty="0">
                <a:cs typeface="Fanan" pitchFamily="2" charset="-78"/>
              </a:rPr>
              <a:t>إيجازها فيما يلي:</a:t>
            </a:r>
            <a:endParaRPr lang="en-US" sz="4400" dirty="0">
              <a:cs typeface="Fanan" pitchFamily="2" charset="-78"/>
            </a:endParaRPr>
          </a:p>
        </p:txBody>
      </p:sp>
    </p:spTree>
    <p:extLst>
      <p:ext uri="{BB962C8B-B14F-4D97-AF65-F5344CB8AC3E}">
        <p14:creationId xmlns:p14="http://schemas.microsoft.com/office/powerpoint/2010/main" val="147610384"/>
      </p:ext>
    </p:extLst>
  </p:cSld>
  <p:clrMapOvr>
    <a:masterClrMapping/>
  </p:clrMapOvr>
  <mc:AlternateContent xmlns:mc="http://schemas.openxmlformats.org/markup-compatibility/2006" xmlns:p14="http://schemas.microsoft.com/office/powerpoint/2010/main">
    <mc:Choice Requires="p14">
      <p:transition spd="slow" p14:dur="150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6186309"/>
          </a:xfrm>
          <a:prstGeom prst="rect">
            <a:avLst/>
          </a:prstGeom>
        </p:spPr>
        <p:txBody>
          <a:bodyPr wrap="square">
            <a:spAutoFit/>
          </a:bodyPr>
          <a:lstStyle/>
          <a:p>
            <a:pPr algn="justLow" rtl="1"/>
            <a:r>
              <a:rPr lang="ar-SA" sz="4400" dirty="0">
                <a:cs typeface="Fanan" pitchFamily="2" charset="-78"/>
              </a:rPr>
              <a:t>1- الاتجاه </a:t>
            </a:r>
            <a:r>
              <a:rPr lang="ar-SA" sz="4400" dirty="0" smtClean="0">
                <a:cs typeface="Fanan" pitchFamily="2" charset="-78"/>
              </a:rPr>
              <a:t>الواقعي </a:t>
            </a:r>
            <a:r>
              <a:rPr lang="ar-SA" sz="4400" dirty="0">
                <a:cs typeface="Fanan" pitchFamily="2" charset="-78"/>
              </a:rPr>
              <a:t>أو الإدراك السليم للواقع والعلاقة المناسبة معه.</a:t>
            </a:r>
            <a:br>
              <a:rPr lang="ar-SA" sz="4400" dirty="0">
                <a:cs typeface="Fanan" pitchFamily="2" charset="-78"/>
              </a:rPr>
            </a:br>
            <a:r>
              <a:rPr lang="ar-SA" sz="4400" dirty="0">
                <a:cs typeface="Fanan" pitchFamily="2" charset="-78"/>
              </a:rPr>
              <a:t>2- القدرة على تقبل النفس والآخرين والعالم الطبيعي كما هم.</a:t>
            </a:r>
            <a:br>
              <a:rPr lang="ar-SA" sz="4400" dirty="0">
                <a:cs typeface="Fanan" pitchFamily="2" charset="-78"/>
              </a:rPr>
            </a:br>
            <a:r>
              <a:rPr lang="ar-SA" sz="4400" dirty="0">
                <a:cs typeface="Fanan" pitchFamily="2" charset="-78"/>
              </a:rPr>
              <a:t>3- التلقائية والبساطة والطبيعية.</a:t>
            </a:r>
            <a:br>
              <a:rPr lang="ar-SA" sz="4400" dirty="0">
                <a:cs typeface="Fanan" pitchFamily="2" charset="-78"/>
              </a:rPr>
            </a:br>
            <a:r>
              <a:rPr lang="ar-SA" sz="4400" dirty="0">
                <a:cs typeface="Fanan" pitchFamily="2" charset="-78"/>
              </a:rPr>
              <a:t>4- القدرة على التمركز حول المشاكل بدلا من التمركز حول أنفسهم فهم مدفوعون بإحساس غامر بالرسالة </a:t>
            </a:r>
            <a:br>
              <a:rPr lang="ar-SA" sz="4400" dirty="0">
                <a:cs typeface="Fanan" pitchFamily="2" charset="-78"/>
              </a:rPr>
            </a:br>
            <a:endParaRPr lang="en-US" sz="4400" dirty="0">
              <a:cs typeface="Fanan" pitchFamily="2" charset="-78"/>
            </a:endParaRPr>
          </a:p>
        </p:txBody>
      </p:sp>
    </p:spTree>
    <p:extLst>
      <p:ext uri="{BB962C8B-B14F-4D97-AF65-F5344CB8AC3E}">
        <p14:creationId xmlns:p14="http://schemas.microsoft.com/office/powerpoint/2010/main" val="11052342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afterEffect">
                                  <p:stCondLst>
                                    <p:cond delay="0"/>
                                  </p:stCondLst>
                                  <p:iterate type="lt">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1" fill="hold">
                                          <p:stCondLst>
                                            <p:cond delay="0"/>
                                          </p:stCondLst>
                                        </p:cTn>
                                        <p:tgtEl>
                                          <p:spTgt spid="2">
                                            <p:txEl>
                                              <p:pRg st="0" end="0"/>
                                            </p:txEl>
                                          </p:spTgt>
                                        </p:tgtEl>
                                        <p:attrNameLst>
                                          <p:attrName>style.rotation</p:attrName>
                                        </p:attrNameLst>
                                      </p:cBhvr>
                                      <p:to>
                                        <p:strVal val="-45.0"/>
                                      </p:to>
                                    </p:set>
                                    <p:anim calcmode="lin" valueType="num">
                                      <p:cBhvr>
                                        <p:cTn id="8" dur="41" fill="hold">
                                          <p:stCondLst>
                                            <p:cond delay="41"/>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1"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4" decel="50000" autoRev="1" fill="hold">
                                          <p:stCondLst>
                                            <p:cond delay="41"/>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2" fill="hold">
                                          <p:stCondLst>
                                            <p:cond delay="78"/>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64488" cy="6186309"/>
          </a:xfrm>
          <a:prstGeom prst="rect">
            <a:avLst/>
          </a:prstGeom>
        </p:spPr>
        <p:txBody>
          <a:bodyPr wrap="square">
            <a:spAutoFit/>
          </a:bodyPr>
          <a:lstStyle/>
          <a:p>
            <a:pPr algn="justLow" rtl="1"/>
            <a:r>
              <a:rPr lang="ar-SA" sz="4400" dirty="0">
                <a:cs typeface="Fanan" pitchFamily="2" charset="-78"/>
              </a:rPr>
              <a:t>5- الحاجة إلى الخصوصية.. ونوع من الانفصال عن الآخرين فهم يتحملون بل ويرغبون في نوع من الوحدة </a:t>
            </a:r>
            <a:r>
              <a:rPr lang="ar-IQ" sz="4400" dirty="0" smtClean="0">
                <a:cs typeface="Fanan" pitchFamily="2" charset="-78"/>
              </a:rPr>
              <a:t>.</a:t>
            </a:r>
            <a:r>
              <a:rPr lang="ar-SA" sz="4400" dirty="0">
                <a:cs typeface="Fanan" pitchFamily="2" charset="-78"/>
              </a:rPr>
              <a:t/>
            </a:r>
            <a:br>
              <a:rPr lang="ar-SA" sz="4400" dirty="0">
                <a:cs typeface="Fanan" pitchFamily="2" charset="-78"/>
              </a:rPr>
            </a:br>
            <a:r>
              <a:rPr lang="ar-SA" sz="4400" dirty="0">
                <a:cs typeface="Fanan" pitchFamily="2" charset="-78"/>
              </a:rPr>
              <a:t>6- الاستقلال عن الآخرين </a:t>
            </a:r>
            <a:r>
              <a:rPr lang="en-US" sz="4400" dirty="0">
                <a:cs typeface="Fanan" pitchFamily="2" charset="-78"/>
              </a:rPr>
              <a:t>Independence</a:t>
            </a:r>
            <a:r>
              <a:rPr lang="ar-SA" sz="4400" dirty="0">
                <a:cs typeface="Fanan" pitchFamily="2" charset="-78"/>
              </a:rPr>
              <a:t>، والتوجيه الذاتي </a:t>
            </a:r>
            <a:r>
              <a:rPr lang="en-US" sz="4400" dirty="0">
                <a:cs typeface="Fanan" pitchFamily="2" charset="-78"/>
              </a:rPr>
              <a:t>Autonomy</a:t>
            </a:r>
            <a:r>
              <a:rPr lang="ar-SA" sz="4400" dirty="0">
                <a:cs typeface="Fanan" pitchFamily="2" charset="-78"/>
              </a:rPr>
              <a:t> ، ونوع من الاكتفاء بالذات </a:t>
            </a:r>
            <a:r>
              <a:rPr lang="en-US" sz="4400" dirty="0">
                <a:cs typeface="Fanan" pitchFamily="2" charset="-78"/>
              </a:rPr>
              <a:t>Self-sufficiency</a:t>
            </a:r>
            <a:r>
              <a:rPr lang="ar-SA" sz="4400" dirty="0">
                <a:cs typeface="Fanan" pitchFamily="2" charset="-78"/>
              </a:rPr>
              <a:t> .</a:t>
            </a:r>
            <a:br>
              <a:rPr lang="ar-SA" sz="4400" dirty="0">
                <a:cs typeface="Fanan" pitchFamily="2" charset="-78"/>
              </a:rPr>
            </a:br>
            <a:r>
              <a:rPr lang="ar-SA" sz="4400" dirty="0" smtClean="0">
                <a:cs typeface="Fanan" pitchFamily="2" charset="-78"/>
              </a:rPr>
              <a:t>7- الاحتفاظ بالقدرة على الدهشة ورؤية الأشياء بعين جديدة </a:t>
            </a:r>
            <a:br>
              <a:rPr lang="ar-SA" sz="4400" dirty="0" smtClean="0">
                <a:cs typeface="Fanan" pitchFamily="2" charset="-78"/>
              </a:rPr>
            </a:br>
            <a:endParaRPr lang="en-US" sz="4400" dirty="0">
              <a:cs typeface="Fanan" pitchFamily="2" charset="-78"/>
            </a:endParaRPr>
          </a:p>
        </p:txBody>
      </p:sp>
    </p:spTree>
    <p:extLst>
      <p:ext uri="{BB962C8B-B14F-4D97-AF65-F5344CB8AC3E}">
        <p14:creationId xmlns:p14="http://schemas.microsoft.com/office/powerpoint/2010/main" val="2226864178"/>
      </p:ext>
    </p:extLst>
  </p:cSld>
  <p:clrMapOvr>
    <a:masterClrMapping/>
  </p:clrMapOvr>
  <mc:AlternateContent xmlns:mc="http://schemas.openxmlformats.org/markup-compatibility/2006" xmlns:p14="http://schemas.microsoft.com/office/powerpoint/2010/main">
    <mc:Choice Requires="p14">
      <p:transition spd="slow" p14:dur="225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186309"/>
          </a:xfrm>
          <a:prstGeom prst="rect">
            <a:avLst/>
          </a:prstGeom>
        </p:spPr>
        <p:txBody>
          <a:bodyPr wrap="square">
            <a:spAutoFit/>
          </a:bodyPr>
          <a:lstStyle/>
          <a:p>
            <a:pPr algn="justLow" rtl="1"/>
            <a:r>
              <a:rPr lang="ar-SA" sz="4400" dirty="0" smtClean="0">
                <a:cs typeface="Fanan" pitchFamily="2" charset="-78"/>
              </a:rPr>
              <a:t>8- </a:t>
            </a:r>
            <a:r>
              <a:rPr lang="ar-SA" sz="4400" dirty="0">
                <a:cs typeface="Fanan" pitchFamily="2" charset="-78"/>
              </a:rPr>
              <a:t>القدرة على التعاطف والتوحد بالآخرين.. أو بالبشرية كلها.</a:t>
            </a:r>
            <a:br>
              <a:rPr lang="ar-SA" sz="4400" dirty="0">
                <a:cs typeface="Fanan" pitchFamily="2" charset="-78"/>
              </a:rPr>
            </a:br>
            <a:r>
              <a:rPr lang="ar-SA" sz="4400" dirty="0">
                <a:cs typeface="Fanan" pitchFamily="2" charset="-78"/>
              </a:rPr>
              <a:t>9- القدرة على تكوين علاقات بين شخصية عميقة وقوية.</a:t>
            </a:r>
            <a:br>
              <a:rPr lang="ar-SA" sz="4400" dirty="0">
                <a:cs typeface="Fanan" pitchFamily="2" charset="-78"/>
              </a:rPr>
            </a:br>
            <a:r>
              <a:rPr lang="ar-SA" sz="4400" dirty="0">
                <a:cs typeface="Fanan" pitchFamily="2" charset="-78"/>
              </a:rPr>
              <a:t>10- الاتجاهات والقيم الديمقراطية:</a:t>
            </a:r>
            <a:br>
              <a:rPr lang="ar-SA" sz="4400" dirty="0">
                <a:cs typeface="Fanan" pitchFamily="2" charset="-78"/>
              </a:rPr>
            </a:br>
            <a:r>
              <a:rPr lang="ar-SA" sz="4400" dirty="0">
                <a:cs typeface="Fanan" pitchFamily="2" charset="-78"/>
              </a:rPr>
              <a:t>11- هم رجال </a:t>
            </a:r>
            <a:r>
              <a:rPr lang="ar-SA" sz="4400" dirty="0" smtClean="0">
                <a:cs typeface="Fanan" pitchFamily="2" charset="-78"/>
              </a:rPr>
              <a:t>مبادئ </a:t>
            </a:r>
            <a:r>
              <a:rPr lang="ar-SA" sz="4400" dirty="0">
                <a:cs typeface="Fanan" pitchFamily="2" charset="-78"/>
              </a:rPr>
              <a:t>ذوو عقيدة إنسانية شاملة تتجاوز فروق الأديان التقليدية.</a:t>
            </a:r>
            <a:br>
              <a:rPr lang="ar-SA" sz="4400" dirty="0">
                <a:cs typeface="Fanan" pitchFamily="2" charset="-78"/>
              </a:rPr>
            </a:br>
            <a:r>
              <a:rPr lang="ar-SA" sz="4400" dirty="0">
                <a:cs typeface="Fanan" pitchFamily="2" charset="-78"/>
              </a:rPr>
              <a:t>12- روح المرح لديهم ذات طابع فلسفي وليست ذات طابع عدواني.</a:t>
            </a:r>
            <a:endParaRPr lang="en-US" sz="4400" dirty="0">
              <a:cs typeface="Fanan" pitchFamily="2" charset="-78"/>
            </a:endParaRPr>
          </a:p>
        </p:txBody>
      </p:sp>
    </p:spTree>
    <p:extLst>
      <p:ext uri="{BB962C8B-B14F-4D97-AF65-F5344CB8AC3E}">
        <p14:creationId xmlns:p14="http://schemas.microsoft.com/office/powerpoint/2010/main" val="2970042252"/>
      </p:ext>
    </p:extLst>
  </p:cSld>
  <p:clrMapOvr>
    <a:masterClrMapping/>
  </p:clrMapOvr>
  <mc:AlternateContent xmlns:mc="http://schemas.openxmlformats.org/markup-compatibility/2006" xmlns:p14="http://schemas.microsoft.com/office/powerpoint/2010/main">
    <mc:Choice Requires="p14">
      <p:transition spd="slow" p14:dur="125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1003"/>
            <a:ext cx="9071992" cy="4832092"/>
          </a:xfrm>
          <a:prstGeom prst="rect">
            <a:avLst/>
          </a:prstGeom>
        </p:spPr>
        <p:txBody>
          <a:bodyPr wrap="square">
            <a:spAutoFit/>
          </a:bodyPr>
          <a:lstStyle/>
          <a:p>
            <a:pPr algn="r" rtl="1"/>
            <a:r>
              <a:rPr lang="ar-IQ" sz="4400" dirty="0" smtClean="0">
                <a:cs typeface="Fanan" pitchFamily="2" charset="-78"/>
              </a:rPr>
              <a:t>13</a:t>
            </a:r>
            <a:r>
              <a:rPr lang="ar-SA" sz="4400" dirty="0" smtClean="0">
                <a:cs typeface="Fanan" pitchFamily="2" charset="-78"/>
              </a:rPr>
              <a:t>- </a:t>
            </a:r>
            <a:r>
              <a:rPr lang="ar-SA" sz="4400" dirty="0">
                <a:cs typeface="Fanan" pitchFamily="2" charset="-78"/>
              </a:rPr>
              <a:t>القدرة الإبداعية والولع الشديد بالخلق </a:t>
            </a:r>
            <a:r>
              <a:rPr lang="ar-SA" sz="4400" dirty="0" smtClean="0">
                <a:cs typeface="Fanan" pitchFamily="2" charset="-78"/>
              </a:rPr>
              <a:t>والابتك</a:t>
            </a:r>
            <a:r>
              <a:rPr lang="ar-IQ" sz="4400" dirty="0" smtClean="0">
                <a:cs typeface="Fanan" pitchFamily="2" charset="-78"/>
              </a:rPr>
              <a:t>ـــ</a:t>
            </a:r>
            <a:r>
              <a:rPr lang="ar-SA" sz="4400" dirty="0" smtClean="0">
                <a:cs typeface="Fanan" pitchFamily="2" charset="-78"/>
              </a:rPr>
              <a:t>ار</a:t>
            </a:r>
            <a:r>
              <a:rPr lang="ar-SA" sz="4400" dirty="0">
                <a:cs typeface="Fanan" pitchFamily="2" charset="-78"/>
              </a:rPr>
              <a:t>.</a:t>
            </a:r>
            <a:br>
              <a:rPr lang="ar-SA" sz="4400" dirty="0">
                <a:cs typeface="Fanan" pitchFamily="2" charset="-78"/>
              </a:rPr>
            </a:br>
            <a:r>
              <a:rPr lang="ar-SA" sz="4400" dirty="0">
                <a:cs typeface="Fanan" pitchFamily="2" charset="-78"/>
              </a:rPr>
              <a:t>14- تجاوز فروق الثقافات ومقاومة الخضوع والتقولب في حدود الثقافة السائدة.</a:t>
            </a:r>
            <a:br>
              <a:rPr lang="ar-SA" sz="4400" dirty="0">
                <a:cs typeface="Fanan" pitchFamily="2" charset="-78"/>
              </a:rPr>
            </a:br>
            <a:r>
              <a:rPr lang="ar-SA" sz="4400" dirty="0">
                <a:cs typeface="Fanan" pitchFamily="2" charset="-78"/>
              </a:rPr>
              <a:t>15- تماسك وتكامل الشخصية دون انشقاق </a:t>
            </a:r>
            <a:r>
              <a:rPr lang="ar-SA" sz="4400" dirty="0" smtClean="0">
                <a:cs typeface="Fanan" pitchFamily="2" charset="-78"/>
              </a:rPr>
              <a:t>أو تفك</a:t>
            </a:r>
            <a:r>
              <a:rPr lang="ar-IQ" sz="4400" dirty="0" smtClean="0">
                <a:cs typeface="Fanan" pitchFamily="2" charset="-78"/>
              </a:rPr>
              <a:t>ــــــ</a:t>
            </a:r>
            <a:r>
              <a:rPr lang="ar-SA" sz="4400" dirty="0" smtClean="0">
                <a:cs typeface="Fanan" pitchFamily="2" charset="-78"/>
              </a:rPr>
              <a:t>ك </a:t>
            </a:r>
            <a:r>
              <a:rPr lang="ar-SA" sz="4400" dirty="0">
                <a:cs typeface="Fanan" pitchFamily="2" charset="-78"/>
              </a:rPr>
              <a:t> </a:t>
            </a:r>
            <a:br>
              <a:rPr lang="ar-SA" sz="4400" dirty="0">
                <a:cs typeface="Fanan" pitchFamily="2" charset="-78"/>
              </a:rPr>
            </a:br>
            <a:r>
              <a:rPr lang="ar-SA" sz="4400" dirty="0">
                <a:cs typeface="Fanan" pitchFamily="2" charset="-78"/>
              </a:rPr>
              <a:t>16- القدرة على تجاوز الاستقطاب الثنائي </a:t>
            </a:r>
            <a:r>
              <a:rPr lang="ar-SA" sz="4400" dirty="0" smtClean="0">
                <a:cs typeface="Fanan" pitchFamily="2" charset="-78"/>
              </a:rPr>
              <a:t>للقضاي</a:t>
            </a:r>
            <a:r>
              <a:rPr lang="ar-IQ" sz="4400" dirty="0" smtClean="0">
                <a:cs typeface="Fanan" pitchFamily="2" charset="-78"/>
              </a:rPr>
              <a:t>ــــــ</a:t>
            </a:r>
            <a:r>
              <a:rPr lang="ar-SA" sz="4400" dirty="0" smtClean="0">
                <a:cs typeface="Fanan" pitchFamily="2" charset="-78"/>
              </a:rPr>
              <a:t>ا</a:t>
            </a:r>
            <a:r>
              <a:rPr lang="ar-SA" sz="4400" dirty="0">
                <a:cs typeface="Fanan" pitchFamily="2" charset="-78"/>
              </a:rPr>
              <a:t>. </a:t>
            </a:r>
            <a:br>
              <a:rPr lang="ar-SA" sz="4400" dirty="0">
                <a:cs typeface="Fanan" pitchFamily="2" charset="-78"/>
              </a:rPr>
            </a:br>
            <a:r>
              <a:rPr lang="ar-SA" sz="4400" dirty="0">
                <a:cs typeface="Fanan" pitchFamily="2" charset="-78"/>
              </a:rPr>
              <a:t>17 – خبرات </a:t>
            </a:r>
            <a:r>
              <a:rPr lang="ar-SA" sz="4400" dirty="0" smtClean="0">
                <a:cs typeface="Fanan" pitchFamily="2" charset="-78"/>
              </a:rPr>
              <a:t>القمة</a:t>
            </a:r>
            <a:r>
              <a:rPr lang="ar-IQ" sz="4400" dirty="0" smtClean="0">
                <a:cs typeface="Fanan" pitchFamily="2" charset="-78"/>
              </a:rPr>
              <a:t>.</a:t>
            </a:r>
          </a:p>
          <a:p>
            <a:pPr algn="r" rtl="1"/>
            <a:endParaRPr lang="en-US" sz="4400" dirty="0">
              <a:cs typeface="Fanan" pitchFamily="2" charset="-78"/>
            </a:endParaRPr>
          </a:p>
        </p:txBody>
      </p:sp>
    </p:spTree>
    <p:extLst>
      <p:ext uri="{BB962C8B-B14F-4D97-AF65-F5344CB8AC3E}">
        <p14:creationId xmlns:p14="http://schemas.microsoft.com/office/powerpoint/2010/main" val="1759749408"/>
      </p:ext>
    </p:extLst>
  </p:cSld>
  <p:clrMapOvr>
    <a:masterClrMapping/>
  </p:clrMapOvr>
  <mc:AlternateContent xmlns:mc="http://schemas.openxmlformats.org/markup-compatibility/2006" xmlns:p14="http://schemas.microsoft.com/office/powerpoint/2010/main">
    <mc:Choice Requires="p14">
      <p:transition spd="slow" p14:dur="25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9001000" cy="6863417"/>
          </a:xfrm>
          <a:prstGeom prst="rect">
            <a:avLst/>
          </a:prstGeom>
        </p:spPr>
        <p:txBody>
          <a:bodyPr wrap="square">
            <a:spAutoFit/>
          </a:bodyPr>
          <a:lstStyle/>
          <a:p>
            <a:pPr algn="justLow" rtl="1"/>
            <a:r>
              <a:rPr lang="ar-SA" sz="4400" dirty="0">
                <a:cs typeface="Fanan" pitchFamily="2" charset="-78"/>
              </a:rPr>
              <a:t> وفضل ماسلو هنا يتمثل في إخضاعه هذه الخبرات لدراسة فينومينولوجية واسعة ومتعمقة.</a:t>
            </a:r>
            <a:br>
              <a:rPr lang="ar-SA" sz="4400" dirty="0">
                <a:cs typeface="Fanan" pitchFamily="2" charset="-78"/>
              </a:rPr>
            </a:br>
            <a:r>
              <a:rPr lang="ar-SA" sz="4400" dirty="0">
                <a:cs typeface="Fanan" pitchFamily="2" charset="-78"/>
              </a:rPr>
              <a:t>هذا النوع من الخبرات يتمثل في فترات قصيرة يعيش فيها الإنسان في حالة خاصة من الوعي المتسامي أو </a:t>
            </a:r>
            <a:r>
              <a:rPr lang="ar-SA" sz="4400" dirty="0" smtClean="0">
                <a:cs typeface="Fanan" pitchFamily="2" charset="-78"/>
              </a:rPr>
              <a:t>المفارق </a:t>
            </a:r>
            <a:r>
              <a:rPr lang="ar-SA" sz="4400" dirty="0">
                <a:cs typeface="Fanan" pitchFamily="2" charset="-78"/>
              </a:rPr>
              <a:t>وهناك محاولات كثيرة لوصف هذه الحالة يرد فيها تعبيرات </a:t>
            </a:r>
            <a:r>
              <a:rPr lang="ar-SA" sz="4400" dirty="0" smtClean="0">
                <a:cs typeface="Fanan" pitchFamily="2" charset="-78"/>
              </a:rPr>
              <a:t>مثل </a:t>
            </a:r>
            <a:r>
              <a:rPr lang="ar-SA" sz="4400" dirty="0">
                <a:cs typeface="Fanan" pitchFamily="2" charset="-78"/>
              </a:rPr>
              <a:t>الإحساس بالنشوة الغامرة. </a:t>
            </a:r>
            <a:br>
              <a:rPr lang="ar-SA" sz="4400" dirty="0">
                <a:cs typeface="Fanan" pitchFamily="2" charset="-78"/>
              </a:rPr>
            </a:br>
            <a:r>
              <a:rPr lang="ar-SA" sz="4400" dirty="0">
                <a:cs typeface="Fanan" pitchFamily="2" charset="-78"/>
              </a:rPr>
              <a:t>الرؤية الشفافة </a:t>
            </a:r>
            <a:r>
              <a:rPr lang="ar-SA" sz="4400" dirty="0" smtClean="0">
                <a:cs typeface="Fanan" pitchFamily="2" charset="-78"/>
              </a:rPr>
              <a:t>للوجود</a:t>
            </a:r>
            <a:r>
              <a:rPr lang="ar-IQ" sz="4400" dirty="0">
                <a:cs typeface="Fanan" pitchFamily="2" charset="-78"/>
              </a:rPr>
              <a:t> </a:t>
            </a:r>
            <a:r>
              <a:rPr lang="ar-SA" sz="4400" dirty="0">
                <a:cs typeface="Fanan" pitchFamily="2" charset="-78"/>
              </a:rPr>
              <a:t>المعرفة الكلية. </a:t>
            </a:r>
            <a:br>
              <a:rPr lang="ar-SA" sz="4400" dirty="0">
                <a:cs typeface="Fanan" pitchFamily="2" charset="-78"/>
              </a:rPr>
            </a:br>
            <a:r>
              <a:rPr lang="ar-SA" sz="4400" dirty="0">
                <a:cs typeface="Fanan" pitchFamily="2" charset="-78"/>
              </a:rPr>
              <a:t>الإحساس بالتوحد مع الكون.</a:t>
            </a:r>
            <a:r>
              <a:rPr lang="ar-SA" sz="4400" dirty="0"/>
              <a:t> </a:t>
            </a:r>
            <a:br>
              <a:rPr lang="ar-SA" sz="4400" dirty="0"/>
            </a:br>
            <a:r>
              <a:rPr lang="ar-SA" sz="4400" dirty="0">
                <a:cs typeface="Fanan" pitchFamily="2" charset="-78"/>
              </a:rPr>
              <a:t>وفي المستويات العليا من هذه الخبرات يصل البعض إلى وصف حالات من الوجود شبه </a:t>
            </a:r>
            <a:r>
              <a:rPr lang="ar-SA" sz="4400" dirty="0" smtClean="0">
                <a:cs typeface="Fanan" pitchFamily="2" charset="-78"/>
              </a:rPr>
              <a:t>الإلهي</a:t>
            </a:r>
            <a:r>
              <a:rPr lang="ar-IQ" sz="4400" dirty="0">
                <a:cs typeface="Fanan" pitchFamily="2" charset="-78"/>
              </a:rPr>
              <a:t>.</a:t>
            </a:r>
            <a:endParaRPr lang="en-US" sz="4400" dirty="0">
              <a:cs typeface="Fanan" pitchFamily="2" charset="-78"/>
            </a:endParaRPr>
          </a:p>
        </p:txBody>
      </p:sp>
    </p:spTree>
    <p:extLst>
      <p:ext uri="{BB962C8B-B14F-4D97-AF65-F5344CB8AC3E}">
        <p14:creationId xmlns:p14="http://schemas.microsoft.com/office/powerpoint/2010/main" val="422171328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3011"/>
            <a:ext cx="9140908" cy="6186309"/>
          </a:xfrm>
          <a:prstGeom prst="rect">
            <a:avLst/>
          </a:prstGeom>
        </p:spPr>
        <p:txBody>
          <a:bodyPr wrap="square">
            <a:spAutoFit/>
          </a:bodyPr>
          <a:lstStyle/>
          <a:p>
            <a:pPr algn="justLow" rtl="1"/>
            <a:r>
              <a:rPr lang="ar-SA" sz="4400" dirty="0">
                <a:cs typeface="Fanan" pitchFamily="2" charset="-78"/>
              </a:rPr>
              <a:t>إلا أن الجميع يجمعون في النهاية على أنها خبرة حية يصعب إلى أبعد حد أن تجسدها الكلمات ولا يغني في معرفتها بحق إلا المرور </a:t>
            </a:r>
            <a:r>
              <a:rPr lang="ar-SA" sz="4400" dirty="0" smtClean="0">
                <a:cs typeface="Fanan" pitchFamily="2" charset="-78"/>
              </a:rPr>
              <a:t>بها </a:t>
            </a:r>
            <a:r>
              <a:rPr lang="ar-SA" sz="4400" dirty="0">
                <a:cs typeface="Fanan" pitchFamily="2" charset="-78"/>
              </a:rPr>
              <a:t>أو كما يقول المتصوفة </a:t>
            </a:r>
            <a:r>
              <a:rPr lang="ar-IQ" sz="4400" dirty="0" smtClean="0">
                <a:cs typeface="Fanan" pitchFamily="2" charset="-78"/>
              </a:rPr>
              <a:t>(من ذاق عرف)</a:t>
            </a:r>
            <a:r>
              <a:rPr lang="ar-SA" sz="4400" dirty="0" smtClean="0">
                <a:cs typeface="Fanan" pitchFamily="2" charset="-78"/>
              </a:rPr>
              <a:t>عن </a:t>
            </a:r>
            <a:r>
              <a:rPr lang="ar-SA" sz="4400" dirty="0">
                <a:cs typeface="Fanan" pitchFamily="2" charset="-78"/>
              </a:rPr>
              <a:t>هذه الخبرة يقول ماسلو: أنها يمكن أن تكون قوية وشديدة التأثير إلى درجة تتغير بها شخصية </a:t>
            </a:r>
            <a:r>
              <a:rPr lang="ar-SA" sz="4400" dirty="0" smtClean="0">
                <a:cs typeface="Fanan" pitchFamily="2" charset="-78"/>
              </a:rPr>
              <a:t>الإنسان</a:t>
            </a:r>
            <a:r>
              <a:rPr lang="ar-IQ" sz="4400" dirty="0" smtClean="0">
                <a:cs typeface="Fanan" pitchFamily="2" charset="-78"/>
              </a:rPr>
              <a:t> </a:t>
            </a:r>
            <a:r>
              <a:rPr lang="ar-SA" sz="4400" dirty="0" smtClean="0">
                <a:cs typeface="Fanan" pitchFamily="2" charset="-78"/>
              </a:rPr>
              <a:t>كلية</a:t>
            </a:r>
            <a:r>
              <a:rPr lang="ar-SA" sz="4400" dirty="0">
                <a:cs typeface="Fanan" pitchFamily="2" charset="-78"/>
              </a:rPr>
              <a:t>. وإلى الأبد"". مثل هذه الخبرات رغم قصرها وعدم دوامها تعتبر –بإجماع كل من مروا </a:t>
            </a:r>
            <a:r>
              <a:rPr lang="ar-SA" sz="4400" dirty="0" smtClean="0">
                <a:cs typeface="Fanan" pitchFamily="2" charset="-78"/>
              </a:rPr>
              <a:t>بها </a:t>
            </a:r>
            <a:r>
              <a:rPr lang="ar-SA" sz="4400" dirty="0">
                <a:cs typeface="Fanan" pitchFamily="2" charset="-78"/>
              </a:rPr>
              <a:t>أعلى أنواع الخبرة والوعي الإنساني، والتجسيد الحي لذروت اكتمال </a:t>
            </a:r>
            <a:r>
              <a:rPr lang="ar-SA" sz="4400" dirty="0" smtClean="0">
                <a:cs typeface="Fanan" pitchFamily="2" charset="-78"/>
              </a:rPr>
              <a:t>الإنسان </a:t>
            </a:r>
            <a:r>
              <a:rPr lang="ar-SA" sz="4400" dirty="0">
                <a:cs typeface="Fanan" pitchFamily="2" charset="-78"/>
              </a:rPr>
              <a:t>وقمة وجوده</a:t>
            </a:r>
            <a:r>
              <a:rPr lang="ar-SA" sz="4400" dirty="0" smtClean="0">
                <a:cs typeface="Fanan" pitchFamily="2" charset="-78"/>
              </a:rPr>
              <a:t>.</a:t>
            </a:r>
            <a:endParaRPr lang="ar-IQ" sz="4400" dirty="0">
              <a:cs typeface="Fanan" pitchFamily="2" charset="-78"/>
            </a:endParaRPr>
          </a:p>
        </p:txBody>
      </p:sp>
    </p:spTree>
    <p:extLst>
      <p:ext uri="{BB962C8B-B14F-4D97-AF65-F5344CB8AC3E}">
        <p14:creationId xmlns:p14="http://schemas.microsoft.com/office/powerpoint/2010/main" val="62891249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cture_mcclelland_theory_of_needs"/>
          <p:cNvPicPr/>
          <p:nvPr/>
        </p:nvPicPr>
        <p:blipFill>
          <a:blip r:embed="rId2" cstate="print"/>
          <a:srcRect/>
          <a:stretch>
            <a:fillRect/>
          </a:stretch>
        </p:blipFill>
        <p:spPr bwMode="auto">
          <a:xfrm>
            <a:off x="35496" y="76200"/>
            <a:ext cx="1968500" cy="2057400"/>
          </a:xfrm>
          <a:prstGeom prst="rect">
            <a:avLst/>
          </a:prstGeom>
          <a:noFill/>
          <a:ln w="9525">
            <a:noFill/>
            <a:miter lim="800000"/>
            <a:headEnd/>
            <a:tailEnd/>
          </a:ln>
        </p:spPr>
      </p:pic>
      <p:sp>
        <p:nvSpPr>
          <p:cNvPr id="3" name="Rectangle 2"/>
          <p:cNvSpPr/>
          <p:nvPr/>
        </p:nvSpPr>
        <p:spPr>
          <a:xfrm>
            <a:off x="107504" y="76200"/>
            <a:ext cx="8964488" cy="6186309"/>
          </a:xfrm>
          <a:prstGeom prst="rect">
            <a:avLst/>
          </a:prstGeom>
        </p:spPr>
        <p:txBody>
          <a:bodyPr wrap="square">
            <a:spAutoFit/>
          </a:bodyPr>
          <a:lstStyle/>
          <a:p>
            <a:pPr algn="r" rtl="1"/>
            <a:r>
              <a:rPr lang="ar-SA" sz="4400" dirty="0">
                <a:cs typeface="Fanan" pitchFamily="2" charset="-78"/>
              </a:rPr>
              <a:t>ولد ديفيد ماكليلاند (كلارنس) في 20 </a:t>
            </a:r>
            <a:endParaRPr lang="en-US" sz="4400" dirty="0" smtClean="0">
              <a:cs typeface="Fanan" pitchFamily="2" charset="-78"/>
            </a:endParaRPr>
          </a:p>
          <a:p>
            <a:pPr algn="r" rtl="1"/>
            <a:r>
              <a:rPr lang="ar-SA" sz="4400" dirty="0" smtClean="0">
                <a:cs typeface="Fanan" pitchFamily="2" charset="-78"/>
              </a:rPr>
              <a:t>مايو </a:t>
            </a:r>
            <a:r>
              <a:rPr lang="ar-SA" sz="4400" dirty="0">
                <a:cs typeface="Fanan" pitchFamily="2" charset="-78"/>
              </a:rPr>
              <a:t>1917 في مونت فيرنون </a:t>
            </a:r>
            <a:r>
              <a:rPr lang="ar-SA" sz="4400" dirty="0" smtClean="0">
                <a:cs typeface="Fanan" pitchFamily="2" charset="-78"/>
              </a:rPr>
              <a:t>بنيويورك</a:t>
            </a:r>
            <a:endParaRPr lang="en-US" sz="4400" dirty="0" smtClean="0">
              <a:cs typeface="Fanan" pitchFamily="2" charset="-78"/>
            </a:endParaRPr>
          </a:p>
          <a:p>
            <a:pPr algn="r" rtl="1"/>
            <a:r>
              <a:rPr lang="ar-SA" sz="4400" dirty="0" smtClean="0">
                <a:cs typeface="Fanan" pitchFamily="2" charset="-78"/>
              </a:rPr>
              <a:t> </a:t>
            </a:r>
            <a:r>
              <a:rPr lang="ar-SA" sz="4400" dirty="0">
                <a:cs typeface="Fanan" pitchFamily="2" charset="-78"/>
              </a:rPr>
              <a:t>وهو </a:t>
            </a:r>
            <a:r>
              <a:rPr lang="ar-SA" sz="4400" dirty="0" smtClean="0">
                <a:cs typeface="Fanan" pitchFamily="2" charset="-78"/>
              </a:rPr>
              <a:t>ابن </a:t>
            </a:r>
            <a:r>
              <a:rPr lang="ar-SA" sz="4400" dirty="0">
                <a:cs typeface="Fanan" pitchFamily="2" charset="-78"/>
              </a:rPr>
              <a:t>لكلارنس بول وماري اليزابيت </a:t>
            </a:r>
            <a:endParaRPr lang="en-US" sz="4400" dirty="0" smtClean="0">
              <a:cs typeface="Fanan" pitchFamily="2" charset="-78"/>
            </a:endParaRPr>
          </a:p>
          <a:p>
            <a:pPr algn="r" rtl="1"/>
            <a:r>
              <a:rPr lang="ar-SA" sz="4400" dirty="0" smtClean="0">
                <a:cs typeface="Fanan" pitchFamily="2" charset="-78"/>
              </a:rPr>
              <a:t>(</a:t>
            </a:r>
            <a:r>
              <a:rPr lang="ar-SA" sz="4400" dirty="0">
                <a:cs typeface="Fanan" pitchFamily="2" charset="-78"/>
              </a:rPr>
              <a:t>ادمز) ماكليلاند ، تخرج من جامعة ويسليان عام 1938 </a:t>
            </a:r>
            <a:r>
              <a:rPr lang="ar-SA" sz="4400" dirty="0" smtClean="0">
                <a:cs typeface="Fanan" pitchFamily="2" charset="-78"/>
              </a:rPr>
              <a:t>وحصل </a:t>
            </a:r>
            <a:r>
              <a:rPr lang="ar-SA" sz="4400" dirty="0">
                <a:cs typeface="Fanan" pitchFamily="2" charset="-78"/>
              </a:rPr>
              <a:t>على الماجستير من جامعة ميسوري عام 1939 والدكتوراه من جامعة يال الامريكية </a:t>
            </a:r>
            <a:r>
              <a:rPr lang="ar-SA" sz="4400" dirty="0" smtClean="0">
                <a:cs typeface="Fanan" pitchFamily="2" charset="-78"/>
              </a:rPr>
              <a:t>عام </a:t>
            </a:r>
            <a:r>
              <a:rPr lang="ar-SA" sz="4400" dirty="0">
                <a:cs typeface="Fanan" pitchFamily="2" charset="-78"/>
              </a:rPr>
              <a:t>1941 ، عمل مدرس علم نفس بجامعة كونيكتيت بنيولندن في الفترة 1941 – 1942 </a:t>
            </a:r>
            <a:endParaRPr lang="ar-IQ" sz="4400" dirty="0" smtClean="0">
              <a:cs typeface="Fanan" pitchFamily="2" charset="-78"/>
            </a:endParaRPr>
          </a:p>
          <a:p>
            <a:pPr algn="r" rtl="1"/>
            <a:endParaRPr lang="en-US" sz="4400" dirty="0">
              <a:cs typeface="Fanan" pitchFamily="2" charset="-78"/>
            </a:endParaRPr>
          </a:p>
        </p:txBody>
      </p:sp>
    </p:spTree>
    <p:extLst>
      <p:ext uri="{BB962C8B-B14F-4D97-AF65-F5344CB8AC3E}">
        <p14:creationId xmlns:p14="http://schemas.microsoft.com/office/powerpoint/2010/main" val="21824955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402"/>
            <a:ext cx="9036496" cy="6863417"/>
          </a:xfrm>
          <a:prstGeom prst="rect">
            <a:avLst/>
          </a:prstGeom>
        </p:spPr>
        <p:txBody>
          <a:bodyPr wrap="square">
            <a:spAutoFit/>
          </a:bodyPr>
          <a:lstStyle/>
          <a:p>
            <a:pPr algn="just" rtl="1"/>
            <a:r>
              <a:rPr lang="ar-SA" sz="4400" dirty="0">
                <a:cs typeface="Fanan" pitchFamily="2" charset="-78"/>
              </a:rPr>
              <a:t>ويبدو أن دراسة ماسلو المتعمقة لمثل هذه الخبرات قد ساهمت في نوع من التغيير في نظريته، فبعد أن كان يرى أن ""تحقيق الذات"" هو أعلى أنواع الحاجات وأرقى مراحل النمو فإنه في مراحله الأخيرة بدأ يرى أن هناك مرحلة أو حاجة أعلى هي الحاجة إلى ""تجاوز الذات</a:t>
            </a:r>
            <a:r>
              <a:rPr lang="ar-SA" sz="4400" dirty="0" smtClean="0">
                <a:cs typeface="Fanan" pitchFamily="2" charset="-78"/>
              </a:rPr>
              <a:t>""</a:t>
            </a:r>
            <a:r>
              <a:rPr lang="ar-SA" sz="4400" dirty="0">
                <a:cs typeface="Fanan" pitchFamily="2" charset="-78"/>
              </a:rPr>
              <a:t/>
            </a:r>
            <a:br>
              <a:rPr lang="ar-SA" sz="4400" dirty="0">
                <a:cs typeface="Fanan" pitchFamily="2" charset="-78"/>
              </a:rPr>
            </a:br>
            <a:r>
              <a:rPr lang="ar-SA" sz="4400" dirty="0">
                <a:cs typeface="Fanan" pitchFamily="2" charset="-78"/>
              </a:rPr>
              <a:t>أعتقد أن الصورة التي ترسمها هذه القائمة الطويلة </a:t>
            </a:r>
            <a:r>
              <a:rPr lang="ar-SA" sz="4400" dirty="0" smtClean="0">
                <a:cs typeface="Fanan" pitchFamily="2" charset="-78"/>
              </a:rPr>
              <a:t>ن الخصائص </a:t>
            </a:r>
            <a:r>
              <a:rPr lang="ar-SA" sz="4400" dirty="0">
                <a:cs typeface="Fanan" pitchFamily="2" charset="-78"/>
              </a:rPr>
              <a:t>والسمات بليغة بقدر كاف في </a:t>
            </a:r>
            <a:r>
              <a:rPr lang="ar-SA" sz="4400" dirty="0" smtClean="0">
                <a:cs typeface="Fanan" pitchFamily="2" charset="-78"/>
              </a:rPr>
              <a:t>تجسيدها</a:t>
            </a:r>
            <a:r>
              <a:rPr lang="ar-IQ" sz="4400" dirty="0" smtClean="0">
                <a:cs typeface="Fanan" pitchFamily="2" charset="-78"/>
              </a:rPr>
              <a:t> </a:t>
            </a:r>
          </a:p>
          <a:p>
            <a:pPr algn="just" rtl="1"/>
            <a:r>
              <a:rPr lang="ar-SA" sz="4400" dirty="0"/>
              <a:t>لتلك المرحلة العليا من الدوافع الإنسانية كما وصفها ماسلو، ولا يحتاج الأمر إلى المزيد من الشرح والتوضيح وقد خرج ماسلو من دراسته </a:t>
            </a:r>
            <a:r>
              <a:rPr lang="ar-SA" sz="4400" dirty="0" smtClean="0"/>
              <a:t>لهذه</a:t>
            </a:r>
            <a:endParaRPr lang="en-US" sz="4400" dirty="0">
              <a:cs typeface="Fanan" pitchFamily="2" charset="-78"/>
            </a:endParaRPr>
          </a:p>
        </p:txBody>
      </p:sp>
    </p:spTree>
    <p:extLst>
      <p:ext uri="{BB962C8B-B14F-4D97-AF65-F5344CB8AC3E}">
        <p14:creationId xmlns:p14="http://schemas.microsoft.com/office/powerpoint/2010/main" val="268031192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9022107" cy="6863417"/>
          </a:xfrm>
          <a:prstGeom prst="rect">
            <a:avLst/>
          </a:prstGeom>
        </p:spPr>
        <p:txBody>
          <a:bodyPr wrap="square">
            <a:spAutoFit/>
          </a:bodyPr>
          <a:lstStyle/>
          <a:p>
            <a:pPr algn="just" rtl="1"/>
            <a:r>
              <a:rPr lang="ar-SA" sz="4400" dirty="0" smtClean="0">
                <a:cs typeface="Fanan" pitchFamily="2" charset="-78"/>
              </a:rPr>
              <a:t>الصورة التي يكتمل فيها تحقيق الذات ثم تجاوزها في بعض  </a:t>
            </a:r>
            <a:r>
              <a:rPr lang="ar-SA" sz="4400" dirty="0">
                <a:cs typeface="Fanan" pitchFamily="2" charset="-78"/>
              </a:rPr>
              <a:t>الأحيان... خرج من هذا بتصور لما أسماه بمرحلة الكينونة </a:t>
            </a:r>
            <a:r>
              <a:rPr lang="en-US" sz="4400" dirty="0">
                <a:cs typeface="Fanan" pitchFamily="2" charset="-78"/>
              </a:rPr>
              <a:t>Being</a:t>
            </a:r>
            <a:r>
              <a:rPr lang="ar-SA" sz="4400" dirty="0">
                <a:cs typeface="Fanan" pitchFamily="2" charset="-78"/>
              </a:rPr>
              <a:t> بوصفها مرحلة التواجد في أعلى مستوى وجودي للإنسان.. مرحلة تحقيق الغايات بالفعل وليس مجرد السعي من أجلها أو المكابدة في سبيلها. فيها يعيش الإنسان بالفعل قمة خبرات المعرفة.. ومشاعر الحب.. واكتمال السلوك، وتتحقق ""فيه"" القيم العليا مثل الكلية.. والجمال.. والتفرد.. والصدق.. والبساطة.. والعدل.. والحرية أو الاستقلال الذاتي... الخ.</a:t>
            </a:r>
            <a:endParaRPr lang="en-US" sz="4400" dirty="0">
              <a:cs typeface="Fanan" pitchFamily="2" charset="-78"/>
            </a:endParaRPr>
          </a:p>
        </p:txBody>
      </p:sp>
    </p:spTree>
    <p:extLst>
      <p:ext uri="{BB962C8B-B14F-4D97-AF65-F5344CB8AC3E}">
        <p14:creationId xmlns:p14="http://schemas.microsoft.com/office/powerpoint/2010/main" val="3551540402"/>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397108"/>
            <a:ext cx="9036496" cy="4832092"/>
          </a:xfrm>
          <a:prstGeom prst="rect">
            <a:avLst/>
          </a:prstGeom>
        </p:spPr>
        <p:txBody>
          <a:bodyPr wrap="square">
            <a:spAutoFit/>
          </a:bodyPr>
          <a:lstStyle/>
          <a:p>
            <a:pPr algn="just" rtl="1"/>
            <a:r>
              <a:rPr lang="ar-SA" sz="4400" dirty="0">
                <a:cs typeface="Fanan" pitchFamily="2" charset="-78"/>
              </a:rPr>
              <a:t>وبالرغم من الندرة الشديدة في تحقيق مثل هذه المراحل العليا تحقيقا مكتملا، والصعوبة الشديدة التي تحف بمسيرة السعي من أجلها، فإن ماسلو قد بين من خلال بحثه ودراسته أنها كمثال لا تقع في منطقة من صنع خيال الإنسان أو </a:t>
            </a:r>
            <a:r>
              <a:rPr lang="ar-SA" sz="4400" dirty="0" smtClean="0">
                <a:cs typeface="Fanan" pitchFamily="2" charset="-78"/>
              </a:rPr>
              <a:t>أحلامه</a:t>
            </a:r>
            <a:r>
              <a:rPr lang="ar-IQ" sz="4400" dirty="0" smtClean="0">
                <a:cs typeface="Fanan" pitchFamily="2" charset="-78"/>
              </a:rPr>
              <a:t> </a:t>
            </a:r>
            <a:r>
              <a:rPr lang="ar-SA" sz="4400" dirty="0" smtClean="0">
                <a:cs typeface="Fanan" pitchFamily="2" charset="-78"/>
              </a:rPr>
              <a:t>وإنما </a:t>
            </a:r>
            <a:r>
              <a:rPr lang="ar-SA" sz="4400" dirty="0">
                <a:cs typeface="Fanan" pitchFamily="2" charset="-78"/>
              </a:rPr>
              <a:t>هي واقع حقيقي يمكن أن يصل إليه </a:t>
            </a:r>
            <a:r>
              <a:rPr lang="ar-SA" sz="4400" dirty="0" smtClean="0">
                <a:cs typeface="Fanan" pitchFamily="2" charset="-78"/>
              </a:rPr>
              <a:t>البعض </a:t>
            </a:r>
            <a:r>
              <a:rPr lang="ar-SA" sz="4400" dirty="0">
                <a:cs typeface="Fanan" pitchFamily="2" charset="-78"/>
              </a:rPr>
              <a:t>مهما كان عددهم قليلا.</a:t>
            </a:r>
            <a:endParaRPr lang="en-US" sz="4400" dirty="0">
              <a:cs typeface="Fanan" pitchFamily="2" charset="-78"/>
            </a:endParaRPr>
          </a:p>
        </p:txBody>
      </p:sp>
    </p:spTree>
    <p:extLst>
      <p:ext uri="{BB962C8B-B14F-4D97-AF65-F5344CB8AC3E}">
        <p14:creationId xmlns:p14="http://schemas.microsoft.com/office/powerpoint/2010/main" val="1099636236"/>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20472" cy="6186309"/>
          </a:xfrm>
          <a:prstGeom prst="rect">
            <a:avLst/>
          </a:prstGeom>
        </p:spPr>
        <p:txBody>
          <a:bodyPr wrap="square">
            <a:spAutoFit/>
          </a:bodyPr>
          <a:lstStyle/>
          <a:p>
            <a:pPr algn="just" rtl="1"/>
            <a:r>
              <a:rPr lang="ar-SA" sz="4400" dirty="0" smtClean="0">
                <a:cs typeface="Fanan" pitchFamily="2" charset="-78"/>
              </a:rPr>
              <a:t>وكذلك عمل في جامعة ويسليان وميدلتاون ، كما عمل رئيس قسم بجامعة هارفارد وبروفيسور</a:t>
            </a:r>
            <a:r>
              <a:rPr lang="ar-IQ" sz="4400" dirty="0" smtClean="0">
                <a:cs typeface="Fanan" pitchFamily="2" charset="-78"/>
              </a:rPr>
              <a:t> </a:t>
            </a:r>
            <a:r>
              <a:rPr lang="ar-SA" sz="4400" dirty="0" smtClean="0">
                <a:cs typeface="Fanan" pitchFamily="2" charset="-78"/>
              </a:rPr>
              <a:t> في علم النفس في قسم العلاقات الاجتماعية عام 1956 .</a:t>
            </a:r>
            <a:endParaRPr lang="ar-IQ" sz="4400" dirty="0" smtClean="0">
              <a:cs typeface="Fanan" pitchFamily="2" charset="-78"/>
            </a:endParaRPr>
          </a:p>
          <a:p>
            <a:pPr algn="just" rtl="1"/>
            <a:r>
              <a:rPr lang="ar-SA" sz="4400" b="1" u="sng" dirty="0">
                <a:ln>
                  <a:solidFill>
                    <a:srgbClr val="FF0000"/>
                  </a:solidFill>
                </a:ln>
                <a:solidFill>
                  <a:srgbClr val="FF0066"/>
                </a:solidFill>
                <a:cs typeface="Fanan" pitchFamily="2" charset="-78"/>
              </a:rPr>
              <a:t>مساهماته :</a:t>
            </a:r>
            <a:endParaRPr lang="en-US" sz="4400" dirty="0">
              <a:ln>
                <a:solidFill>
                  <a:srgbClr val="FF0000"/>
                </a:solidFill>
              </a:ln>
              <a:solidFill>
                <a:srgbClr val="FF0066"/>
              </a:solidFill>
              <a:cs typeface="Fanan" pitchFamily="2" charset="-78"/>
            </a:endParaRPr>
          </a:p>
          <a:p>
            <a:pPr algn="just" rtl="1"/>
            <a:r>
              <a:rPr lang="ar-SA" sz="4400" dirty="0">
                <a:cs typeface="Fanan" pitchFamily="2" charset="-78"/>
              </a:rPr>
              <a:t>   بروفيسور ماكليلاند عالم نفس اعماله وابحاثه في السلوك الانساني معروفة عالميا اثرت في ثلاثة اجيال من المتخصصين في علم السلوك التنظيمي وركزت ابحاثه على تغطية عدة مواضيع في ادارة الاعمال والسلوك </a:t>
            </a:r>
            <a:r>
              <a:rPr lang="ar-SA" sz="4400" dirty="0" smtClean="0">
                <a:cs typeface="Fanan" pitchFamily="2" charset="-78"/>
              </a:rPr>
              <a:t>التنظيمي</a:t>
            </a:r>
            <a:endParaRPr lang="en-US" sz="4400" dirty="0">
              <a:cs typeface="Fanan" pitchFamily="2" charset="-78"/>
            </a:endParaRPr>
          </a:p>
        </p:txBody>
      </p:sp>
    </p:spTree>
    <p:extLst>
      <p:ext uri="{BB962C8B-B14F-4D97-AF65-F5344CB8AC3E}">
        <p14:creationId xmlns:p14="http://schemas.microsoft.com/office/powerpoint/2010/main" val="445342896"/>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95019"/>
            <a:ext cx="8892480" cy="6186309"/>
          </a:xfrm>
          <a:prstGeom prst="rect">
            <a:avLst/>
          </a:prstGeom>
        </p:spPr>
        <p:txBody>
          <a:bodyPr wrap="square">
            <a:spAutoFit/>
          </a:bodyPr>
          <a:lstStyle/>
          <a:p>
            <a:pPr algn="just" rtl="1"/>
            <a:r>
              <a:rPr lang="ar-SA" sz="4400" dirty="0" smtClean="0">
                <a:cs typeface="Fanan" pitchFamily="2" charset="-78"/>
              </a:rPr>
              <a:t>حيث يعتبر ماكليلاند خبيرا في السلوك التنظيمي وباحث متميزا في علم النفس في جامعة بوسطن الامريكية للاستشارات لادارة الموارد البشرية</a:t>
            </a:r>
            <a:r>
              <a:rPr lang="ar-IQ" sz="4400" dirty="0" smtClean="0">
                <a:cs typeface="Fanan" pitchFamily="2" charset="-78"/>
              </a:rPr>
              <a:t> </a:t>
            </a:r>
            <a:r>
              <a:rPr lang="ar-SA" sz="4400" dirty="0" smtClean="0">
                <a:cs typeface="Fanan" pitchFamily="2" charset="-78"/>
              </a:rPr>
              <a:t>وخلال </a:t>
            </a:r>
            <a:r>
              <a:rPr lang="ar-SA" sz="4400" dirty="0">
                <a:cs typeface="Fanan" pitchFamily="2" charset="-78"/>
              </a:rPr>
              <a:t>فترة الاربعينيات طور ماكليلاند ومجموعته من الخبراء حقل دراسات السلوك التنظيمي بعمل تجارب الحوافز المعروفة بـ (</a:t>
            </a:r>
            <a:r>
              <a:rPr lang="en-US" sz="4400" dirty="0">
                <a:cs typeface="Fanan" pitchFamily="2" charset="-78"/>
              </a:rPr>
              <a:t>TAT</a:t>
            </a:r>
            <a:r>
              <a:rPr lang="ar-SA" sz="4400" dirty="0">
                <a:cs typeface="Fanan" pitchFamily="2" charset="-78"/>
              </a:rPr>
              <a:t>) هذه التجارب عملت على قياس الاحتياجات الانسانية والحوافز وخلص ماكليلاند ومجموعته الى وجود ثلاثة احتياجات تؤثر </a:t>
            </a:r>
            <a:r>
              <a:rPr lang="ar-SA" sz="4400" dirty="0" smtClean="0">
                <a:cs typeface="Fanan" pitchFamily="2" charset="-78"/>
              </a:rPr>
              <a:t>في</a:t>
            </a:r>
            <a:r>
              <a:rPr lang="ar-IQ" sz="4400" dirty="0" smtClean="0">
                <a:cs typeface="Fanan" pitchFamily="2" charset="-78"/>
              </a:rPr>
              <a:t> </a:t>
            </a:r>
            <a:r>
              <a:rPr lang="ar-SA" sz="4400" dirty="0" smtClean="0">
                <a:cs typeface="Fanan" pitchFamily="2" charset="-78"/>
              </a:rPr>
              <a:t>السلوك التنظيمي في الافراد والمنظمات هي </a:t>
            </a:r>
            <a:r>
              <a:rPr lang="ar-IQ" sz="4400" dirty="0" smtClean="0">
                <a:cs typeface="Fanan" pitchFamily="2" charset="-78"/>
              </a:rPr>
              <a:t>:-</a:t>
            </a:r>
            <a:endParaRPr lang="en-US" sz="4400" dirty="0">
              <a:cs typeface="Fanan" pitchFamily="2" charset="-78"/>
            </a:endParaRPr>
          </a:p>
        </p:txBody>
      </p:sp>
    </p:spTree>
    <p:extLst>
      <p:ext uri="{BB962C8B-B14F-4D97-AF65-F5344CB8AC3E}">
        <p14:creationId xmlns:p14="http://schemas.microsoft.com/office/powerpoint/2010/main" val="1229385890"/>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186309"/>
          </a:xfrm>
          <a:prstGeom prst="rect">
            <a:avLst/>
          </a:prstGeom>
        </p:spPr>
        <p:txBody>
          <a:bodyPr wrap="square">
            <a:spAutoFit/>
          </a:bodyPr>
          <a:lstStyle/>
          <a:p>
            <a:pPr lvl="0" algn="r" rtl="1"/>
            <a:r>
              <a:rPr lang="ar-IQ" sz="4400" dirty="0" smtClean="0">
                <a:cs typeface="Fanan" pitchFamily="2" charset="-78"/>
              </a:rPr>
              <a:t>-</a:t>
            </a:r>
            <a:r>
              <a:rPr lang="ar-SA" sz="4400" dirty="0" smtClean="0">
                <a:cs typeface="Fanan" pitchFamily="2" charset="-78"/>
              </a:rPr>
              <a:t>الحاجة </a:t>
            </a:r>
            <a:r>
              <a:rPr lang="ar-SA" sz="4400" dirty="0">
                <a:cs typeface="Fanan" pitchFamily="2" charset="-78"/>
              </a:rPr>
              <a:t>الى التحقيق او الانجاز </a:t>
            </a:r>
            <a:endParaRPr lang="en-US" sz="4400" dirty="0">
              <a:cs typeface="Fanan" pitchFamily="2" charset="-78"/>
            </a:endParaRPr>
          </a:p>
          <a:p>
            <a:pPr lvl="0" algn="r" rtl="1"/>
            <a:r>
              <a:rPr lang="ar-IQ" sz="4400" dirty="0" smtClean="0">
                <a:cs typeface="Fanan" pitchFamily="2" charset="-78"/>
              </a:rPr>
              <a:t>-</a:t>
            </a:r>
            <a:r>
              <a:rPr lang="ar-SA" sz="4400" dirty="0" smtClean="0">
                <a:cs typeface="Fanan" pitchFamily="2" charset="-78"/>
              </a:rPr>
              <a:t>الحاجة </a:t>
            </a:r>
            <a:r>
              <a:rPr lang="ar-SA" sz="4400" dirty="0">
                <a:cs typeface="Fanan" pitchFamily="2" charset="-78"/>
              </a:rPr>
              <a:t>الى الانتماء </a:t>
            </a:r>
            <a:endParaRPr lang="en-US" sz="4400" dirty="0">
              <a:cs typeface="Fanan" pitchFamily="2" charset="-78"/>
            </a:endParaRPr>
          </a:p>
          <a:p>
            <a:pPr lvl="0" algn="r" rtl="1"/>
            <a:r>
              <a:rPr lang="ar-IQ" sz="4400" dirty="0" smtClean="0">
                <a:cs typeface="Fanan" pitchFamily="2" charset="-78"/>
              </a:rPr>
              <a:t>-</a:t>
            </a:r>
            <a:r>
              <a:rPr lang="ar-SA" sz="4400" dirty="0" smtClean="0">
                <a:cs typeface="Fanan" pitchFamily="2" charset="-78"/>
              </a:rPr>
              <a:t>الحاجة </a:t>
            </a:r>
            <a:r>
              <a:rPr lang="ar-SA" sz="4400" dirty="0">
                <a:cs typeface="Fanan" pitchFamily="2" charset="-78"/>
              </a:rPr>
              <a:t>الى القوة والسلطة </a:t>
            </a:r>
            <a:endParaRPr lang="en-US" sz="4400" dirty="0">
              <a:cs typeface="Fanan" pitchFamily="2" charset="-78"/>
            </a:endParaRPr>
          </a:p>
          <a:p>
            <a:pPr algn="r" rtl="1"/>
            <a:r>
              <a:rPr lang="ar-SA" sz="4400" dirty="0">
                <a:cs typeface="Fanan" pitchFamily="2" charset="-78"/>
              </a:rPr>
              <a:t>اسهم بروفيسور ماكليلاند بعدة كتب وابحاث منشورة ومن كتبه :</a:t>
            </a:r>
            <a:endParaRPr lang="en-US" sz="4400" dirty="0">
              <a:cs typeface="Fanan" pitchFamily="2" charset="-78"/>
            </a:endParaRPr>
          </a:p>
          <a:p>
            <a:pPr lvl="0" algn="r" rtl="1"/>
            <a:r>
              <a:rPr lang="ar-IQ" sz="4400" dirty="0" smtClean="0">
                <a:cs typeface="Fanan" pitchFamily="2" charset="-78"/>
              </a:rPr>
              <a:t>- </a:t>
            </a:r>
            <a:r>
              <a:rPr lang="en-US" sz="4400" dirty="0" smtClean="0">
                <a:cs typeface="Fanan" pitchFamily="2" charset="-78"/>
              </a:rPr>
              <a:t>Personality , 1951 </a:t>
            </a:r>
          </a:p>
          <a:p>
            <a:pPr algn="r" rtl="1"/>
            <a:r>
              <a:rPr lang="ar-IQ" sz="4400" dirty="0" smtClean="0">
                <a:cs typeface="Fanan" pitchFamily="2" charset="-78"/>
              </a:rPr>
              <a:t>- </a:t>
            </a:r>
            <a:r>
              <a:rPr lang="en-US" sz="4400" dirty="0" smtClean="0">
                <a:cs typeface="Fanan" pitchFamily="2" charset="-78"/>
              </a:rPr>
              <a:t>The Achievement Motive , 1953</a:t>
            </a:r>
            <a:endParaRPr lang="ar-IQ" sz="4400" dirty="0" smtClean="0">
              <a:cs typeface="Fanan" pitchFamily="2" charset="-78"/>
            </a:endParaRPr>
          </a:p>
          <a:p>
            <a:pPr lvl="0" algn="r" rtl="1"/>
            <a:r>
              <a:rPr lang="ar-IQ" sz="4400" dirty="0" smtClean="0">
                <a:cs typeface="Fanan" pitchFamily="2" charset="-78"/>
              </a:rPr>
              <a:t>- </a:t>
            </a:r>
            <a:r>
              <a:rPr lang="en-US" sz="4400" dirty="0" smtClean="0">
                <a:cs typeface="Fanan" pitchFamily="2" charset="-78"/>
              </a:rPr>
              <a:t>The </a:t>
            </a:r>
            <a:r>
              <a:rPr lang="en-US" sz="4400" dirty="0">
                <a:cs typeface="Fanan" pitchFamily="2" charset="-78"/>
              </a:rPr>
              <a:t>cheating Society , </a:t>
            </a:r>
            <a:r>
              <a:rPr lang="en-US" sz="4400" dirty="0" smtClean="0">
                <a:cs typeface="Fanan" pitchFamily="2" charset="-78"/>
              </a:rPr>
              <a:t>1961</a:t>
            </a:r>
            <a:endParaRPr lang="en-US" sz="4400" dirty="0">
              <a:cs typeface="Fanan" pitchFamily="2" charset="-78"/>
            </a:endParaRPr>
          </a:p>
          <a:p>
            <a:pPr algn="r" rtl="1"/>
            <a:r>
              <a:rPr lang="ar-IQ" sz="4400" dirty="0">
                <a:cs typeface="Fanan" pitchFamily="2" charset="-78"/>
              </a:rPr>
              <a:t>اما المقالات التي كتبها ماكليلاند فهي من </a:t>
            </a:r>
            <a:r>
              <a:rPr lang="ar-IQ" sz="4400" dirty="0" smtClean="0">
                <a:cs typeface="Fanan" pitchFamily="2" charset="-78"/>
              </a:rPr>
              <a:t>الكثرة</a:t>
            </a:r>
            <a:endParaRPr lang="en-US" sz="4400" dirty="0">
              <a:cs typeface="Fanan" pitchFamily="2" charset="-78"/>
            </a:endParaRPr>
          </a:p>
        </p:txBody>
      </p:sp>
    </p:spTree>
    <p:extLst>
      <p:ext uri="{BB962C8B-B14F-4D97-AF65-F5344CB8AC3E}">
        <p14:creationId xmlns:p14="http://schemas.microsoft.com/office/powerpoint/2010/main" val="33825187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500"/>
                                        <p:tgtEl>
                                          <p:spTgt spid="2">
                                            <p:txEl>
                                              <p:pRg st="0" end="0"/>
                                            </p:txEl>
                                          </p:spTgt>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500"/>
                                        <p:tgtEl>
                                          <p:spTgt spid="2">
                                            <p:txEl>
                                              <p:pRg st="1" end="1"/>
                                            </p:txEl>
                                          </p:spTgt>
                                        </p:tgtEl>
                                      </p:cBhvr>
                                    </p:animEffect>
                                  </p:childTnLst>
                                </p:cTn>
                              </p:par>
                            </p:childTnLst>
                          </p:cTn>
                        </p:par>
                        <p:par>
                          <p:cTn id="12" fill="hold">
                            <p:stCondLst>
                              <p:cond delay="1000"/>
                            </p:stCondLst>
                            <p:childTnLst>
                              <p:par>
                                <p:cTn id="13" presetID="22" presetClass="entr" presetSubtype="2"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right)">
                                      <p:cBhvr>
                                        <p:cTn id="15" dur="500"/>
                                        <p:tgtEl>
                                          <p:spTgt spid="2">
                                            <p:txEl>
                                              <p:pRg st="2" end="2"/>
                                            </p:txEl>
                                          </p:spTgt>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wipe(right)">
                                      <p:cBhvr>
                                        <p:cTn id="19" dur="500"/>
                                        <p:tgtEl>
                                          <p:spTgt spid="2">
                                            <p:txEl>
                                              <p:pRg st="3" end="3"/>
                                            </p:txEl>
                                          </p:spTgt>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wipe(right)">
                                      <p:cBhvr>
                                        <p:cTn id="23" dur="500"/>
                                        <p:tgtEl>
                                          <p:spTgt spid="2">
                                            <p:txEl>
                                              <p:pRg st="4" end="4"/>
                                            </p:txEl>
                                          </p:spTgt>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right)">
                                      <p:cBhvr>
                                        <p:cTn id="27" dur="500"/>
                                        <p:tgtEl>
                                          <p:spTgt spid="2">
                                            <p:txEl>
                                              <p:pRg st="5" end="5"/>
                                            </p:txEl>
                                          </p:spTgt>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wipe(right)">
                                      <p:cBhvr>
                                        <p:cTn id="31" dur="500"/>
                                        <p:tgtEl>
                                          <p:spTgt spid="2">
                                            <p:txEl>
                                              <p:pRg st="6" end="6"/>
                                            </p:txEl>
                                          </p:spTgt>
                                        </p:tgtEl>
                                      </p:cBhvr>
                                    </p:animEffect>
                                  </p:childTnLst>
                                </p:cTn>
                              </p:par>
                            </p:childTnLst>
                          </p:cTn>
                        </p:par>
                        <p:par>
                          <p:cTn id="32" fill="hold">
                            <p:stCondLst>
                              <p:cond delay="3500"/>
                            </p:stCondLst>
                            <p:childTnLst>
                              <p:par>
                                <p:cTn id="33" presetID="22" presetClass="entr" presetSubtype="2" fill="hold" grpId="0" nodeType="after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right)">
                                      <p:cBhvr>
                                        <p:cTn id="35"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0218"/>
            <a:ext cx="8892480" cy="6863417"/>
          </a:xfrm>
          <a:prstGeom prst="rect">
            <a:avLst/>
          </a:prstGeom>
        </p:spPr>
        <p:txBody>
          <a:bodyPr wrap="square">
            <a:spAutoFit/>
          </a:bodyPr>
          <a:lstStyle/>
          <a:p>
            <a:pPr algn="just" rtl="1"/>
            <a:r>
              <a:rPr lang="ar-IQ" sz="4400" dirty="0" smtClean="0">
                <a:cs typeface="Fanan" pitchFamily="2" charset="-78"/>
              </a:rPr>
              <a:t>بحيث يصعب ذكرها ولكن يمكن ايجازها وذكر انه اسهم في كتابة نحو 60 مقالة صحفية في علم النفس السريري وقام بالطواف حول العالم في الفترة من 1963 – 1964 لكي يعد بحثا عن تطوير التحفيز في الاعمال التجارية لتسريع النمو الاقتصادي .</a:t>
            </a:r>
          </a:p>
          <a:p>
            <a:pPr algn="just" rtl="1"/>
            <a:r>
              <a:rPr lang="ar-SA" sz="4400" dirty="0">
                <a:cs typeface="Fanan" pitchFamily="2" charset="-78"/>
              </a:rPr>
              <a:t>أبراهام ماسلو (1908 - 1970)</a:t>
            </a:r>
            <a:endParaRPr lang="en-US" sz="4400" dirty="0">
              <a:cs typeface="Fanan" pitchFamily="2" charset="-78"/>
            </a:endParaRPr>
          </a:p>
          <a:p>
            <a:pPr algn="just" rtl="1"/>
            <a:r>
              <a:rPr lang="ar-SA" sz="4400" dirty="0" smtClean="0">
                <a:cs typeface="Fanan" pitchFamily="2" charset="-78"/>
              </a:rPr>
              <a:t>يعتبر </a:t>
            </a:r>
            <a:r>
              <a:rPr lang="ar-SA" sz="4400" dirty="0">
                <a:cs typeface="Fanan" pitchFamily="2" charset="-78"/>
              </a:rPr>
              <a:t>من أشهر علماء </a:t>
            </a:r>
            <a:r>
              <a:rPr lang="ar-SA" sz="4400" dirty="0" smtClean="0">
                <a:cs typeface="Fanan" pitchFamily="2" charset="-78"/>
              </a:rPr>
              <a:t>النفس</a:t>
            </a:r>
            <a:endParaRPr lang="ar-IQ" sz="4400" dirty="0" smtClean="0">
              <a:cs typeface="Fanan" pitchFamily="2" charset="-78"/>
            </a:endParaRPr>
          </a:p>
          <a:p>
            <a:pPr algn="just" rtl="1"/>
            <a:r>
              <a:rPr lang="ar-IQ" sz="4400" dirty="0" smtClean="0">
                <a:cs typeface="Fanan" pitchFamily="2" charset="-78"/>
              </a:rPr>
              <a:t> </a:t>
            </a:r>
            <a:r>
              <a:rPr lang="ar-SA" sz="4400" dirty="0" smtClean="0">
                <a:cs typeface="Fanan" pitchFamily="2" charset="-78"/>
              </a:rPr>
              <a:t> </a:t>
            </a:r>
            <a:r>
              <a:rPr lang="ar-SA" sz="4400" dirty="0">
                <a:cs typeface="Fanan" pitchFamily="2" charset="-78"/>
              </a:rPr>
              <a:t>الذين اثّروا على خطّ سير </a:t>
            </a:r>
            <a:r>
              <a:rPr lang="ar-SA" sz="4400" dirty="0" smtClean="0">
                <a:cs typeface="Fanan" pitchFamily="2" charset="-78"/>
              </a:rPr>
              <a:t>المناهج</a:t>
            </a:r>
            <a:endParaRPr lang="ar-IQ" sz="4400" dirty="0" smtClean="0">
              <a:cs typeface="Fanan" pitchFamily="2" charset="-78"/>
            </a:endParaRPr>
          </a:p>
          <a:p>
            <a:pPr algn="just" rtl="1"/>
            <a:r>
              <a:rPr lang="ar-IQ" sz="4400" dirty="0" smtClean="0">
                <a:cs typeface="Fanan" pitchFamily="2" charset="-78"/>
              </a:rPr>
              <a:t> </a:t>
            </a:r>
            <a:r>
              <a:rPr lang="ar-SA" sz="4400" dirty="0" smtClean="0">
                <a:cs typeface="Fanan" pitchFamily="2" charset="-78"/>
              </a:rPr>
              <a:t> </a:t>
            </a:r>
            <a:r>
              <a:rPr lang="ar-SA" sz="4400" dirty="0">
                <a:cs typeface="Fanan" pitchFamily="2" charset="-78"/>
              </a:rPr>
              <a:t>الدراسية (</a:t>
            </a:r>
            <a:r>
              <a:rPr lang="ar-SA" sz="4400" dirty="0" smtClean="0">
                <a:cs typeface="Fanan" pitchFamily="2" charset="-78"/>
              </a:rPr>
              <a:t>خاصة</a:t>
            </a:r>
            <a:r>
              <a:rPr lang="ar-IQ" sz="4400" dirty="0" smtClean="0">
                <a:cs typeface="Fanan" pitchFamily="2" charset="-78"/>
              </a:rPr>
              <a:t> </a:t>
            </a:r>
            <a:r>
              <a:rPr lang="ar-SA" sz="4400" dirty="0" smtClean="0">
                <a:cs typeface="Fanan" pitchFamily="2" charset="-78"/>
              </a:rPr>
              <a:t> </a:t>
            </a:r>
            <a:r>
              <a:rPr lang="ar-SA" sz="4400" dirty="0">
                <a:cs typeface="Fanan" pitchFamily="2" charset="-78"/>
              </a:rPr>
              <a:t>فيما يتعلق بعلم الإدارة) في الولايات المتحدة الإمريكية وَ بقية العالم</a:t>
            </a:r>
            <a:r>
              <a:rPr lang="ar-SA" sz="4400" dirty="0" smtClean="0"/>
              <a:t>.</a:t>
            </a:r>
            <a:endParaRPr lang="en-US" sz="4400" dirty="0">
              <a:cs typeface="Fanan" pitchFamily="2" charset="-78"/>
            </a:endParaRPr>
          </a:p>
        </p:txBody>
      </p:sp>
      <p:pic>
        <p:nvPicPr>
          <p:cNvPr id="3" name="Picture 2" descr="image">
            <a:hlinkClick r:id="rId2"/>
          </p:cNvPr>
          <p:cNvPicPr/>
          <p:nvPr/>
        </p:nvPicPr>
        <p:blipFill>
          <a:blip r:embed="rId3" cstate="print"/>
          <a:srcRect/>
          <a:stretch>
            <a:fillRect/>
          </a:stretch>
        </p:blipFill>
        <p:spPr bwMode="auto">
          <a:xfrm>
            <a:off x="28065" y="3428999"/>
            <a:ext cx="3103775" cy="1819275"/>
          </a:xfrm>
          <a:prstGeom prst="rect">
            <a:avLst/>
          </a:prstGeom>
          <a:noFill/>
          <a:ln w="9525">
            <a:noFill/>
            <a:miter lim="800000"/>
            <a:headEnd/>
            <a:tailEnd/>
          </a:ln>
        </p:spPr>
      </p:pic>
    </p:spTree>
    <p:extLst>
      <p:ext uri="{BB962C8B-B14F-4D97-AF65-F5344CB8AC3E}">
        <p14:creationId xmlns:p14="http://schemas.microsoft.com/office/powerpoint/2010/main" val="195431849"/>
      </p:ext>
    </p:extLst>
  </p:cSld>
  <p:clrMapOvr>
    <a:masterClrMapping/>
  </p:clrMapOvr>
  <mc:AlternateContent xmlns:mc="http://schemas.openxmlformats.org/markup-compatibility/2006" xmlns:p14="http://schemas.microsoft.com/office/powerpoint/2010/main">
    <mc:Choice Requires="p14">
      <p:transition spd="slow" p14:dur="125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Vertic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1"/>
            <a:ext cx="8892480" cy="6863417"/>
          </a:xfrm>
          <a:prstGeom prst="rect">
            <a:avLst/>
          </a:prstGeom>
        </p:spPr>
        <p:txBody>
          <a:bodyPr wrap="square">
            <a:spAutoFit/>
          </a:bodyPr>
          <a:lstStyle/>
          <a:p>
            <a:pPr algn="just" rtl="1"/>
            <a:r>
              <a:rPr lang="ar-SA" sz="4400" dirty="0">
                <a:cs typeface="Fanan" pitchFamily="2" charset="-78"/>
              </a:rPr>
              <a:t>حصل ماسلو على بكالوريس في علم النفس عام 1930 ثم الماجستير 1931 ثم الدكتوراه عام 1343 من جامعة </a:t>
            </a:r>
            <a:r>
              <a:rPr lang="ar-SA" sz="4400" dirty="0" smtClean="0">
                <a:cs typeface="Fanan" pitchFamily="2" charset="-78"/>
              </a:rPr>
              <a:t>وسكونسن</a:t>
            </a:r>
            <a:r>
              <a:rPr lang="ar-IQ" sz="4400" dirty="0" smtClean="0">
                <a:cs typeface="Fanan" pitchFamily="2" charset="-78"/>
              </a:rPr>
              <a:t> </a:t>
            </a:r>
            <a:r>
              <a:rPr lang="ar-SA" sz="4400" dirty="0" smtClean="0">
                <a:cs typeface="Fanan" pitchFamily="2" charset="-78"/>
              </a:rPr>
              <a:t>وقد </a:t>
            </a:r>
            <a:r>
              <a:rPr lang="ar-SA" sz="4400" dirty="0">
                <a:cs typeface="Fanan" pitchFamily="2" charset="-78"/>
              </a:rPr>
              <a:t>بدأ بالتدريس لوقت كامل في </a:t>
            </a:r>
            <a:r>
              <a:rPr lang="ar-SA" sz="4400" dirty="0" smtClean="0">
                <a:cs typeface="Fanan" pitchFamily="2" charset="-78"/>
              </a:rPr>
              <a:t>بروكلين</a:t>
            </a:r>
            <a:r>
              <a:rPr lang="ar-IQ" sz="4400" dirty="0" smtClean="0">
                <a:cs typeface="Fanan" pitchFamily="2" charset="-78"/>
              </a:rPr>
              <a:t> </a:t>
            </a:r>
            <a:r>
              <a:rPr lang="ar-SA" sz="4400" dirty="0" smtClean="0">
                <a:cs typeface="Fanan" pitchFamily="2" charset="-78"/>
              </a:rPr>
              <a:t>وعمل </a:t>
            </a:r>
            <a:r>
              <a:rPr lang="ar-SA" sz="4400" dirty="0">
                <a:cs typeface="Fanan" pitchFamily="2" charset="-78"/>
              </a:rPr>
              <a:t>في عام 1951 كرئيس قسم علم النفس الانساني في برانديس لفترة 10سنوات حيث قابل كورت جولستين الذي قدم فكرة التحقيق الذاتي وماسلو بدأ عمله النظري الخاص , وبدأ حملته العنيفة لعلم النفس الانساني الذي كان مهم له اكثر من نظرياته وامضى السنوات الاخيرة في حياته كشبه متقاعد في </a:t>
            </a:r>
            <a:r>
              <a:rPr lang="ar-SA" sz="4400" dirty="0" smtClean="0">
                <a:cs typeface="Fanan" pitchFamily="2" charset="-78"/>
              </a:rPr>
              <a:t>كاليفورنيا.</a:t>
            </a:r>
            <a:endParaRPr lang="en-US" sz="4400" dirty="0">
              <a:cs typeface="Fanan" pitchFamily="2" charset="-78"/>
            </a:endParaRPr>
          </a:p>
        </p:txBody>
      </p:sp>
    </p:spTree>
    <p:extLst>
      <p:ext uri="{BB962C8B-B14F-4D97-AF65-F5344CB8AC3E}">
        <p14:creationId xmlns:p14="http://schemas.microsoft.com/office/powerpoint/2010/main" val="13358230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24319" cy="830997"/>
          </a:xfrm>
          <a:prstGeom prst="rect">
            <a:avLst/>
          </a:prstGeom>
        </p:spPr>
        <p:txBody>
          <a:bodyPr wrap="square">
            <a:spAutoFit/>
          </a:bodyPr>
          <a:lstStyle/>
          <a:p>
            <a:pPr algn="just" rtl="1"/>
            <a:r>
              <a:rPr lang="ar-SA" sz="4800" dirty="0" smtClean="0">
                <a:ln>
                  <a:solidFill>
                    <a:srgbClr val="FF0000"/>
                  </a:solidFill>
                </a:ln>
                <a:solidFill>
                  <a:srgbClr val="FF0066"/>
                </a:solidFill>
                <a:cs typeface="Fanan" pitchFamily="2" charset="-78"/>
              </a:rPr>
              <a:t>نظرية ابراهام ماسلو في الدافعية الإنسانية :-</a:t>
            </a:r>
            <a:endParaRPr lang="ar-IQ" sz="4800" dirty="0" smtClean="0">
              <a:ln>
                <a:solidFill>
                  <a:srgbClr val="FF0000"/>
                </a:solidFill>
              </a:ln>
              <a:solidFill>
                <a:srgbClr val="FF0066"/>
              </a:solidFill>
              <a:cs typeface="Fanan" pitchFamily="2" charset="-78"/>
            </a:endParaRPr>
          </a:p>
        </p:txBody>
      </p:sp>
      <p:pic>
        <p:nvPicPr>
          <p:cNvPr id="3" name="Picture 2" descr="2">
            <a:hlinkClick r:id="rId2"/>
          </p:cNvPr>
          <p:cNvPicPr/>
          <p:nvPr/>
        </p:nvPicPr>
        <p:blipFill>
          <a:blip r:embed="rId3" cstate="print"/>
          <a:srcRect/>
          <a:stretch>
            <a:fillRect/>
          </a:stretch>
        </p:blipFill>
        <p:spPr bwMode="auto">
          <a:xfrm>
            <a:off x="395536" y="764704"/>
            <a:ext cx="8496944" cy="5760640"/>
          </a:xfrm>
          <a:prstGeom prst="rect">
            <a:avLst/>
          </a:prstGeom>
          <a:ln>
            <a:noFill/>
          </a:ln>
          <a:effectLst>
            <a:softEdge rad="112500"/>
          </a:effectLst>
        </p:spPr>
      </p:pic>
    </p:spTree>
    <p:extLst>
      <p:ext uri="{BB962C8B-B14F-4D97-AF65-F5344CB8AC3E}">
        <p14:creationId xmlns:p14="http://schemas.microsoft.com/office/powerpoint/2010/main" val="89776630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5"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4" dur="1000" fill="hold"/>
                                        <p:tgtEl>
                                          <p:spTgt spid="3"/>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9"/>
            <a:ext cx="9013723" cy="6863417"/>
          </a:xfrm>
          <a:prstGeom prst="rect">
            <a:avLst/>
          </a:prstGeom>
        </p:spPr>
        <p:txBody>
          <a:bodyPr wrap="square">
            <a:spAutoFit/>
          </a:bodyPr>
          <a:lstStyle/>
          <a:p>
            <a:pPr algn="just" rtl="1"/>
            <a:r>
              <a:rPr lang="ar-SA" sz="4400" dirty="0">
                <a:cs typeface="Fanan" pitchFamily="2" charset="-78"/>
              </a:rPr>
              <a:t>قام عالم النفس الأمريكي أبراهام ماسلو بصياغة نظرية فريدة ومتميزة في علم النفس ركز فيها بشكل أساسي على الجوانب الدافعية للشخصية الإنسانية. حيث قدم ماسلو نظريتة في الدافعية الإنسانية </a:t>
            </a:r>
            <a:r>
              <a:rPr lang="en-US" sz="4400" dirty="0">
                <a:cs typeface="Fanan" pitchFamily="2" charset="-78"/>
              </a:rPr>
              <a:t>Human motivation</a:t>
            </a:r>
            <a:r>
              <a:rPr lang="ar-SA" sz="4400" dirty="0">
                <a:cs typeface="Fanan" pitchFamily="2" charset="-78"/>
              </a:rPr>
              <a:t> حاول فيها أن يصيغ نسقا مترابطا يفسر من خلاله طبيعة الدوافع أو الحاجات التي تحرك السلوك الإنساني وتشكله. في هذه النظرية يفترض ماسلو أن الحاجات أو الدوافع الإنسانية تنتظم في تدرج أو نظام متصاعد </a:t>
            </a:r>
            <a:r>
              <a:rPr lang="ar-SA" sz="4400" dirty="0" smtClean="0">
                <a:cs typeface="Fanan" pitchFamily="2" charset="-78"/>
              </a:rPr>
              <a:t>من </a:t>
            </a:r>
            <a:r>
              <a:rPr lang="ar-SA" sz="4400" dirty="0">
                <a:cs typeface="Fanan" pitchFamily="2" charset="-78"/>
              </a:rPr>
              <a:t>حيث الأولوية أو شدة </a:t>
            </a:r>
            <a:r>
              <a:rPr lang="ar-SA" sz="4400" dirty="0" smtClean="0">
                <a:cs typeface="Fanan" pitchFamily="2" charset="-78"/>
              </a:rPr>
              <a:t>التأثير </a:t>
            </a:r>
            <a:r>
              <a:rPr lang="ar-SA" sz="4400" dirty="0">
                <a:cs typeface="Fanan" pitchFamily="2" charset="-78"/>
              </a:rPr>
              <a:t>فعندما تشبع </a:t>
            </a:r>
            <a:r>
              <a:rPr lang="ar-SA" sz="4400" dirty="0" smtClean="0">
                <a:cs typeface="Fanan" pitchFamily="2" charset="-78"/>
              </a:rPr>
              <a:t>الحاج</a:t>
            </a:r>
            <a:r>
              <a:rPr lang="ar-IQ" sz="4400" dirty="0" smtClean="0">
                <a:cs typeface="Fanan" pitchFamily="2" charset="-78"/>
              </a:rPr>
              <a:t>ـــــــــــــــــــ</a:t>
            </a:r>
            <a:r>
              <a:rPr lang="ar-SA" sz="4400" dirty="0" smtClean="0">
                <a:cs typeface="Fanan" pitchFamily="2" charset="-78"/>
              </a:rPr>
              <a:t>ات</a:t>
            </a:r>
            <a:endParaRPr lang="en-US" sz="4400" dirty="0">
              <a:cs typeface="Fanan" pitchFamily="2" charset="-78"/>
            </a:endParaRPr>
          </a:p>
        </p:txBody>
      </p:sp>
    </p:spTree>
    <p:extLst>
      <p:ext uri="{BB962C8B-B14F-4D97-AF65-F5344CB8AC3E}">
        <p14:creationId xmlns:p14="http://schemas.microsoft.com/office/powerpoint/2010/main" val="90893855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974</Words>
  <Application>Microsoft Office PowerPoint</Application>
  <PresentationFormat>On-screen Show (4:3)</PresentationFormat>
  <Paragraphs>44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محاضرات نظرية المنظمة المرحلة الثانية / الدراسة المسائية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Noor</cp:lastModifiedBy>
  <cp:revision>24</cp:revision>
  <dcterms:created xsi:type="dcterms:W3CDTF">2019-11-16T17:24:12Z</dcterms:created>
  <dcterms:modified xsi:type="dcterms:W3CDTF">2019-11-16T19:34:04Z</dcterms:modified>
</cp:coreProperties>
</file>