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AVI" ContentType="video/avi"/>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FF66CC"/>
    <a:srgbClr val="66FF33"/>
    <a:srgbClr val="00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BA3B185-823A-4D81-B7FC-6ED6133F442B}"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FFFD1-A6D5-45A1-9A41-60F3E6D2CEC7}" type="slidenum">
              <a:rPr lang="en-US" smtClean="0"/>
              <a:t>‹#›</a:t>
            </a:fld>
            <a:endParaRPr lang="en-US"/>
          </a:p>
        </p:txBody>
      </p:sp>
    </p:spTree>
    <p:extLst>
      <p:ext uri="{BB962C8B-B14F-4D97-AF65-F5344CB8AC3E}">
        <p14:creationId xmlns:p14="http://schemas.microsoft.com/office/powerpoint/2010/main" val="424935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3B185-823A-4D81-B7FC-6ED6133F442B}"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FFFD1-A6D5-45A1-9A41-60F3E6D2CEC7}" type="slidenum">
              <a:rPr lang="en-US" smtClean="0"/>
              <a:t>‹#›</a:t>
            </a:fld>
            <a:endParaRPr lang="en-US"/>
          </a:p>
        </p:txBody>
      </p:sp>
    </p:spTree>
    <p:extLst>
      <p:ext uri="{BB962C8B-B14F-4D97-AF65-F5344CB8AC3E}">
        <p14:creationId xmlns:p14="http://schemas.microsoft.com/office/powerpoint/2010/main" val="347600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3B185-823A-4D81-B7FC-6ED6133F442B}"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FFFD1-A6D5-45A1-9A41-60F3E6D2CEC7}" type="slidenum">
              <a:rPr lang="en-US" smtClean="0"/>
              <a:t>‹#›</a:t>
            </a:fld>
            <a:endParaRPr lang="en-US"/>
          </a:p>
        </p:txBody>
      </p:sp>
    </p:spTree>
    <p:extLst>
      <p:ext uri="{BB962C8B-B14F-4D97-AF65-F5344CB8AC3E}">
        <p14:creationId xmlns:p14="http://schemas.microsoft.com/office/powerpoint/2010/main" val="3223814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3B185-823A-4D81-B7FC-6ED6133F442B}"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FFFD1-A6D5-45A1-9A41-60F3E6D2CEC7}" type="slidenum">
              <a:rPr lang="en-US" smtClean="0"/>
              <a:t>‹#›</a:t>
            </a:fld>
            <a:endParaRPr lang="en-US"/>
          </a:p>
        </p:txBody>
      </p:sp>
    </p:spTree>
    <p:extLst>
      <p:ext uri="{BB962C8B-B14F-4D97-AF65-F5344CB8AC3E}">
        <p14:creationId xmlns:p14="http://schemas.microsoft.com/office/powerpoint/2010/main" val="1462545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A3B185-823A-4D81-B7FC-6ED6133F442B}" type="datetimeFigureOut">
              <a:rPr lang="en-US" smtClean="0"/>
              <a:t>11/16/2019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FFFD1-A6D5-45A1-9A41-60F3E6D2CEC7}" type="slidenum">
              <a:rPr lang="en-US" smtClean="0"/>
              <a:t>‹#›</a:t>
            </a:fld>
            <a:endParaRPr lang="en-US"/>
          </a:p>
        </p:txBody>
      </p:sp>
    </p:spTree>
    <p:extLst>
      <p:ext uri="{BB962C8B-B14F-4D97-AF65-F5344CB8AC3E}">
        <p14:creationId xmlns:p14="http://schemas.microsoft.com/office/powerpoint/2010/main" val="1984946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BA3B185-823A-4D81-B7FC-6ED6133F442B}"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FFFD1-A6D5-45A1-9A41-60F3E6D2CEC7}" type="slidenum">
              <a:rPr lang="en-US" smtClean="0"/>
              <a:t>‹#›</a:t>
            </a:fld>
            <a:endParaRPr lang="en-US"/>
          </a:p>
        </p:txBody>
      </p:sp>
    </p:spTree>
    <p:extLst>
      <p:ext uri="{BB962C8B-B14F-4D97-AF65-F5344CB8AC3E}">
        <p14:creationId xmlns:p14="http://schemas.microsoft.com/office/powerpoint/2010/main" val="3664800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BA3B185-823A-4D81-B7FC-6ED6133F442B}" type="datetimeFigureOut">
              <a:rPr lang="en-US" smtClean="0"/>
              <a:t>11/16/2019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6FFFD1-A6D5-45A1-9A41-60F3E6D2CEC7}" type="slidenum">
              <a:rPr lang="en-US" smtClean="0"/>
              <a:t>‹#›</a:t>
            </a:fld>
            <a:endParaRPr lang="en-US"/>
          </a:p>
        </p:txBody>
      </p:sp>
    </p:spTree>
    <p:extLst>
      <p:ext uri="{BB962C8B-B14F-4D97-AF65-F5344CB8AC3E}">
        <p14:creationId xmlns:p14="http://schemas.microsoft.com/office/powerpoint/2010/main" val="24617335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BA3B185-823A-4D81-B7FC-6ED6133F442B}" type="datetimeFigureOut">
              <a:rPr lang="en-US" smtClean="0"/>
              <a:t>11/16/2019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6FFFD1-A6D5-45A1-9A41-60F3E6D2CEC7}" type="slidenum">
              <a:rPr lang="en-US" smtClean="0"/>
              <a:t>‹#›</a:t>
            </a:fld>
            <a:endParaRPr lang="en-US"/>
          </a:p>
        </p:txBody>
      </p:sp>
    </p:spTree>
    <p:extLst>
      <p:ext uri="{BB962C8B-B14F-4D97-AF65-F5344CB8AC3E}">
        <p14:creationId xmlns:p14="http://schemas.microsoft.com/office/powerpoint/2010/main" val="119216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A3B185-823A-4D81-B7FC-6ED6133F442B}" type="datetimeFigureOut">
              <a:rPr lang="en-US" smtClean="0"/>
              <a:t>11/16/2019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6FFFD1-A6D5-45A1-9A41-60F3E6D2CEC7}" type="slidenum">
              <a:rPr lang="en-US" smtClean="0"/>
              <a:t>‹#›</a:t>
            </a:fld>
            <a:endParaRPr lang="en-US"/>
          </a:p>
        </p:txBody>
      </p:sp>
    </p:spTree>
    <p:extLst>
      <p:ext uri="{BB962C8B-B14F-4D97-AF65-F5344CB8AC3E}">
        <p14:creationId xmlns:p14="http://schemas.microsoft.com/office/powerpoint/2010/main" val="3576936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3B185-823A-4D81-B7FC-6ED6133F442B}"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FFFD1-A6D5-45A1-9A41-60F3E6D2CEC7}" type="slidenum">
              <a:rPr lang="en-US" smtClean="0"/>
              <a:t>‹#›</a:t>
            </a:fld>
            <a:endParaRPr lang="en-US"/>
          </a:p>
        </p:txBody>
      </p:sp>
    </p:spTree>
    <p:extLst>
      <p:ext uri="{BB962C8B-B14F-4D97-AF65-F5344CB8AC3E}">
        <p14:creationId xmlns:p14="http://schemas.microsoft.com/office/powerpoint/2010/main" val="1128507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A3B185-823A-4D81-B7FC-6ED6133F442B}" type="datetimeFigureOut">
              <a:rPr lang="en-US" smtClean="0"/>
              <a:t>11/16/2019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FFFD1-A6D5-45A1-9A41-60F3E6D2CEC7}" type="slidenum">
              <a:rPr lang="en-US" smtClean="0"/>
              <a:t>‹#›</a:t>
            </a:fld>
            <a:endParaRPr lang="en-US"/>
          </a:p>
        </p:txBody>
      </p:sp>
    </p:spTree>
    <p:extLst>
      <p:ext uri="{BB962C8B-B14F-4D97-AF65-F5344CB8AC3E}">
        <p14:creationId xmlns:p14="http://schemas.microsoft.com/office/powerpoint/2010/main" val="312598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A3B185-823A-4D81-B7FC-6ED6133F442B}" type="datetimeFigureOut">
              <a:rPr lang="en-US" smtClean="0"/>
              <a:t>11/16/2019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6FFFD1-A6D5-45A1-9A41-60F3E6D2CEC7}" type="slidenum">
              <a:rPr lang="en-US" smtClean="0"/>
              <a:t>‹#›</a:t>
            </a:fld>
            <a:endParaRPr lang="en-US"/>
          </a:p>
        </p:txBody>
      </p:sp>
    </p:spTree>
    <p:extLst>
      <p:ext uri="{BB962C8B-B14F-4D97-AF65-F5344CB8AC3E}">
        <p14:creationId xmlns:p14="http://schemas.microsoft.com/office/powerpoint/2010/main" val="44368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video" Target="../media/media1.AVI"/><Relationship Id="rId1" Type="http://schemas.microsoft.com/office/2007/relationships/media" Target="../media/media1.AVI"/><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rtl="1"/>
            <a:r>
              <a:rPr lang="ar-SA" b="1" dirty="0">
                <a:ln w="11430">
                  <a:solidFill>
                    <a:srgbClr val="66FF33"/>
                  </a:solidFill>
                </a:ln>
                <a:solidFill>
                  <a:srgbClr val="FFFF00"/>
                </a:solidFill>
                <a:effectLst>
                  <a:outerShdw blurRad="50800" dist="39000" dir="5460000" algn="tl">
                    <a:srgbClr val="000000">
                      <a:alpha val="38000"/>
                    </a:srgbClr>
                  </a:outerShdw>
                </a:effectLst>
              </a:rPr>
              <a:t> </a:t>
            </a:r>
            <a:r>
              <a:rPr lang="en-US" b="1" dirty="0">
                <a:ln w="11430">
                  <a:solidFill>
                    <a:srgbClr val="66FF33"/>
                  </a:solidFill>
                </a:ln>
                <a:solidFill>
                  <a:srgbClr val="FFFF00"/>
                </a:solidFill>
                <a:effectLst>
                  <a:outerShdw blurRad="50800" dist="39000" dir="5460000" algn="tl">
                    <a:srgbClr val="000000">
                      <a:alpha val="38000"/>
                    </a:srgbClr>
                  </a:outerShdw>
                </a:effectLst>
              </a:rPr>
              <a:t/>
            </a:r>
            <a:br>
              <a:rPr lang="en-US" b="1" dirty="0">
                <a:ln w="11430">
                  <a:solidFill>
                    <a:srgbClr val="66FF33"/>
                  </a:solidFill>
                </a:ln>
                <a:solidFill>
                  <a:srgbClr val="FFFF00"/>
                </a:solidFill>
                <a:effectLst>
                  <a:outerShdw blurRad="50800" dist="39000" dir="5460000" algn="tl">
                    <a:srgbClr val="000000">
                      <a:alpha val="38000"/>
                    </a:srgbClr>
                  </a:outerShdw>
                </a:effectLst>
              </a:rPr>
            </a:br>
            <a:r>
              <a:rPr lang="ar-SA" sz="4800" b="1" dirty="0">
                <a:ln w="11430">
                  <a:solidFill>
                    <a:srgbClr val="66FF33"/>
                  </a:solidFill>
                </a:ln>
                <a:solidFill>
                  <a:srgbClr val="FFFF00"/>
                </a:solidFill>
                <a:effectLst>
                  <a:outerShdw blurRad="50800" dist="39000" dir="5460000" algn="tl">
                    <a:srgbClr val="000000">
                      <a:alpha val="38000"/>
                    </a:srgbClr>
                  </a:outerShdw>
                </a:effectLst>
              </a:rPr>
              <a:t>محاضرات نظرية المنظمة</a:t>
            </a:r>
            <a:r>
              <a:rPr lang="en-US" sz="4800" b="1" dirty="0">
                <a:ln w="11430">
                  <a:solidFill>
                    <a:srgbClr val="66FF33"/>
                  </a:solidFill>
                </a:ln>
                <a:solidFill>
                  <a:srgbClr val="FFFF00"/>
                </a:solidFill>
                <a:effectLst>
                  <a:outerShdw blurRad="50800" dist="39000" dir="5460000" algn="tl">
                    <a:srgbClr val="000000">
                      <a:alpha val="38000"/>
                    </a:srgbClr>
                  </a:outerShdw>
                </a:effectLst>
              </a:rPr>
              <a:t/>
            </a:r>
            <a:br>
              <a:rPr lang="en-US" sz="4800" b="1" dirty="0">
                <a:ln w="11430">
                  <a:solidFill>
                    <a:srgbClr val="66FF33"/>
                  </a:solidFill>
                </a:ln>
                <a:solidFill>
                  <a:srgbClr val="FFFF00"/>
                </a:solidFill>
                <a:effectLst>
                  <a:outerShdw blurRad="50800" dist="39000" dir="5460000" algn="tl">
                    <a:srgbClr val="000000">
                      <a:alpha val="38000"/>
                    </a:srgbClr>
                  </a:outerShdw>
                </a:effectLst>
              </a:rPr>
            </a:br>
            <a:r>
              <a:rPr lang="ar-SA" sz="4800" b="1" dirty="0">
                <a:ln w="11430">
                  <a:solidFill>
                    <a:srgbClr val="66FF33"/>
                  </a:solidFill>
                </a:ln>
                <a:solidFill>
                  <a:srgbClr val="FFFF00"/>
                </a:solidFill>
                <a:effectLst>
                  <a:outerShdw blurRad="50800" dist="39000" dir="5460000" algn="tl">
                    <a:srgbClr val="000000">
                      <a:alpha val="38000"/>
                    </a:srgbClr>
                  </a:outerShdw>
                </a:effectLst>
              </a:rPr>
              <a:t>المرحلة الثانية / الدراسة المسائية</a:t>
            </a:r>
            <a:r>
              <a:rPr lang="en-US" sz="4800" b="1" dirty="0">
                <a:ln w="11430">
                  <a:solidFill>
                    <a:srgbClr val="66FF33"/>
                  </a:solidFill>
                </a:ln>
                <a:solidFill>
                  <a:srgbClr val="FFFF00"/>
                </a:solidFill>
                <a:effectLst>
                  <a:outerShdw blurRad="50800" dist="39000" dir="5460000" algn="tl">
                    <a:srgbClr val="000000">
                      <a:alpha val="38000"/>
                    </a:srgbClr>
                  </a:outerShdw>
                </a:effectLst>
              </a:rPr>
              <a:t/>
            </a:r>
            <a:br>
              <a:rPr lang="en-US" sz="4800" b="1" dirty="0">
                <a:ln w="11430">
                  <a:solidFill>
                    <a:srgbClr val="66FF33"/>
                  </a:solidFill>
                </a:ln>
                <a:solidFill>
                  <a:srgbClr val="FFFF00"/>
                </a:solidFill>
                <a:effectLst>
                  <a:outerShdw blurRad="50800" dist="39000" dir="5460000" algn="tl">
                    <a:srgbClr val="000000">
                      <a:alpha val="38000"/>
                    </a:srgbClr>
                  </a:outerShdw>
                </a:effectLst>
              </a:rPr>
            </a:br>
            <a:endParaRPr lang="en-US" sz="4800" b="1" dirty="0">
              <a:ln w="11430">
                <a:solidFill>
                  <a:srgbClr val="66FF33"/>
                </a:solidFill>
              </a:ln>
              <a:solidFill>
                <a:srgbClr val="FFFF00"/>
              </a:solidFill>
              <a:effectLst>
                <a:outerShdw blurRad="50800" dist="39000" dir="5460000" algn="tl">
                  <a:srgbClr val="000000">
                    <a:alpha val="38000"/>
                  </a:srgbClr>
                </a:outerShdw>
              </a:effectLst>
            </a:endParaRPr>
          </a:p>
        </p:txBody>
      </p:sp>
      <p:sp>
        <p:nvSpPr>
          <p:cNvPr id="5" name="Subtitle 2"/>
          <p:cNvSpPr>
            <a:spLocks noGrp="1"/>
          </p:cNvSpPr>
          <p:nvPr>
            <p:ph type="subTitle" idx="1"/>
          </p:nvPr>
        </p:nvSpPr>
        <p:spPr/>
        <p:txBody>
          <a:bodyPr>
            <a:noAutofit/>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SA" sz="4800" b="1" dirty="0">
                <a:ln w="11430">
                  <a:solidFill>
                    <a:srgbClr val="FF66CC"/>
                  </a:solidFill>
                </a:ln>
                <a:solidFill>
                  <a:srgbClr val="66FF33"/>
                </a:solidFill>
                <a:effectLst>
                  <a:outerShdw blurRad="50800" dist="39000" dir="5460000" algn="tl">
                    <a:srgbClr val="000000">
                      <a:alpha val="38000"/>
                    </a:srgbClr>
                  </a:outerShdw>
                </a:effectLst>
              </a:rPr>
              <a:t>المحاضرة </a:t>
            </a:r>
            <a:r>
              <a:rPr lang="ar-IQ" sz="4800" b="1" dirty="0" smtClean="0">
                <a:ln w="11430">
                  <a:solidFill>
                    <a:srgbClr val="FF66CC"/>
                  </a:solidFill>
                </a:ln>
                <a:solidFill>
                  <a:srgbClr val="66FF33"/>
                </a:solidFill>
                <a:effectLst>
                  <a:outerShdw blurRad="50800" dist="39000" dir="5460000" algn="tl">
                    <a:srgbClr val="000000">
                      <a:alpha val="38000"/>
                    </a:srgbClr>
                  </a:outerShdw>
                </a:effectLst>
              </a:rPr>
              <a:t>الثانية</a:t>
            </a:r>
            <a:endParaRPr lang="en-US" sz="4800" b="1" dirty="0">
              <a:ln w="11430">
                <a:solidFill>
                  <a:srgbClr val="FF66CC"/>
                </a:solidFill>
              </a:ln>
              <a:solidFill>
                <a:srgbClr val="66FF33"/>
              </a:solidFill>
              <a:effectLst>
                <a:outerShdw blurRad="50800" dist="39000" dir="5460000" algn="tl">
                  <a:srgbClr val="000000">
                    <a:alpha val="38000"/>
                  </a:srgbClr>
                </a:outerShdw>
              </a:effectLst>
            </a:endParaRPr>
          </a:p>
          <a:p>
            <a:r>
              <a:rPr lang="ar-SA" sz="4800" b="1" dirty="0" smtClean="0">
                <a:ln w="11430">
                  <a:solidFill>
                    <a:srgbClr val="FF66CC"/>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م.د </a:t>
            </a:r>
            <a:r>
              <a:rPr lang="ar-SA" sz="4800" b="1" dirty="0">
                <a:ln w="11430">
                  <a:solidFill>
                    <a:srgbClr val="FF66CC"/>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نور خليل ابراهيم</a:t>
            </a:r>
            <a:endParaRPr lang="en-US" sz="4800" b="1" dirty="0">
              <a:ln w="11430">
                <a:solidFill>
                  <a:srgbClr val="FF66CC"/>
                </a:solidFill>
              </a:ln>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en-US" sz="4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6012160" y="87015"/>
            <a:ext cx="2987824" cy="1384995"/>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SA" sz="2800" b="1" cap="all" dirty="0">
                <a:ln w="0">
                  <a:solidFill>
                    <a:srgbClr val="00FFFF"/>
                  </a:solidFill>
                </a:ln>
                <a:solidFill>
                  <a:srgbClr val="00FFFF"/>
                </a:solidFill>
                <a:effectLst>
                  <a:reflection blurRad="12700" stA="50000" endPos="50000" dist="5000" dir="5400000" sy="-100000" rotWithShape="0"/>
                </a:effectLst>
              </a:rPr>
              <a:t>جامعة بغداد </a:t>
            </a:r>
            <a:endParaRPr lang="en-US" sz="2800" b="1" cap="all" dirty="0">
              <a:ln w="0">
                <a:solidFill>
                  <a:srgbClr val="00FFFF"/>
                </a:solidFill>
              </a:ln>
              <a:solidFill>
                <a:srgbClr val="00FFFF"/>
              </a:solidFill>
              <a:effectLst>
                <a:reflection blurRad="12700" stA="50000" endPos="50000" dist="5000" dir="5400000" sy="-100000" rotWithShape="0"/>
              </a:effectLst>
            </a:endParaRPr>
          </a:p>
          <a:p>
            <a:pPr algn="ctr" rtl="1"/>
            <a:r>
              <a:rPr lang="ar-SA" sz="2800" b="1" cap="all" dirty="0">
                <a:ln w="0">
                  <a:solidFill>
                    <a:srgbClr val="00FFFF"/>
                  </a:solidFill>
                </a:ln>
                <a:solidFill>
                  <a:srgbClr val="00FFFF"/>
                </a:solidFill>
                <a:effectLst>
                  <a:reflection blurRad="12700" stA="50000" endPos="50000" dist="5000" dir="5400000" sy="-100000" rotWithShape="0"/>
                </a:effectLst>
              </a:rPr>
              <a:t>كلية الادارة والاقتصاد</a:t>
            </a:r>
            <a:endParaRPr lang="en-US" sz="2800" b="1" cap="all" dirty="0">
              <a:ln w="0">
                <a:solidFill>
                  <a:srgbClr val="00FFFF"/>
                </a:solidFill>
              </a:ln>
              <a:solidFill>
                <a:srgbClr val="00FFFF"/>
              </a:solidFill>
              <a:effectLst>
                <a:reflection blurRad="12700" stA="50000" endPos="50000" dist="5000" dir="5400000" sy="-100000" rotWithShape="0"/>
              </a:effectLst>
            </a:endParaRPr>
          </a:p>
          <a:p>
            <a:pPr algn="ctr" rtl="1"/>
            <a:r>
              <a:rPr lang="ar-SA" sz="2800" b="1" cap="all" dirty="0">
                <a:ln w="0">
                  <a:solidFill>
                    <a:srgbClr val="00FFFF"/>
                  </a:solidFill>
                </a:ln>
                <a:solidFill>
                  <a:srgbClr val="00FFFF"/>
                </a:solidFill>
                <a:effectLst>
                  <a:reflection blurRad="12700" stA="50000" endPos="50000" dist="5000" dir="5400000" sy="-100000" rotWithShape="0"/>
                </a:effectLst>
              </a:rPr>
              <a:t>قسم ادارة الاعمال</a:t>
            </a:r>
            <a:endParaRPr lang="en-US" sz="2800" b="1" cap="all" dirty="0">
              <a:ln w="0">
                <a:solidFill>
                  <a:srgbClr val="00FFFF"/>
                </a:solidFill>
              </a:ln>
              <a:solidFill>
                <a:srgbClr val="00FFFF"/>
              </a:solidFill>
              <a:effectLst>
                <a:reflection blurRad="12700" stA="50000" endPos="50000" dist="5000" dir="5400000" sy="-100000" rotWithShape="0"/>
              </a:effectLs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19872" y="87015"/>
            <a:ext cx="1788790" cy="1788790"/>
          </a:xfrm>
          <a:prstGeom prst="rect">
            <a:avLst/>
          </a:prstGeom>
        </p:spPr>
      </p:pic>
    </p:spTree>
    <p:extLst>
      <p:ext uri="{BB962C8B-B14F-4D97-AF65-F5344CB8AC3E}">
        <p14:creationId xmlns:p14="http://schemas.microsoft.com/office/powerpoint/2010/main" val="9640745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750" fill="hold"/>
                                        <p:tgtEl>
                                          <p:spTgt spid="4"/>
                                        </p:tgtEl>
                                        <p:attrNameLst>
                                          <p:attrName>ppt_x</p:attrName>
                                        </p:attrNameLst>
                                      </p:cBhvr>
                                      <p:tavLst>
                                        <p:tav tm="0">
                                          <p:val>
                                            <p:strVal val="#ppt_x"/>
                                          </p:val>
                                        </p:tav>
                                        <p:tav tm="100000">
                                          <p:val>
                                            <p:strVal val="#ppt_x"/>
                                          </p:val>
                                        </p:tav>
                                      </p:tavLst>
                                    </p:anim>
                                    <p:anim calcmode="lin" valueType="num">
                                      <p:cBhvr additive="base">
                                        <p:cTn id="8" dur="75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750"/>
                            </p:stCondLst>
                            <p:childTnLst>
                              <p:par>
                                <p:cTn id="10" presetID="2" presetClass="entr" presetSubtype="9" fill="hold" grpId="0" nodeType="after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 calcmode="lin" valueType="num">
                                      <p:cBhvr additive="base">
                                        <p:cTn id="12" dur="75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13" dur="75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500"/>
                            </p:stCondLst>
                            <p:childTnLst>
                              <p:par>
                                <p:cTn id="15" presetID="2" presetClass="entr" presetSubtype="9" fill="hold" grpId="0" nodeType="after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 calcmode="lin" valueType="num">
                                      <p:cBhvr additive="base">
                                        <p:cTn id="17" dur="75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8" dur="750" fill="hold"/>
                                        <p:tgtEl>
                                          <p:spTgt spid="5">
                                            <p:txEl>
                                              <p:pRg st="1" end="1"/>
                                            </p:txEl>
                                          </p:spTgt>
                                        </p:tgtEl>
                                        <p:attrNameLst>
                                          <p:attrName>ppt_y</p:attrName>
                                        </p:attrNameLst>
                                      </p:cBhvr>
                                      <p:tavLst>
                                        <p:tav tm="0">
                                          <p:val>
                                            <p:strVal val="0-#ppt_h/2"/>
                                          </p:val>
                                        </p:tav>
                                        <p:tav tm="100000">
                                          <p:val>
                                            <p:strVal val="#ppt_y"/>
                                          </p:val>
                                        </p:tav>
                                      </p:tavLst>
                                    </p:anim>
                                  </p:childTnLst>
                                </p:cTn>
                              </p:par>
                            </p:childTnLst>
                          </p:cTn>
                        </p:par>
                        <p:par>
                          <p:cTn id="19" fill="hold">
                            <p:stCondLst>
                              <p:cond delay="2250"/>
                            </p:stCondLst>
                            <p:childTnLst>
                              <p:par>
                                <p:cTn id="20" presetID="10" presetClass="entr" presetSubtype="0"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par>
                                <p:cTn id="23" presetID="10"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fade">
                                      <p:cBhvr>
                                        <p:cTn id="2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92480" cy="5509200"/>
          </a:xfrm>
          <a:prstGeom prst="rect">
            <a:avLst/>
          </a:prstGeom>
        </p:spPr>
        <p:txBody>
          <a:bodyPr wrap="square">
            <a:spAutoFit/>
          </a:bodyPr>
          <a:lstStyle/>
          <a:p>
            <a:pPr algn="just" rtl="1"/>
            <a:r>
              <a:rPr lang="ar-IQ" sz="4400" dirty="0" smtClean="0">
                <a:ln>
                  <a:solidFill>
                    <a:srgbClr val="00FF00"/>
                  </a:solidFill>
                </a:ln>
                <a:solidFill>
                  <a:srgbClr val="00FFFF"/>
                </a:solidFill>
                <a:cs typeface="Fanan" pitchFamily="2" charset="-78"/>
              </a:rPr>
              <a:t>الاتصالات الرسمية من الاعلى الى الاسفل على شكل اوامر وتعليمات ، لا يترك الفرصة له للاستفسار والمناقشة .</a:t>
            </a:r>
          </a:p>
          <a:p>
            <a:pPr lvl="0" algn="just" rtl="1"/>
            <a:r>
              <a:rPr lang="ar-IQ" sz="4400" dirty="0" smtClean="0">
                <a:ln>
                  <a:solidFill>
                    <a:srgbClr val="00FFFF"/>
                  </a:solidFill>
                </a:ln>
                <a:solidFill>
                  <a:srgbClr val="00FFFF"/>
                </a:solidFill>
                <a:cs typeface="Fanan" pitchFamily="2" charset="-78"/>
              </a:rPr>
              <a:t>3-</a:t>
            </a:r>
            <a:r>
              <a:rPr lang="ar-IQ" sz="4400" dirty="0" smtClean="0">
                <a:ln>
                  <a:solidFill>
                    <a:srgbClr val="00FF00"/>
                  </a:solidFill>
                </a:ln>
                <a:solidFill>
                  <a:srgbClr val="00FFFF"/>
                </a:solidFill>
                <a:cs typeface="Fanan" pitchFamily="2" charset="-78"/>
              </a:rPr>
              <a:t> التنظيم </a:t>
            </a:r>
            <a:r>
              <a:rPr lang="ar-IQ" sz="4400" dirty="0">
                <a:ln>
                  <a:solidFill>
                    <a:srgbClr val="00FF00"/>
                  </a:solidFill>
                </a:ln>
                <a:solidFill>
                  <a:srgbClr val="00FFFF"/>
                </a:solidFill>
                <a:cs typeface="Fanan" pitchFamily="2" charset="-78"/>
              </a:rPr>
              <a:t>البروقراطي غير قادر على تصحيح اخطاء الموظف التي يقع بها في العمل .</a:t>
            </a:r>
            <a:endParaRPr lang="en-US" sz="4400" dirty="0" smtClean="0">
              <a:ln>
                <a:solidFill>
                  <a:srgbClr val="00FF00"/>
                </a:solidFill>
              </a:ln>
              <a:solidFill>
                <a:srgbClr val="00FFFF"/>
              </a:solidFill>
              <a:effectLst/>
              <a:cs typeface="Fanan" pitchFamily="2" charset="-78"/>
            </a:endParaRPr>
          </a:p>
          <a:p>
            <a:pPr lvl="0" algn="just" rtl="1"/>
            <a:r>
              <a:rPr lang="ar-IQ" sz="4400" dirty="0" smtClean="0">
                <a:ln>
                  <a:solidFill>
                    <a:srgbClr val="00FFFF"/>
                  </a:solidFill>
                </a:ln>
                <a:solidFill>
                  <a:srgbClr val="00FFFF"/>
                </a:solidFill>
                <a:cs typeface="Fanan" pitchFamily="2" charset="-78"/>
              </a:rPr>
              <a:t>4-</a:t>
            </a:r>
            <a:r>
              <a:rPr lang="ar-IQ" sz="4400" dirty="0" smtClean="0">
                <a:ln>
                  <a:solidFill>
                    <a:srgbClr val="00FF00"/>
                  </a:solidFill>
                </a:ln>
                <a:solidFill>
                  <a:srgbClr val="00FFFF"/>
                </a:solidFill>
                <a:cs typeface="Fanan" pitchFamily="2" charset="-78"/>
              </a:rPr>
              <a:t> لم </a:t>
            </a:r>
            <a:r>
              <a:rPr lang="ar-IQ" sz="4400" dirty="0">
                <a:ln>
                  <a:solidFill>
                    <a:srgbClr val="00FF00"/>
                  </a:solidFill>
                </a:ln>
                <a:solidFill>
                  <a:srgbClr val="00FFFF"/>
                </a:solidFill>
                <a:cs typeface="Fanan" pitchFamily="2" charset="-78"/>
              </a:rPr>
              <a:t>يغفل التنظيم البيروقراطي وجود التنظيم غير الرسمي الى جانب التنظيم الرسمي ، وان الاداة في ظله تهتم بالاثنين معاً ، وبما يخدم اهداف المنظمة </a:t>
            </a:r>
            <a:r>
              <a:rPr lang="ar-IQ" sz="4400" dirty="0" smtClean="0">
                <a:ln>
                  <a:solidFill>
                    <a:srgbClr val="00FF00"/>
                  </a:solidFill>
                </a:ln>
                <a:solidFill>
                  <a:srgbClr val="00FFFF"/>
                </a:solidFill>
                <a:cs typeface="Fanan" pitchFamily="2" charset="-78"/>
              </a:rPr>
              <a:t>.</a:t>
            </a:r>
          </a:p>
        </p:txBody>
      </p:sp>
    </p:spTree>
    <p:extLst>
      <p:ext uri="{BB962C8B-B14F-4D97-AF65-F5344CB8AC3E}">
        <p14:creationId xmlns:p14="http://schemas.microsoft.com/office/powerpoint/2010/main" val="1247604788"/>
      </p:ext>
    </p:extLst>
  </p:cSld>
  <p:clrMapOvr>
    <a:masterClrMapping/>
  </p:clrMapOvr>
  <p:transition spd="slow">
    <p:pull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750"/>
                                        <p:tgtEl>
                                          <p:spTgt spid="2">
                                            <p:txEl>
                                              <p:pRg st="0" end="0"/>
                                            </p:txEl>
                                          </p:spTgt>
                                        </p:tgtEl>
                                      </p:cBhvr>
                                    </p:animEffect>
                                    <p:anim calcmode="lin" valueType="num">
                                      <p:cBhvr>
                                        <p:cTn id="8" dur="75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675"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0" dur="75" accel="100000" fill="hold">
                                          <p:stCondLst>
                                            <p:cond delay="675"/>
                                          </p:stCondLst>
                                        </p:cTn>
                                        <p:tgtEl>
                                          <p:spTgt spid="2">
                                            <p:txEl>
                                              <p:pRg st="0" end="0"/>
                                            </p:txEl>
                                          </p:spTgt>
                                        </p:tgtEl>
                                        <p:attrNameLst>
                                          <p:attrName>ppt_y</p:attrName>
                                        </p:attrNameLst>
                                      </p:cBhvr>
                                      <p:tavLst>
                                        <p:tav tm="0">
                                          <p:val>
                                            <p:strVal val="#ppt_y-.03"/>
                                          </p:val>
                                        </p:tav>
                                        <p:tav tm="100000">
                                          <p:val>
                                            <p:strVal val="#ppt_y"/>
                                          </p:val>
                                        </p:tav>
                                      </p:tavLst>
                                    </p:anim>
                                  </p:childTnLst>
                                </p:cTn>
                              </p:par>
                            </p:childTnLst>
                          </p:cTn>
                        </p:par>
                        <p:par>
                          <p:cTn id="11" fill="hold">
                            <p:stCondLst>
                              <p:cond delay="750"/>
                            </p:stCondLst>
                            <p:childTnLst>
                              <p:par>
                                <p:cTn id="12" presetID="37" presetClass="entr" presetSubtype="0" fill="hold" grpId="0" nodeType="after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750"/>
                                        <p:tgtEl>
                                          <p:spTgt spid="2">
                                            <p:txEl>
                                              <p:pRg st="1" end="1"/>
                                            </p:txEl>
                                          </p:spTgt>
                                        </p:tgtEl>
                                      </p:cBhvr>
                                    </p:animEffect>
                                    <p:anim calcmode="lin" valueType="num">
                                      <p:cBhvr>
                                        <p:cTn id="15" dur="75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675"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17" dur="75" accel="100000" fill="hold">
                                          <p:stCondLst>
                                            <p:cond delay="675"/>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par>
                          <p:cTn id="18" fill="hold">
                            <p:stCondLst>
                              <p:cond delay="1500"/>
                            </p:stCondLst>
                            <p:childTnLst>
                              <p:par>
                                <p:cTn id="19" presetID="37" presetClass="entr" presetSubtype="0" fill="hold" grpId="0" nodeType="after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750"/>
                                        <p:tgtEl>
                                          <p:spTgt spid="2">
                                            <p:txEl>
                                              <p:pRg st="2" end="2"/>
                                            </p:txEl>
                                          </p:spTgt>
                                        </p:tgtEl>
                                      </p:cBhvr>
                                    </p:animEffect>
                                    <p:anim calcmode="lin" valueType="num">
                                      <p:cBhvr>
                                        <p:cTn id="22" dur="75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675" decel="100000" fill="hold"/>
                                        <p:tgtEl>
                                          <p:spTgt spid="2">
                                            <p:txEl>
                                              <p:pRg st="2" end="2"/>
                                            </p:txEl>
                                          </p:spTgt>
                                        </p:tgtEl>
                                        <p:attrNameLst>
                                          <p:attrName>ppt_y</p:attrName>
                                        </p:attrNameLst>
                                      </p:cBhvr>
                                      <p:tavLst>
                                        <p:tav tm="0">
                                          <p:val>
                                            <p:strVal val="#ppt_y+1"/>
                                          </p:val>
                                        </p:tav>
                                        <p:tav tm="100000">
                                          <p:val>
                                            <p:strVal val="#ppt_y-.03"/>
                                          </p:val>
                                        </p:tav>
                                      </p:tavLst>
                                    </p:anim>
                                    <p:anim calcmode="lin" valueType="num">
                                      <p:cBhvr>
                                        <p:cTn id="24" dur="75" accel="100000" fill="hold">
                                          <p:stCondLst>
                                            <p:cond delay="675"/>
                                          </p:stCondLst>
                                        </p:cTn>
                                        <p:tgtEl>
                                          <p:spTgt spid="2">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95019"/>
            <a:ext cx="8820472" cy="6186309"/>
          </a:xfrm>
          <a:prstGeom prst="rect">
            <a:avLst/>
          </a:prstGeom>
        </p:spPr>
        <p:txBody>
          <a:bodyPr wrap="square">
            <a:spAutoFit/>
          </a:bodyPr>
          <a:lstStyle/>
          <a:p>
            <a:pPr lvl="0" algn="just" rtl="1"/>
            <a:r>
              <a:rPr lang="ar-IQ" sz="4400" dirty="0" smtClean="0">
                <a:ln>
                  <a:solidFill>
                    <a:srgbClr val="00FFFF"/>
                  </a:solidFill>
                </a:ln>
                <a:solidFill>
                  <a:srgbClr val="00FFFF"/>
                </a:solidFill>
                <a:cs typeface="Fanan" pitchFamily="2" charset="-78"/>
              </a:rPr>
              <a:t>5-</a:t>
            </a:r>
            <a:r>
              <a:rPr lang="ar-IQ" sz="4400" dirty="0" smtClean="0">
                <a:ln>
                  <a:solidFill>
                    <a:srgbClr val="00FF00"/>
                  </a:solidFill>
                </a:ln>
                <a:solidFill>
                  <a:srgbClr val="00FFFF"/>
                </a:solidFill>
                <a:cs typeface="Fanan" pitchFamily="2" charset="-78"/>
              </a:rPr>
              <a:t> يراعي </a:t>
            </a:r>
            <a:r>
              <a:rPr lang="ar-IQ" sz="4400" dirty="0">
                <a:ln>
                  <a:solidFill>
                    <a:srgbClr val="00FF00"/>
                  </a:solidFill>
                </a:ln>
                <a:solidFill>
                  <a:srgbClr val="00FFFF"/>
                </a:solidFill>
                <a:cs typeface="Fanan" pitchFamily="2" charset="-78"/>
              </a:rPr>
              <a:t>التنظيم البيروقراطي مشاركة المستويات الدنيا في اتخاذ القرارات وتفويض السلطات اللازمة لذلك .</a:t>
            </a:r>
            <a:endParaRPr lang="en-US" sz="4400" dirty="0" smtClean="0">
              <a:ln>
                <a:solidFill>
                  <a:srgbClr val="00FF00"/>
                </a:solidFill>
              </a:ln>
              <a:solidFill>
                <a:srgbClr val="00FFFF"/>
              </a:solidFill>
              <a:effectLst/>
              <a:cs typeface="Fanan" pitchFamily="2" charset="-78"/>
            </a:endParaRPr>
          </a:p>
          <a:p>
            <a:pPr lvl="0" algn="just" rtl="1"/>
            <a:r>
              <a:rPr lang="ar-IQ" sz="4400" dirty="0" smtClean="0">
                <a:ln>
                  <a:solidFill>
                    <a:srgbClr val="00FFFF"/>
                  </a:solidFill>
                </a:ln>
                <a:solidFill>
                  <a:srgbClr val="00FFFF"/>
                </a:solidFill>
                <a:cs typeface="Fanan" pitchFamily="2" charset="-78"/>
              </a:rPr>
              <a:t>6-</a:t>
            </a:r>
            <a:r>
              <a:rPr lang="ar-IQ" sz="4400" dirty="0" smtClean="0">
                <a:ln>
                  <a:solidFill>
                    <a:srgbClr val="00FF00"/>
                  </a:solidFill>
                </a:ln>
                <a:solidFill>
                  <a:srgbClr val="00FFFF"/>
                </a:solidFill>
                <a:cs typeface="Fanan" pitchFamily="2" charset="-78"/>
              </a:rPr>
              <a:t> يستجيب </a:t>
            </a:r>
            <a:r>
              <a:rPr lang="ar-IQ" sz="4400" dirty="0">
                <a:ln>
                  <a:solidFill>
                    <a:srgbClr val="00FF00"/>
                  </a:solidFill>
                </a:ln>
                <a:solidFill>
                  <a:srgbClr val="00FFFF"/>
                </a:solidFill>
                <a:cs typeface="Fanan" pitchFamily="2" charset="-78"/>
              </a:rPr>
              <a:t>التنظيم البيروقراطي بسهولة للتغيير الذي يقع عليه من البيئة  .</a:t>
            </a:r>
            <a:endParaRPr lang="en-US" sz="4400" dirty="0" smtClean="0">
              <a:ln>
                <a:solidFill>
                  <a:srgbClr val="00FF00"/>
                </a:solidFill>
              </a:ln>
              <a:solidFill>
                <a:srgbClr val="00FFFF"/>
              </a:solidFill>
              <a:effectLst/>
              <a:cs typeface="Fanan" pitchFamily="2" charset="-78"/>
            </a:endParaRPr>
          </a:p>
          <a:p>
            <a:pPr algn="just" rtl="1"/>
            <a:r>
              <a:rPr lang="ar-IQ" sz="4400" dirty="0">
                <a:ln>
                  <a:solidFill>
                    <a:srgbClr val="00FFFF"/>
                  </a:solidFill>
                </a:ln>
                <a:solidFill>
                  <a:srgbClr val="00FFFF"/>
                </a:solidFill>
                <a:cs typeface="Fanan" pitchFamily="2" charset="-78"/>
              </a:rPr>
              <a:t>الجواب</a:t>
            </a:r>
            <a:r>
              <a:rPr lang="ar-IQ" sz="4400" dirty="0">
                <a:ln>
                  <a:solidFill>
                    <a:srgbClr val="00FF00"/>
                  </a:solidFill>
                </a:ln>
                <a:solidFill>
                  <a:srgbClr val="00FFFF"/>
                </a:solidFill>
                <a:cs typeface="Fanan" pitchFamily="2" charset="-78"/>
              </a:rPr>
              <a:t> </a:t>
            </a:r>
            <a:r>
              <a:rPr lang="ar-IQ" sz="4400" dirty="0" smtClean="0">
                <a:ln>
                  <a:solidFill>
                    <a:srgbClr val="00FF00"/>
                  </a:solidFill>
                </a:ln>
                <a:solidFill>
                  <a:srgbClr val="00FFFF"/>
                </a:solidFill>
                <a:cs typeface="Fanan" pitchFamily="2" charset="-78"/>
              </a:rPr>
              <a:t>:</a:t>
            </a:r>
          </a:p>
          <a:p>
            <a:pPr algn="just" rtl="1"/>
            <a:r>
              <a:rPr lang="ar-IQ" sz="4400" dirty="0">
                <a:ln>
                  <a:solidFill>
                    <a:srgbClr val="00FF00"/>
                  </a:solidFill>
                </a:ln>
                <a:solidFill>
                  <a:srgbClr val="00FFFF"/>
                </a:solidFill>
              </a:rPr>
              <a:t>مما لاشك فيه ان الاسهامات الفكرية في مجال الادارة البيروقراطية التي تصب في تحديد الاهداف المرغوبة من التنظيم المعد سلفاً ومن </a:t>
            </a:r>
            <a:r>
              <a:rPr lang="ar-IQ" sz="4400" dirty="0" smtClean="0">
                <a:ln>
                  <a:solidFill>
                    <a:srgbClr val="00FF00"/>
                  </a:solidFill>
                </a:ln>
                <a:solidFill>
                  <a:srgbClr val="00FFFF"/>
                </a:solidFill>
              </a:rPr>
              <a:t>ثم</a:t>
            </a:r>
            <a:endParaRPr lang="en-US" sz="4400" dirty="0">
              <a:ln>
                <a:solidFill>
                  <a:srgbClr val="00FF00"/>
                </a:solidFill>
              </a:ln>
              <a:solidFill>
                <a:srgbClr val="00FFFF"/>
              </a:solidFill>
              <a:cs typeface="Fanan" pitchFamily="2" charset="-78"/>
            </a:endParaRPr>
          </a:p>
        </p:txBody>
      </p:sp>
    </p:spTree>
    <p:extLst>
      <p:ext uri="{BB962C8B-B14F-4D97-AF65-F5344CB8AC3E}">
        <p14:creationId xmlns:p14="http://schemas.microsoft.com/office/powerpoint/2010/main" val="4193234843"/>
      </p:ext>
    </p:extLst>
  </p:cSld>
  <p:clrMapOvr>
    <a:masterClrMapping/>
  </p:clrMapOvr>
  <p:transition spd="slow">
    <p:cover dir="l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2">
                                            <p:txEl>
                                              <p:pRg st="1" end="1"/>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2">
                                            <p:txEl>
                                              <p:pRg st="2" end="2"/>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7"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16632"/>
            <a:ext cx="8787479" cy="5755422"/>
          </a:xfrm>
          <a:prstGeom prst="rect">
            <a:avLst/>
          </a:prstGeom>
        </p:spPr>
        <p:txBody>
          <a:bodyPr wrap="square">
            <a:spAutoFit/>
          </a:bodyPr>
          <a:lstStyle/>
          <a:p>
            <a:pPr algn="just" rtl="1"/>
            <a:r>
              <a:rPr lang="ar-IQ" sz="4600" dirty="0" smtClean="0">
                <a:ln>
                  <a:solidFill>
                    <a:srgbClr val="00FF00"/>
                  </a:solidFill>
                </a:ln>
                <a:solidFill>
                  <a:srgbClr val="00FFFF"/>
                </a:solidFill>
                <a:cs typeface="Fanan" pitchFamily="2" charset="-78"/>
              </a:rPr>
              <a:t>تحديد الوسائل لانجازه ومن جملة الوسائل هم الافراد وهم </a:t>
            </a:r>
            <a:r>
              <a:rPr lang="ar-IQ" sz="4600" dirty="0">
                <a:ln>
                  <a:solidFill>
                    <a:srgbClr val="00FF00"/>
                  </a:solidFill>
                </a:ln>
                <a:solidFill>
                  <a:srgbClr val="00FFFF"/>
                </a:solidFill>
                <a:cs typeface="Fanan" pitchFamily="2" charset="-78"/>
              </a:rPr>
              <a:t>خاضعون لاهداف المنظمة سعياً للوصول الى الغاية النهائية حتى وان تم اللجوء الى العنف والاجبار والاكراه والاستبداد </a:t>
            </a:r>
            <a:r>
              <a:rPr lang="ar-IQ" sz="4600" dirty="0" smtClean="0">
                <a:ln>
                  <a:solidFill>
                    <a:srgbClr val="00FF00"/>
                  </a:solidFill>
                </a:ln>
                <a:solidFill>
                  <a:srgbClr val="00FFFF"/>
                </a:solidFill>
                <a:cs typeface="Fanan" pitchFamily="2" charset="-78"/>
              </a:rPr>
              <a:t>اي </a:t>
            </a:r>
            <a:r>
              <a:rPr lang="ar-IQ" sz="4600" dirty="0">
                <a:ln>
                  <a:solidFill>
                    <a:srgbClr val="00FF00"/>
                  </a:solidFill>
                </a:ln>
                <a:solidFill>
                  <a:srgbClr val="00FFFF"/>
                </a:solidFill>
                <a:cs typeface="Fanan" pitchFamily="2" charset="-78"/>
              </a:rPr>
              <a:t>ان مبدأ النظرية يعتمد على التبرير الاقتصادي (اطاعة الاوامر ، ارغام النفس على ذلك ، الخضوع لتعليمات المنظمة ونظامها بعناية) وان المبرر الاساسي لهذه الطاعة وعدم المرونة </a:t>
            </a:r>
            <a:r>
              <a:rPr lang="ar-IQ" sz="4600" dirty="0" smtClean="0">
                <a:ln>
                  <a:solidFill>
                    <a:srgbClr val="00FF00"/>
                  </a:solidFill>
                </a:ln>
                <a:solidFill>
                  <a:srgbClr val="00FFFF"/>
                </a:solidFill>
                <a:cs typeface="Fanan" pitchFamily="2" charset="-78"/>
              </a:rPr>
              <a:t>فــي</a:t>
            </a:r>
            <a:endParaRPr lang="en-US" sz="4600" dirty="0">
              <a:ln>
                <a:solidFill>
                  <a:srgbClr val="00FF00"/>
                </a:solidFill>
              </a:ln>
              <a:solidFill>
                <a:srgbClr val="00FFFF"/>
              </a:solidFill>
              <a:cs typeface="Fanan" pitchFamily="2" charset="-78"/>
            </a:endParaRPr>
          </a:p>
        </p:txBody>
      </p:sp>
    </p:spTree>
    <p:extLst>
      <p:ext uri="{BB962C8B-B14F-4D97-AF65-F5344CB8AC3E}">
        <p14:creationId xmlns:p14="http://schemas.microsoft.com/office/powerpoint/2010/main" val="509819303"/>
      </p:ext>
    </p:extLst>
  </p:cSld>
  <p:clrMapOvr>
    <a:masterClrMapping/>
  </p:clrMapOvr>
  <p:transition spd="slow">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afterEffect">
                                  <p:stCondLst>
                                    <p:cond delay="0"/>
                                  </p:stCondLst>
                                  <p:iterate type="lt">
                                    <p:tmPct val="10000"/>
                                  </p:iterate>
                                  <p:childTnLst>
                                    <p:animMotion origin="layout" path="M 0.0 0.0 L 0.0 -0.07213" pathEditMode="relative" ptsTypes="">
                                      <p:cBhvr>
                                        <p:cTn id="6" dur="75" accel="50000" decel="50000" autoRev="1" fill="hold">
                                          <p:stCondLst>
                                            <p:cond delay="0"/>
                                          </p:stCondLst>
                                        </p:cTn>
                                        <p:tgtEl>
                                          <p:spTgt spid="2"/>
                                        </p:tgtEl>
                                        <p:attrNameLst>
                                          <p:attrName>ppt_x</p:attrName>
                                          <p:attrName>ppt_y</p:attrName>
                                        </p:attrNameLst>
                                      </p:cBhvr>
                                    </p:animMotion>
                                    <p:animRot by="1500000">
                                      <p:cBhvr>
                                        <p:cTn id="7" dur="38" fill="hold">
                                          <p:stCondLst>
                                            <p:cond delay="0"/>
                                          </p:stCondLst>
                                        </p:cTn>
                                        <p:tgtEl>
                                          <p:spTgt spid="2"/>
                                        </p:tgtEl>
                                        <p:attrNameLst>
                                          <p:attrName>r</p:attrName>
                                        </p:attrNameLst>
                                      </p:cBhvr>
                                    </p:animRot>
                                    <p:animRot by="-1500000">
                                      <p:cBhvr>
                                        <p:cTn id="8" dur="38" fill="hold">
                                          <p:stCondLst>
                                            <p:cond delay="38"/>
                                          </p:stCondLst>
                                        </p:cTn>
                                        <p:tgtEl>
                                          <p:spTgt spid="2"/>
                                        </p:tgtEl>
                                        <p:attrNameLst>
                                          <p:attrName>r</p:attrName>
                                        </p:attrNameLst>
                                      </p:cBhvr>
                                    </p:animRot>
                                    <p:animRot by="-1500000">
                                      <p:cBhvr>
                                        <p:cTn id="9" dur="38" fill="hold">
                                          <p:stCondLst>
                                            <p:cond delay="75"/>
                                          </p:stCondLst>
                                        </p:cTn>
                                        <p:tgtEl>
                                          <p:spTgt spid="2"/>
                                        </p:tgtEl>
                                        <p:attrNameLst>
                                          <p:attrName>r</p:attrName>
                                        </p:attrNameLst>
                                      </p:cBhvr>
                                    </p:animRot>
                                    <p:animRot by="1500000">
                                      <p:cBhvr>
                                        <p:cTn id="10" dur="38" fill="hold">
                                          <p:stCondLst>
                                            <p:cond delay="113"/>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64488" cy="5755422"/>
          </a:xfrm>
          <a:prstGeom prst="rect">
            <a:avLst/>
          </a:prstGeom>
        </p:spPr>
        <p:txBody>
          <a:bodyPr wrap="square">
            <a:spAutoFit/>
          </a:bodyPr>
          <a:lstStyle/>
          <a:p>
            <a:pPr algn="just" rtl="1"/>
            <a:r>
              <a:rPr lang="ar-IQ" sz="4600" dirty="0" smtClean="0">
                <a:ln>
                  <a:solidFill>
                    <a:srgbClr val="00FF00"/>
                  </a:solidFill>
                </a:ln>
                <a:solidFill>
                  <a:srgbClr val="00FFFF"/>
                </a:solidFill>
                <a:cs typeface="Fanan" pitchFamily="2" charset="-78"/>
              </a:rPr>
              <a:t>استخدام</a:t>
            </a:r>
            <a:r>
              <a:rPr lang="ar-IQ" sz="4600" dirty="0" smtClean="0">
                <a:ln>
                  <a:solidFill>
                    <a:srgbClr val="00FF00"/>
                  </a:solidFill>
                </a:ln>
                <a:solidFill>
                  <a:srgbClr val="00FFFF"/>
                </a:solidFill>
              </a:rPr>
              <a:t> </a:t>
            </a:r>
            <a:r>
              <a:rPr lang="ar-IQ" sz="4600" dirty="0" smtClean="0">
                <a:ln>
                  <a:solidFill>
                    <a:srgbClr val="00FF00"/>
                  </a:solidFill>
                </a:ln>
                <a:solidFill>
                  <a:srgbClr val="00FFFF"/>
                </a:solidFill>
                <a:cs typeface="Fanan" pitchFamily="2" charset="-78"/>
              </a:rPr>
              <a:t>الفرد لشخصه هو استعمال السلطة القوية والتمسك بحرفية بالاجراءات في انجاز الاعمال ، الى الولوج الى التعليمات وتطبيقها بحذافيرها على اعتبار انها المسير للتنظيم خاصة مع ايمان البيروقراطية بـ(التخصص والرسمية العالية ، القوى القانونية ، الاقسام الوظيفية تدار بمركزية وتحت رقابة واشراف وسلسلة اوامر) .</a:t>
            </a:r>
          </a:p>
          <a:p>
            <a:pPr algn="just" rtl="1"/>
            <a:endParaRPr lang="en-US" sz="4600" dirty="0">
              <a:ln>
                <a:solidFill>
                  <a:srgbClr val="00FF00"/>
                </a:solidFill>
              </a:ln>
              <a:solidFill>
                <a:srgbClr val="00FFFF"/>
              </a:solidFill>
              <a:cs typeface="Fanan" pitchFamily="2" charset="-78"/>
            </a:endParaRPr>
          </a:p>
        </p:txBody>
      </p:sp>
    </p:spTree>
    <p:extLst>
      <p:ext uri="{BB962C8B-B14F-4D97-AF65-F5344CB8AC3E}">
        <p14:creationId xmlns:p14="http://schemas.microsoft.com/office/powerpoint/2010/main" val="3559512401"/>
      </p:ext>
    </p:extLst>
  </p:cSld>
  <p:clrMapOvr>
    <a:masterClrMapping/>
  </p:clrMapOvr>
  <p:transition spd="slow">
    <p:pull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68431"/>
            <a:ext cx="8820472" cy="5509200"/>
          </a:xfrm>
          <a:prstGeom prst="rect">
            <a:avLst/>
          </a:prstGeom>
        </p:spPr>
        <p:txBody>
          <a:bodyPr wrap="square">
            <a:spAutoFit/>
          </a:bodyPr>
          <a:lstStyle/>
          <a:p>
            <a:pPr algn="just" rtl="1"/>
            <a:r>
              <a:rPr lang="ar-IQ" sz="4400" dirty="0">
                <a:ln>
                  <a:solidFill>
                    <a:srgbClr val="00FF00"/>
                  </a:solidFill>
                </a:ln>
                <a:solidFill>
                  <a:srgbClr val="00FFFF"/>
                </a:solidFill>
                <a:cs typeface="Fanan" pitchFamily="2" charset="-78"/>
              </a:rPr>
              <a:t>فمخرجات الموظف مقاسة سلفاً اي يمثل الاطال (اليكانزمي) للاداء دون الاعتماد على المهارات والابداع والتفكير اللانمطي ، فامتثاله لهذه البيروقراطية المشددة تجعل منه الة منتجة ، فالافكار تكون مضمورة لا يمكن ان تظهر نتيجة الافكار المنظمية الرشيدة وقوانينها وانظمتها المدارة بطريقة سليمة وكفوءة وباطار تنظيمي غير شخصي بالاعتماد على (الهيمنة الشرعية) </a:t>
            </a:r>
            <a:endParaRPr lang="en-US" sz="4400" dirty="0">
              <a:ln>
                <a:solidFill>
                  <a:srgbClr val="00FF00"/>
                </a:solidFill>
              </a:ln>
              <a:solidFill>
                <a:srgbClr val="00FFFF"/>
              </a:solidFill>
              <a:cs typeface="Fanan" pitchFamily="2" charset="-78"/>
            </a:endParaRPr>
          </a:p>
        </p:txBody>
      </p:sp>
    </p:spTree>
    <p:extLst>
      <p:ext uri="{BB962C8B-B14F-4D97-AF65-F5344CB8AC3E}">
        <p14:creationId xmlns:p14="http://schemas.microsoft.com/office/powerpoint/2010/main" val="4061840898"/>
      </p:ext>
    </p:extLst>
  </p:cSld>
  <p:clrMapOvr>
    <a:masterClrMapping/>
  </p:clrMapOvr>
  <p:transition spd="slow">
    <p:cover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20472" cy="5539978"/>
          </a:xfrm>
          <a:prstGeom prst="rect">
            <a:avLst/>
          </a:prstGeom>
        </p:spPr>
        <p:txBody>
          <a:bodyPr wrap="square">
            <a:spAutoFit/>
          </a:bodyPr>
          <a:lstStyle/>
          <a:p>
            <a:pPr algn="just" rtl="1"/>
            <a:r>
              <a:rPr lang="ar-IQ" sz="4600" dirty="0">
                <a:ln>
                  <a:solidFill>
                    <a:srgbClr val="00FFFF"/>
                  </a:solidFill>
                </a:ln>
                <a:solidFill>
                  <a:srgbClr val="00FFFF"/>
                </a:solidFill>
                <a:cs typeface="Fanan" pitchFamily="2" charset="-78"/>
              </a:rPr>
              <a:t>س</a:t>
            </a:r>
            <a:r>
              <a:rPr lang="ar-IQ" sz="4400" dirty="0">
                <a:ln>
                  <a:solidFill>
                    <a:srgbClr val="00FFFF"/>
                  </a:solidFill>
                </a:ln>
                <a:solidFill>
                  <a:srgbClr val="00FFFF"/>
                </a:solidFill>
                <a:cs typeface="Fanan" pitchFamily="2" charset="-78"/>
              </a:rPr>
              <a:t>/ في ضوء ما سيتم طرحه في ادناه من محادثات ومطارحات ، نطلب منك المناقشة والحوار للوصول الى صيغة معبرة :</a:t>
            </a:r>
            <a:endParaRPr lang="en-US" sz="4400" dirty="0">
              <a:ln>
                <a:solidFill>
                  <a:srgbClr val="00FFFF"/>
                </a:solidFill>
              </a:ln>
              <a:solidFill>
                <a:srgbClr val="00FFFF"/>
              </a:solidFill>
              <a:cs typeface="Fanan" pitchFamily="2" charset="-78"/>
            </a:endParaRPr>
          </a:p>
          <a:p>
            <a:pPr lvl="0" algn="just" rtl="1"/>
            <a:r>
              <a:rPr lang="ar-IQ" sz="4400" dirty="0">
                <a:ln>
                  <a:solidFill>
                    <a:srgbClr val="00FF00"/>
                  </a:solidFill>
                </a:ln>
                <a:solidFill>
                  <a:srgbClr val="00FFFF"/>
                </a:solidFill>
                <a:cs typeface="Fanan" pitchFamily="2" charset="-78"/>
              </a:rPr>
              <a:t>في زمن فايول وتايلر كان واضحاً ان العالم الغربي ، قد اصبح مجتماً تنظيمياً يؤمن بالفكر التنظيمي ، حيث نمت منظمات  صناعية ضخمة في بدايات القرن العشرين / وكذلك الحال بالنسبة للمنظمات العامة والحكومية والمظاهر </a:t>
            </a:r>
            <a:r>
              <a:rPr lang="ar-IQ" sz="4400" dirty="0" smtClean="0">
                <a:ln>
                  <a:solidFill>
                    <a:srgbClr val="00FF00"/>
                  </a:solidFill>
                </a:ln>
                <a:solidFill>
                  <a:srgbClr val="00FFFF"/>
                </a:solidFill>
                <a:cs typeface="Fanan" pitchFamily="2" charset="-78"/>
              </a:rPr>
              <a:t>التنظيمية الاخرى</a:t>
            </a:r>
            <a:endParaRPr lang="en-US" sz="4400" dirty="0">
              <a:ln>
                <a:solidFill>
                  <a:srgbClr val="00FF00"/>
                </a:solidFill>
              </a:ln>
              <a:solidFill>
                <a:srgbClr val="00FFFF"/>
              </a:solidFill>
              <a:effectLst/>
              <a:cs typeface="Fanan" pitchFamily="2" charset="-78"/>
            </a:endParaRPr>
          </a:p>
        </p:txBody>
      </p:sp>
    </p:spTree>
    <p:extLst>
      <p:ext uri="{BB962C8B-B14F-4D97-AF65-F5344CB8AC3E}">
        <p14:creationId xmlns:p14="http://schemas.microsoft.com/office/powerpoint/2010/main" val="320357262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520" y="116632"/>
            <a:ext cx="8927976" cy="6863417"/>
          </a:xfrm>
          <a:prstGeom prst="rect">
            <a:avLst/>
          </a:prstGeom>
        </p:spPr>
        <p:txBody>
          <a:bodyPr wrap="square">
            <a:spAutoFit/>
          </a:bodyPr>
          <a:lstStyle/>
          <a:p>
            <a:pPr algn="just" rtl="1"/>
            <a:r>
              <a:rPr lang="ar-IQ" sz="4400" dirty="0" smtClean="0">
                <a:ln>
                  <a:solidFill>
                    <a:srgbClr val="00FF00"/>
                  </a:solidFill>
                </a:ln>
                <a:solidFill>
                  <a:srgbClr val="00FFFF"/>
                </a:solidFill>
                <a:cs typeface="Fanan" pitchFamily="2" charset="-78"/>
              </a:rPr>
              <a:t>للحياة المدنية المتطورة، فلقد اضحت الهياكل الاجتماعية والسياسية لمرحلة ما قبل الصناعة غير ملائمة للمجتمع الصناعي المدني واصبح هنالك نوعاً من الصراع بين الافراد والمنظمات وفي السنوات ما قبل الحرب العالمية الاولى ظهر هذا  الصراع على شكل اضطرابات ومظاهرات ثورات وظهور الشيوعية.</a:t>
            </a:r>
          </a:p>
          <a:p>
            <a:pPr algn="just" rtl="1"/>
            <a:r>
              <a:rPr lang="ar-IQ" sz="4400" dirty="0">
                <a:ln>
                  <a:solidFill>
                    <a:srgbClr val="00FFFF"/>
                  </a:solidFill>
                </a:ln>
                <a:solidFill>
                  <a:srgbClr val="00FFFF"/>
                </a:solidFill>
                <a:cs typeface="Fanan" pitchFamily="2" charset="-78"/>
              </a:rPr>
              <a:t>الجواب</a:t>
            </a:r>
            <a:r>
              <a:rPr lang="ar-IQ" sz="4400" dirty="0">
                <a:ln>
                  <a:solidFill>
                    <a:srgbClr val="00FF00"/>
                  </a:solidFill>
                </a:ln>
                <a:solidFill>
                  <a:srgbClr val="00FFFF"/>
                </a:solidFill>
                <a:cs typeface="Fanan" pitchFamily="2" charset="-78"/>
              </a:rPr>
              <a:t> :</a:t>
            </a:r>
            <a:endParaRPr lang="en-US" sz="4400" dirty="0" smtClean="0">
              <a:ln>
                <a:solidFill>
                  <a:srgbClr val="00FF00"/>
                </a:solidFill>
              </a:ln>
              <a:solidFill>
                <a:srgbClr val="00FFFF"/>
              </a:solidFill>
              <a:effectLst/>
              <a:cs typeface="Fanan" pitchFamily="2" charset="-78"/>
            </a:endParaRPr>
          </a:p>
          <a:p>
            <a:pPr algn="just" rtl="1"/>
            <a:r>
              <a:rPr lang="ar-IQ" sz="4400" dirty="0">
                <a:ln>
                  <a:solidFill>
                    <a:srgbClr val="00FF00"/>
                  </a:solidFill>
                </a:ln>
                <a:solidFill>
                  <a:srgbClr val="00FFFF"/>
                </a:solidFill>
                <a:cs typeface="Fanan" pitchFamily="2" charset="-78"/>
              </a:rPr>
              <a:t>    شهدت فترة العشرينات من القرن العشرين تحولات كبيرة في البلدان الصناعية كان لها تاثيرا مباشر على الفكر التنظيمي ، فقد ثبت عدم </a:t>
            </a:r>
            <a:r>
              <a:rPr lang="ar-IQ" sz="4400" dirty="0" smtClean="0">
                <a:ln>
                  <a:solidFill>
                    <a:srgbClr val="00FF00"/>
                  </a:solidFill>
                </a:ln>
                <a:solidFill>
                  <a:srgbClr val="00FFFF"/>
                </a:solidFill>
                <a:cs typeface="Fanan" pitchFamily="2" charset="-78"/>
              </a:rPr>
              <a:t>جدوى</a:t>
            </a:r>
          </a:p>
        </p:txBody>
      </p:sp>
    </p:spTree>
    <p:extLst>
      <p:ext uri="{BB962C8B-B14F-4D97-AF65-F5344CB8AC3E}">
        <p14:creationId xmlns:p14="http://schemas.microsoft.com/office/powerpoint/2010/main" val="241933496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750"/>
                                        <p:tgtEl>
                                          <p:spTgt spid="2">
                                            <p:txEl>
                                              <p:pRg st="0" end="0"/>
                                            </p:txEl>
                                          </p:spTgt>
                                        </p:tgtEl>
                                      </p:cBhvr>
                                    </p:animEffect>
                                    <p:anim calcmode="lin" valueType="num">
                                      <p:cBhvr>
                                        <p:cTn id="8" dur="75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75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750" fill="hold"/>
                                        <p:tgtEl>
                                          <p:spTgt spid="2">
                                            <p:txEl>
                                              <p:pRg st="0" end="0"/>
                                            </p:txEl>
                                          </p:spTgt>
                                        </p:tgtEl>
                                        <p:attrNameLst>
                                          <p:attrName>ppt_w</p:attrName>
                                        </p:attrNameLst>
                                      </p:cBhvr>
                                      <p:tavLst>
                                        <p:tav tm="0">
                                          <p:val>
                                            <p:fltVal val="0"/>
                                          </p:val>
                                        </p:tav>
                                        <p:tav tm="100000">
                                          <p:val>
                                            <p:strVal val="#ppt_w"/>
                                          </p:val>
                                        </p:tav>
                                      </p:tavLst>
                                    </p:anim>
                                  </p:childTnLst>
                                </p:cTn>
                              </p:par>
                            </p:childTnLst>
                          </p:cTn>
                        </p:par>
                        <p:par>
                          <p:cTn id="11" fill="hold">
                            <p:stCondLst>
                              <p:cond delay="750"/>
                            </p:stCondLst>
                            <p:childTnLst>
                              <p:par>
                                <p:cTn id="12" presetID="35" presetClass="entr" presetSubtype="0" fill="hold" grpId="0" nodeType="after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750"/>
                                        <p:tgtEl>
                                          <p:spTgt spid="2">
                                            <p:txEl>
                                              <p:pRg st="1" end="1"/>
                                            </p:txEl>
                                          </p:spTgt>
                                        </p:tgtEl>
                                      </p:cBhvr>
                                    </p:animEffect>
                                    <p:anim calcmode="lin" valueType="num">
                                      <p:cBhvr>
                                        <p:cTn id="15" dur="75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16" dur="75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750" fill="hold"/>
                                        <p:tgtEl>
                                          <p:spTgt spid="2">
                                            <p:txEl>
                                              <p:pRg st="1" end="1"/>
                                            </p:txEl>
                                          </p:spTgt>
                                        </p:tgtEl>
                                        <p:attrNameLst>
                                          <p:attrName>ppt_w</p:attrName>
                                        </p:attrNameLst>
                                      </p:cBhvr>
                                      <p:tavLst>
                                        <p:tav tm="0">
                                          <p:val>
                                            <p:fltVal val="0"/>
                                          </p:val>
                                        </p:tav>
                                        <p:tav tm="100000">
                                          <p:val>
                                            <p:strVal val="#ppt_w"/>
                                          </p:val>
                                        </p:tav>
                                      </p:tavLst>
                                    </p:anim>
                                  </p:childTnLst>
                                </p:cTn>
                              </p:par>
                            </p:childTnLst>
                          </p:cTn>
                        </p:par>
                        <p:par>
                          <p:cTn id="18" fill="hold">
                            <p:stCondLst>
                              <p:cond delay="1500"/>
                            </p:stCondLst>
                            <p:childTnLst>
                              <p:par>
                                <p:cTn id="19" presetID="35" presetClass="entr" presetSubtype="0" fill="hold" grpId="0" nodeType="after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750"/>
                                        <p:tgtEl>
                                          <p:spTgt spid="2">
                                            <p:txEl>
                                              <p:pRg st="2" end="2"/>
                                            </p:txEl>
                                          </p:spTgt>
                                        </p:tgtEl>
                                      </p:cBhvr>
                                    </p:animEffect>
                                    <p:anim calcmode="lin" valueType="num">
                                      <p:cBhvr>
                                        <p:cTn id="22" dur="75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23" dur="750" fill="hold"/>
                                        <p:tgtEl>
                                          <p:spTgt spid="2">
                                            <p:txEl>
                                              <p:pRg st="2" end="2"/>
                                            </p:txEl>
                                          </p:spTgt>
                                        </p:tgtEl>
                                        <p:attrNameLst>
                                          <p:attrName>ppt_h</p:attrName>
                                        </p:attrNameLst>
                                      </p:cBhvr>
                                      <p:tavLst>
                                        <p:tav tm="0">
                                          <p:val>
                                            <p:fltVal val="0"/>
                                          </p:val>
                                        </p:tav>
                                        <p:tav tm="100000">
                                          <p:val>
                                            <p:strVal val="#ppt_h"/>
                                          </p:val>
                                        </p:tav>
                                      </p:tavLst>
                                    </p:anim>
                                    <p:anim calcmode="lin" valueType="num">
                                      <p:cBhvr>
                                        <p:cTn id="24" dur="750" fill="hold"/>
                                        <p:tgtEl>
                                          <p:spTgt spid="2">
                                            <p:txEl>
                                              <p:pRg st="2" end="2"/>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4624"/>
            <a:ext cx="8892480" cy="6863417"/>
          </a:xfrm>
          <a:prstGeom prst="rect">
            <a:avLst/>
          </a:prstGeom>
        </p:spPr>
        <p:txBody>
          <a:bodyPr wrap="square">
            <a:spAutoFit/>
          </a:bodyPr>
          <a:lstStyle/>
          <a:p>
            <a:pPr algn="just" rtl="1"/>
            <a:r>
              <a:rPr lang="ar-IQ" sz="4400" dirty="0" smtClean="0">
                <a:ln>
                  <a:solidFill>
                    <a:srgbClr val="00FF00"/>
                  </a:solidFill>
                </a:ln>
                <a:solidFill>
                  <a:srgbClr val="00FFFF"/>
                </a:solidFill>
                <a:cs typeface="Fanan" pitchFamily="2" charset="-78"/>
              </a:rPr>
              <a:t>المفاهيم والنماذج والنظريات التنظيمية التي كانت سائدة في التعامل مع المتغيرات الكثيرة التي طرأت على البيئتين الداخلية والخارجية للمنظمات ويمكن ايجاز اهم تلك المتغيرات بالاتي : </a:t>
            </a:r>
          </a:p>
          <a:p>
            <a:pPr lvl="0" algn="just" rtl="1"/>
            <a:r>
              <a:rPr lang="ar-IQ" sz="4400" dirty="0" smtClean="0">
                <a:ln>
                  <a:solidFill>
                    <a:srgbClr val="00FFFF"/>
                  </a:solidFill>
                </a:ln>
                <a:solidFill>
                  <a:srgbClr val="00FFFF"/>
                </a:solidFill>
                <a:cs typeface="Fanan" pitchFamily="2" charset="-78"/>
              </a:rPr>
              <a:t>أ-</a:t>
            </a:r>
            <a:r>
              <a:rPr lang="ar-IQ" sz="4400" dirty="0" smtClean="0">
                <a:ln>
                  <a:solidFill>
                    <a:srgbClr val="00FF00"/>
                  </a:solidFill>
                </a:ln>
                <a:solidFill>
                  <a:srgbClr val="00FFFF"/>
                </a:solidFill>
                <a:cs typeface="Fanan" pitchFamily="2" charset="-78"/>
              </a:rPr>
              <a:t> شيوع </a:t>
            </a:r>
            <a:r>
              <a:rPr lang="ar-IQ" sz="4400" dirty="0">
                <a:ln>
                  <a:solidFill>
                    <a:srgbClr val="00FF00"/>
                  </a:solidFill>
                </a:ln>
                <a:solidFill>
                  <a:srgbClr val="00FFFF"/>
                </a:solidFill>
                <a:cs typeface="Fanan" pitchFamily="2" charset="-78"/>
              </a:rPr>
              <a:t>وتبلور الادارة كحقل علمي جديد </a:t>
            </a:r>
            <a:r>
              <a:rPr lang="ar-IQ" sz="4400" dirty="0" smtClean="0">
                <a:ln>
                  <a:solidFill>
                    <a:srgbClr val="00FF00"/>
                  </a:solidFill>
                </a:ln>
                <a:solidFill>
                  <a:srgbClr val="00FFFF"/>
                </a:solidFill>
                <a:cs typeface="Fanan" pitchFamily="2" charset="-78"/>
              </a:rPr>
              <a:t>مستقل.</a:t>
            </a:r>
            <a:endParaRPr lang="en-US" sz="4400" dirty="0">
              <a:ln>
                <a:solidFill>
                  <a:srgbClr val="00FF00"/>
                </a:solidFill>
              </a:ln>
              <a:solidFill>
                <a:srgbClr val="00FFFF"/>
              </a:solidFill>
              <a:cs typeface="Fanan" pitchFamily="2" charset="-78"/>
            </a:endParaRPr>
          </a:p>
          <a:p>
            <a:pPr lvl="0" algn="just" rtl="1"/>
            <a:r>
              <a:rPr lang="ar-IQ" sz="4400" dirty="0" smtClean="0">
                <a:ln>
                  <a:solidFill>
                    <a:srgbClr val="00FFFF"/>
                  </a:solidFill>
                </a:ln>
                <a:solidFill>
                  <a:srgbClr val="00FFFF"/>
                </a:solidFill>
                <a:cs typeface="Fanan" pitchFamily="2" charset="-78"/>
              </a:rPr>
              <a:t>ب-</a:t>
            </a:r>
            <a:r>
              <a:rPr lang="ar-IQ" sz="4400" dirty="0" smtClean="0">
                <a:ln>
                  <a:solidFill>
                    <a:srgbClr val="00FF00"/>
                  </a:solidFill>
                </a:ln>
                <a:solidFill>
                  <a:srgbClr val="00FFFF"/>
                </a:solidFill>
                <a:cs typeface="Fanan" pitchFamily="2" charset="-78"/>
              </a:rPr>
              <a:t> التطورات </a:t>
            </a:r>
            <a:r>
              <a:rPr lang="ar-IQ" sz="4400" dirty="0">
                <a:ln>
                  <a:solidFill>
                    <a:srgbClr val="00FF00"/>
                  </a:solidFill>
                </a:ln>
                <a:solidFill>
                  <a:srgbClr val="00FFFF"/>
                </a:solidFill>
                <a:cs typeface="Fanan" pitchFamily="2" charset="-78"/>
              </a:rPr>
              <a:t>التكنولوجية في جانبي المنظمات والعمل ، فقد ادى توسع حجم المنظمات نتيجة زيادة الانتاج الى زيادة تعقيد المنظمات وجعل الاساليب القديمة في التنظيم غير مجدية ، اما على صعيد العمل فقد باتت الاعمال اكثر تعقيد واكثر كلفة مما </a:t>
            </a:r>
            <a:r>
              <a:rPr lang="ar-IQ" sz="4400" dirty="0" smtClean="0">
                <a:ln>
                  <a:solidFill>
                    <a:srgbClr val="00FF00"/>
                  </a:solidFill>
                </a:ln>
                <a:solidFill>
                  <a:srgbClr val="00FFFF"/>
                </a:solidFill>
                <a:cs typeface="Fanan" pitchFamily="2" charset="-78"/>
              </a:rPr>
              <a:t>استــــــــــــوجب</a:t>
            </a:r>
            <a:endParaRPr lang="en-US" sz="4400" dirty="0">
              <a:ln>
                <a:solidFill>
                  <a:srgbClr val="00FF00"/>
                </a:solidFill>
              </a:ln>
              <a:solidFill>
                <a:srgbClr val="00FFFF"/>
              </a:solidFill>
              <a:cs typeface="Fanan" pitchFamily="2" charset="-78"/>
            </a:endParaRPr>
          </a:p>
        </p:txBody>
      </p:sp>
    </p:spTree>
    <p:extLst>
      <p:ext uri="{BB962C8B-B14F-4D97-AF65-F5344CB8AC3E}">
        <p14:creationId xmlns:p14="http://schemas.microsoft.com/office/powerpoint/2010/main" val="1840428460"/>
      </p:ext>
    </p:extLst>
  </p:cSld>
  <p:clrMapOvr>
    <a:masterClrMapping/>
  </p:clrMapOvr>
  <mc:AlternateContent xmlns:mc="http://schemas.openxmlformats.org/markup-compatibility/2006" xmlns:p14="http://schemas.microsoft.com/office/powerpoint/2010/main">
    <mc:Choice Requires="p14">
      <p:transition spd="slow" p14:dur="2500">
        <p:checker dir="vert"/>
      </p:transition>
    </mc:Choice>
    <mc:Fallback xmlns="">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362">
                                          <p:stCondLst>
                                            <p:cond delay="0"/>
                                          </p:stCondLst>
                                        </p:cTn>
                                        <p:tgtEl>
                                          <p:spTgt spid="2"/>
                                        </p:tgtEl>
                                      </p:cBhvr>
                                    </p:animEffect>
                                    <p:anim calcmode="lin" valueType="num">
                                      <p:cBhvr>
                                        <p:cTn id="8" dur="1139"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415"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415" tmFilter="0, 0; 0.125,0.2665; 0.25,0.4; 0.375,0.465; 0.5,0.5;  0.625,0.535; 0.75,0.6; 0.875,0.7335; 1,1">
                                          <p:stCondLst>
                                            <p:cond delay="415"/>
                                          </p:stCondLst>
                                        </p:cTn>
                                        <p:tgtEl>
                                          <p:spTgt spid="2"/>
                                        </p:tgtEl>
                                        <p:attrNameLst>
                                          <p:attrName>ppt_y</p:attrName>
                                        </p:attrNameLst>
                                      </p:cBhvr>
                                      <p:tavLst>
                                        <p:tav tm="0" fmla="#ppt_y-sin(pi*$)/9">
                                          <p:val>
                                            <p:fltVal val="0"/>
                                          </p:val>
                                        </p:tav>
                                        <p:tav tm="100000">
                                          <p:val>
                                            <p:fltVal val="1"/>
                                          </p:val>
                                        </p:tav>
                                      </p:tavLst>
                                    </p:anim>
                                    <p:anim calcmode="lin" valueType="num">
                                      <p:cBhvr>
                                        <p:cTn id="11" dur="207" tmFilter="0, 0; 0.125,0.2665; 0.25,0.4; 0.375,0.465; 0.5,0.5;  0.625,0.535; 0.75,0.6; 0.875,0.7335; 1,1">
                                          <p:stCondLst>
                                            <p:cond delay="828"/>
                                          </p:stCondLst>
                                        </p:cTn>
                                        <p:tgtEl>
                                          <p:spTgt spid="2"/>
                                        </p:tgtEl>
                                        <p:attrNameLst>
                                          <p:attrName>ppt_y</p:attrName>
                                        </p:attrNameLst>
                                      </p:cBhvr>
                                      <p:tavLst>
                                        <p:tav tm="0" fmla="#ppt_y-sin(pi*$)/27">
                                          <p:val>
                                            <p:fltVal val="0"/>
                                          </p:val>
                                        </p:tav>
                                        <p:tav tm="100000">
                                          <p:val>
                                            <p:fltVal val="1"/>
                                          </p:val>
                                        </p:tav>
                                      </p:tavLst>
                                    </p:anim>
                                    <p:anim calcmode="lin" valueType="num">
                                      <p:cBhvr>
                                        <p:cTn id="12" dur="103" tmFilter="0, 0; 0.125,0.2665; 0.25,0.4; 0.375,0.465; 0.5,0.5;  0.625,0.535; 0.75,0.6; 0.875,0.7335; 1,1">
                                          <p:stCondLst>
                                            <p:cond delay="1035"/>
                                          </p:stCondLst>
                                        </p:cTn>
                                        <p:tgtEl>
                                          <p:spTgt spid="2"/>
                                        </p:tgtEl>
                                        <p:attrNameLst>
                                          <p:attrName>ppt_y</p:attrName>
                                        </p:attrNameLst>
                                      </p:cBhvr>
                                      <p:tavLst>
                                        <p:tav tm="0" fmla="#ppt_y-sin(pi*$)/81">
                                          <p:val>
                                            <p:fltVal val="0"/>
                                          </p:val>
                                        </p:tav>
                                        <p:tav tm="100000">
                                          <p:val>
                                            <p:fltVal val="1"/>
                                          </p:val>
                                        </p:tav>
                                      </p:tavLst>
                                    </p:anim>
                                    <p:animScale>
                                      <p:cBhvr>
                                        <p:cTn id="13" dur="16">
                                          <p:stCondLst>
                                            <p:cond delay="406"/>
                                          </p:stCondLst>
                                        </p:cTn>
                                        <p:tgtEl>
                                          <p:spTgt spid="2"/>
                                        </p:tgtEl>
                                      </p:cBhvr>
                                      <p:to x="100000" y="60000"/>
                                    </p:animScale>
                                    <p:animScale>
                                      <p:cBhvr>
                                        <p:cTn id="14" dur="104" decel="50000">
                                          <p:stCondLst>
                                            <p:cond delay="423"/>
                                          </p:stCondLst>
                                        </p:cTn>
                                        <p:tgtEl>
                                          <p:spTgt spid="2"/>
                                        </p:tgtEl>
                                      </p:cBhvr>
                                      <p:to x="100000" y="100000"/>
                                    </p:animScale>
                                    <p:animScale>
                                      <p:cBhvr>
                                        <p:cTn id="15" dur="16">
                                          <p:stCondLst>
                                            <p:cond delay="820"/>
                                          </p:stCondLst>
                                        </p:cTn>
                                        <p:tgtEl>
                                          <p:spTgt spid="2"/>
                                        </p:tgtEl>
                                      </p:cBhvr>
                                      <p:to x="100000" y="80000"/>
                                    </p:animScale>
                                    <p:animScale>
                                      <p:cBhvr>
                                        <p:cTn id="16" dur="104" decel="50000">
                                          <p:stCondLst>
                                            <p:cond delay="836"/>
                                          </p:stCondLst>
                                        </p:cTn>
                                        <p:tgtEl>
                                          <p:spTgt spid="2"/>
                                        </p:tgtEl>
                                      </p:cBhvr>
                                      <p:to x="100000" y="100000"/>
                                    </p:animScale>
                                    <p:animScale>
                                      <p:cBhvr>
                                        <p:cTn id="17" dur="16">
                                          <p:stCondLst>
                                            <p:cond delay="1026"/>
                                          </p:stCondLst>
                                        </p:cTn>
                                        <p:tgtEl>
                                          <p:spTgt spid="2"/>
                                        </p:tgtEl>
                                      </p:cBhvr>
                                      <p:to x="100000" y="90000"/>
                                    </p:animScale>
                                    <p:animScale>
                                      <p:cBhvr>
                                        <p:cTn id="18" dur="104" decel="50000">
                                          <p:stCondLst>
                                            <p:cond delay="1042"/>
                                          </p:stCondLst>
                                        </p:cTn>
                                        <p:tgtEl>
                                          <p:spTgt spid="2"/>
                                        </p:tgtEl>
                                      </p:cBhvr>
                                      <p:to x="100000" y="100000"/>
                                    </p:animScale>
                                    <p:animScale>
                                      <p:cBhvr>
                                        <p:cTn id="19" dur="16">
                                          <p:stCondLst>
                                            <p:cond delay="1130"/>
                                          </p:stCondLst>
                                        </p:cTn>
                                        <p:tgtEl>
                                          <p:spTgt spid="2"/>
                                        </p:tgtEl>
                                      </p:cBhvr>
                                      <p:to x="100000" y="95000"/>
                                    </p:animScale>
                                    <p:animScale>
                                      <p:cBhvr>
                                        <p:cTn id="20" dur="104" decel="50000">
                                          <p:stCondLst>
                                            <p:cond delay="1146"/>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88640"/>
            <a:ext cx="8892480" cy="6186309"/>
          </a:xfrm>
          <a:prstGeom prst="rect">
            <a:avLst/>
          </a:prstGeom>
        </p:spPr>
        <p:txBody>
          <a:bodyPr wrap="square">
            <a:spAutoFit/>
          </a:bodyPr>
          <a:lstStyle/>
          <a:p>
            <a:pPr lvl="0" algn="just" rtl="1"/>
            <a:r>
              <a:rPr lang="ar-IQ" sz="4400" dirty="0" smtClean="0">
                <a:ln>
                  <a:solidFill>
                    <a:srgbClr val="00FF00"/>
                  </a:solidFill>
                </a:ln>
                <a:solidFill>
                  <a:srgbClr val="00FFFF"/>
                </a:solidFill>
                <a:cs typeface="Fanan" pitchFamily="2" charset="-78"/>
              </a:rPr>
              <a:t>زيادة التخصص في العمل وضرورة استقطاب واختيار وتدريب الافراد </a:t>
            </a:r>
          </a:p>
          <a:p>
            <a:pPr algn="just" rtl="1"/>
            <a:r>
              <a:rPr lang="ar-IQ" sz="4400" dirty="0" smtClean="0">
                <a:ln>
                  <a:solidFill>
                    <a:srgbClr val="00FFFF"/>
                  </a:solidFill>
                </a:ln>
                <a:solidFill>
                  <a:srgbClr val="00FFFF"/>
                </a:solidFill>
                <a:cs typeface="Fanan" pitchFamily="2" charset="-78"/>
              </a:rPr>
              <a:t>ت-</a:t>
            </a:r>
            <a:r>
              <a:rPr lang="ar-IQ" sz="4400" dirty="0" smtClean="0">
                <a:ln>
                  <a:solidFill>
                    <a:srgbClr val="00FF00"/>
                  </a:solidFill>
                </a:ln>
                <a:solidFill>
                  <a:srgbClr val="00FFFF"/>
                </a:solidFill>
                <a:cs typeface="Fanan" pitchFamily="2" charset="-78"/>
              </a:rPr>
              <a:t> مرور </a:t>
            </a:r>
            <a:r>
              <a:rPr lang="ar-IQ" sz="4400" dirty="0">
                <a:ln>
                  <a:solidFill>
                    <a:srgbClr val="00FF00"/>
                  </a:solidFill>
                </a:ln>
                <a:solidFill>
                  <a:srgbClr val="00FFFF"/>
                </a:solidFill>
                <a:cs typeface="Fanan" pitchFamily="2" charset="-78"/>
              </a:rPr>
              <a:t>عالم الصناعة الراسمالي بازمة الكساد العظيم التي ادت الى اغلاق العديد من المصانع وزيادة البطالة ونتيجة لذلك ظهرت نقابات العمال كقوة تنظيمية مؤثرة في سوق العمل وفي بيئة المنظمات الامر الذي جعل المنظمات تعدل من اساليب تعاملها ونظم ادارتها وتنظيمها باتجاه مزيد من التعاون وتقليل التسلط على </a:t>
            </a:r>
            <a:r>
              <a:rPr lang="ar-IQ" sz="4400" dirty="0" smtClean="0">
                <a:ln>
                  <a:solidFill>
                    <a:srgbClr val="00FF00"/>
                  </a:solidFill>
                </a:ln>
                <a:solidFill>
                  <a:srgbClr val="00FFFF"/>
                </a:solidFill>
                <a:cs typeface="Fanan" pitchFamily="2" charset="-78"/>
              </a:rPr>
              <a:t>العامليـــــــن.</a:t>
            </a:r>
            <a:endParaRPr lang="en-US" sz="4400" dirty="0">
              <a:ln>
                <a:solidFill>
                  <a:srgbClr val="00FF00"/>
                </a:solidFill>
              </a:ln>
              <a:solidFill>
                <a:srgbClr val="00FFFF"/>
              </a:solidFill>
              <a:cs typeface="Fanan" pitchFamily="2" charset="-78"/>
            </a:endParaRPr>
          </a:p>
        </p:txBody>
      </p:sp>
    </p:spTree>
    <p:extLst>
      <p:ext uri="{BB962C8B-B14F-4D97-AF65-F5344CB8AC3E}">
        <p14:creationId xmlns:p14="http://schemas.microsoft.com/office/powerpoint/2010/main" val="189161150"/>
      </p:ext>
    </p:extLst>
  </p:cSld>
  <p:clrMapOvr>
    <a:masterClrMapping/>
  </p:clrMapOvr>
  <mc:AlternateContent xmlns:mc="http://schemas.openxmlformats.org/markup-compatibility/2006" xmlns:p14="http://schemas.microsoft.com/office/powerpoint/2010/main">
    <mc:Choice Requires="p14">
      <p:transition spd="slow" p14:dur="1750">
        <p:wheel spokes="1"/>
      </p:transition>
    </mc:Choice>
    <mc:Fallback xmlns="">
      <p:transition spd="slow">
        <p:wheel spokes="1"/>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52169"/>
            <a:ext cx="9001000" cy="6863417"/>
          </a:xfrm>
          <a:prstGeom prst="rect">
            <a:avLst/>
          </a:prstGeom>
        </p:spPr>
        <p:txBody>
          <a:bodyPr wrap="square">
            <a:spAutoFit/>
          </a:bodyPr>
          <a:lstStyle/>
          <a:p>
            <a:pPr lvl="0" algn="just" rtl="1"/>
            <a:r>
              <a:rPr lang="ar-IQ" sz="4400" dirty="0" smtClean="0">
                <a:ln>
                  <a:solidFill>
                    <a:srgbClr val="00FF00"/>
                  </a:solidFill>
                </a:ln>
                <a:solidFill>
                  <a:srgbClr val="00FFFF"/>
                </a:solidFill>
                <a:cs typeface="Fanan" pitchFamily="2" charset="-78"/>
              </a:rPr>
              <a:t>ث-ان </a:t>
            </a:r>
            <a:r>
              <a:rPr lang="ar-IQ" sz="4400" dirty="0">
                <a:ln>
                  <a:solidFill>
                    <a:srgbClr val="00FF00"/>
                  </a:solidFill>
                </a:ln>
                <a:solidFill>
                  <a:srgbClr val="00FFFF"/>
                </a:solidFill>
                <a:cs typeface="Fanan" pitchFamily="2" charset="-78"/>
              </a:rPr>
              <a:t>زيادة تعقيد التكنولوجيا لم يؤدي الى زيادة الانتاج فحسب بل ادى الى تنويعه وبالتالي تعقد الاسواق وزيادة عدد المنظمات وفروعها مما تتطلب اشكالا اكثر استجابة للبيئة الجديدة </a:t>
            </a:r>
            <a:r>
              <a:rPr lang="ar-IQ" sz="4400" dirty="0" smtClean="0">
                <a:ln>
                  <a:solidFill>
                    <a:srgbClr val="00FF00"/>
                  </a:solidFill>
                </a:ln>
                <a:solidFill>
                  <a:srgbClr val="00FFFF"/>
                </a:solidFill>
                <a:cs typeface="Fanan" pitchFamily="2" charset="-78"/>
              </a:rPr>
              <a:t>.</a:t>
            </a:r>
          </a:p>
          <a:p>
            <a:pPr algn="just" rtl="1"/>
            <a:r>
              <a:rPr lang="ar-IQ" sz="4400" dirty="0" smtClean="0">
                <a:ln>
                  <a:solidFill>
                    <a:srgbClr val="00FF00"/>
                  </a:solidFill>
                </a:ln>
                <a:solidFill>
                  <a:srgbClr val="00FFFF"/>
                </a:solidFill>
                <a:cs typeface="Fanan" pitchFamily="2" charset="-78"/>
              </a:rPr>
              <a:t>ج- </a:t>
            </a:r>
            <a:r>
              <a:rPr lang="ar-IQ" sz="4400" dirty="0">
                <a:ln>
                  <a:solidFill>
                    <a:srgbClr val="00FF00"/>
                  </a:solidFill>
                </a:ln>
                <a:solidFill>
                  <a:srgbClr val="00FFFF"/>
                </a:solidFill>
                <a:cs typeface="Fanan" pitchFamily="2" charset="-78"/>
              </a:rPr>
              <a:t>لم تكن التكنولوجيا هي الوحيدة المسؤولة عن التغييرات البيئية التي جابهتها المنظمات بل ان الانساق المجتمعية الاخرى كالانساق السياسية والاقتصادية والتعليمية والثقافية تغيرت هي الاخرى بشكل كبير مما جعل المنظمات تواجه حقائق جديدة لم تالفها قبل حيث لم يعد </a:t>
            </a:r>
            <a:r>
              <a:rPr lang="ar-IQ" sz="4400" dirty="0" smtClean="0">
                <a:ln>
                  <a:solidFill>
                    <a:srgbClr val="00FF00"/>
                  </a:solidFill>
                </a:ln>
                <a:solidFill>
                  <a:srgbClr val="00FFFF"/>
                </a:solidFill>
                <a:cs typeface="Fanan" pitchFamily="2" charset="-78"/>
              </a:rPr>
              <a:t>مقبولا</a:t>
            </a:r>
            <a:endParaRPr lang="en-US" sz="4400" dirty="0">
              <a:ln>
                <a:solidFill>
                  <a:srgbClr val="00FF00"/>
                </a:solidFill>
              </a:ln>
              <a:solidFill>
                <a:srgbClr val="00FFFF"/>
              </a:solidFill>
              <a:cs typeface="Fanan" pitchFamily="2" charset="-78"/>
            </a:endParaRPr>
          </a:p>
        </p:txBody>
      </p:sp>
    </p:spTree>
    <p:extLst>
      <p:ext uri="{BB962C8B-B14F-4D97-AF65-F5344CB8AC3E}">
        <p14:creationId xmlns:p14="http://schemas.microsoft.com/office/powerpoint/2010/main" val="1651100495"/>
      </p:ext>
    </p:extLst>
  </p:cSld>
  <p:clrMapOvr>
    <a:masterClrMapping/>
  </p:clrMapOvr>
  <mc:AlternateContent xmlns:mc="http://schemas.openxmlformats.org/markup-compatibility/2006" xmlns:p14="http://schemas.microsoft.com/office/powerpoint/2010/main">
    <mc:Choice Requires="p14">
      <p:transition spd="slow" p14:dur="1500">
        <p14:wheelReverse spokes="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5"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024" y="116632"/>
            <a:ext cx="8748464" cy="6186309"/>
          </a:xfrm>
          <a:prstGeom prst="rect">
            <a:avLst/>
          </a:prstGeom>
        </p:spPr>
        <p:txBody>
          <a:bodyPr wrap="square">
            <a:spAutoFit/>
          </a:bodyPr>
          <a:lstStyle/>
          <a:p>
            <a:pPr algn="just" rtl="1"/>
            <a:r>
              <a:rPr lang="ar-IQ" sz="4400" dirty="0">
                <a:ln>
                  <a:solidFill>
                    <a:srgbClr val="00FF00"/>
                  </a:solidFill>
                </a:ln>
                <a:solidFill>
                  <a:srgbClr val="00FFFF"/>
                </a:solidFill>
                <a:cs typeface="Fanan" pitchFamily="2" charset="-78"/>
              </a:rPr>
              <a:t>تعد المنظمة (</a:t>
            </a:r>
            <a:r>
              <a:rPr lang="en-US" sz="4400" dirty="0">
                <a:ln>
                  <a:solidFill>
                    <a:srgbClr val="00FF00"/>
                  </a:solidFill>
                </a:ln>
                <a:solidFill>
                  <a:srgbClr val="00FFFF"/>
                </a:solidFill>
                <a:cs typeface="Fanan" pitchFamily="2" charset="-78"/>
              </a:rPr>
              <a:t>Organization</a:t>
            </a:r>
            <a:r>
              <a:rPr lang="ar-IQ" sz="4400" dirty="0">
                <a:ln>
                  <a:solidFill>
                    <a:srgbClr val="00FF00"/>
                  </a:solidFill>
                </a:ln>
                <a:solidFill>
                  <a:srgbClr val="00FFFF"/>
                </a:solidFill>
                <a:cs typeface="Fanan" pitchFamily="2" charset="-78"/>
              </a:rPr>
              <a:t>) تجمعاً انسانياً لمجموعة من الافراد الذين تربطهم علاقات رسمية وغير رسمية لتحقيق الاهداف التي أنشأت من اجلها ، وهناك اشكال عدة من المنظمات منها التجارية والصناعية والزراعية والتعليمية والمصرفية والخدمية حيث تجمعها خصائص عدة ابرزها انها تعمل لتنفيذ رسالة تبرر وجودها واستمرارها في البيئة الخارجية وتضم جماعات من الافراد وتتضمن درجة من الرسمية التي تحدد </a:t>
            </a:r>
            <a:r>
              <a:rPr lang="ar-IQ" sz="4400" dirty="0" smtClean="0">
                <a:ln>
                  <a:solidFill>
                    <a:srgbClr val="00FF00"/>
                  </a:solidFill>
                </a:ln>
                <a:solidFill>
                  <a:srgbClr val="00FFFF"/>
                </a:solidFill>
                <a:cs typeface="Fanan" pitchFamily="2" charset="-78"/>
              </a:rPr>
              <a:t>التوجـــــــــــــــه</a:t>
            </a:r>
            <a:endParaRPr lang="en-US" sz="4400" dirty="0">
              <a:ln>
                <a:solidFill>
                  <a:srgbClr val="00FF00"/>
                </a:solidFill>
              </a:ln>
              <a:solidFill>
                <a:srgbClr val="00FFFF"/>
              </a:solidFill>
              <a:cs typeface="Fanan" pitchFamily="2" charset="-78"/>
            </a:endParaRPr>
          </a:p>
        </p:txBody>
      </p:sp>
    </p:spTree>
    <p:extLst>
      <p:ext uri="{BB962C8B-B14F-4D97-AF65-F5344CB8AC3E}">
        <p14:creationId xmlns:p14="http://schemas.microsoft.com/office/powerpoint/2010/main" val="1644053712"/>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mph" presetSubtype="0" fill="hold" grpId="0" nodeType="withEffect">
                                  <p:stCondLst>
                                    <p:cond delay="0"/>
                                  </p:stCondLst>
                                  <p:iterate type="lt">
                                    <p:tmPct val="10000"/>
                                  </p:iterate>
                                  <p:childTnLst>
                                    <p:animMotion origin="layout" path="M 0.0 0.0 L 0.0 -0.07213" pathEditMode="relative" ptsTypes="">
                                      <p:cBhvr>
                                        <p:cTn id="6" dur="40" accel="50000" decel="50000" autoRev="1" fill="hold">
                                          <p:stCondLst>
                                            <p:cond delay="0"/>
                                          </p:stCondLst>
                                        </p:cTn>
                                        <p:tgtEl>
                                          <p:spTgt spid="2"/>
                                        </p:tgtEl>
                                        <p:attrNameLst>
                                          <p:attrName>ppt_x</p:attrName>
                                          <p:attrName>ppt_y</p:attrName>
                                        </p:attrNameLst>
                                      </p:cBhvr>
                                    </p:animMotion>
                                    <p:animRot by="1500000">
                                      <p:cBhvr>
                                        <p:cTn id="7" dur="20" fill="hold">
                                          <p:stCondLst>
                                            <p:cond delay="0"/>
                                          </p:stCondLst>
                                        </p:cTn>
                                        <p:tgtEl>
                                          <p:spTgt spid="2"/>
                                        </p:tgtEl>
                                        <p:attrNameLst>
                                          <p:attrName>r</p:attrName>
                                        </p:attrNameLst>
                                      </p:cBhvr>
                                    </p:animRot>
                                    <p:animRot by="-1500000">
                                      <p:cBhvr>
                                        <p:cTn id="8" dur="20" fill="hold">
                                          <p:stCondLst>
                                            <p:cond delay="20"/>
                                          </p:stCondLst>
                                        </p:cTn>
                                        <p:tgtEl>
                                          <p:spTgt spid="2"/>
                                        </p:tgtEl>
                                        <p:attrNameLst>
                                          <p:attrName>r</p:attrName>
                                        </p:attrNameLst>
                                      </p:cBhvr>
                                    </p:animRot>
                                    <p:animRot by="-1500000">
                                      <p:cBhvr>
                                        <p:cTn id="9" dur="20" fill="hold">
                                          <p:stCondLst>
                                            <p:cond delay="40"/>
                                          </p:stCondLst>
                                        </p:cTn>
                                        <p:tgtEl>
                                          <p:spTgt spid="2"/>
                                        </p:tgtEl>
                                        <p:attrNameLst>
                                          <p:attrName>r</p:attrName>
                                        </p:attrNameLst>
                                      </p:cBhvr>
                                    </p:animRot>
                                    <p:animRot by="1500000">
                                      <p:cBhvr>
                                        <p:cTn id="10" dur="20" fill="hold">
                                          <p:stCondLst>
                                            <p:cond delay="6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520" y="116632"/>
            <a:ext cx="8999984" cy="6186309"/>
          </a:xfrm>
          <a:prstGeom prst="rect">
            <a:avLst/>
          </a:prstGeom>
        </p:spPr>
        <p:txBody>
          <a:bodyPr wrap="square">
            <a:spAutoFit/>
          </a:bodyPr>
          <a:lstStyle/>
          <a:p>
            <a:pPr algn="just" rtl="1"/>
            <a:r>
              <a:rPr lang="ar-IQ" sz="4400" dirty="0" smtClean="0">
                <a:ln>
                  <a:solidFill>
                    <a:srgbClr val="00FF00"/>
                  </a:solidFill>
                </a:ln>
                <a:solidFill>
                  <a:srgbClr val="00FFFF"/>
                </a:solidFill>
                <a:cs typeface="Fanan" pitchFamily="2" charset="-78"/>
              </a:rPr>
              <a:t>معاملة الانسان كسلعة وتصاعدت الدعوات من اجل الحرية والديمقراطية في المنظمات كما لم يعـــد مقبــــــولا اتباع النمــــط التسلطــــي فــــــي القيـــــــادة </a:t>
            </a:r>
          </a:p>
          <a:p>
            <a:pPr lvl="0" algn="just" rtl="1"/>
            <a:r>
              <a:rPr lang="ar-IQ" sz="4400" dirty="0" smtClean="0">
                <a:ln>
                  <a:solidFill>
                    <a:srgbClr val="00FFFF"/>
                  </a:solidFill>
                </a:ln>
                <a:solidFill>
                  <a:srgbClr val="00FFFF"/>
                </a:solidFill>
                <a:cs typeface="Fanan" pitchFamily="2" charset="-78"/>
              </a:rPr>
              <a:t>ح-</a:t>
            </a:r>
            <a:r>
              <a:rPr lang="ar-IQ" sz="4400" dirty="0" smtClean="0">
                <a:ln>
                  <a:solidFill>
                    <a:srgbClr val="00FF00"/>
                  </a:solidFill>
                </a:ln>
                <a:solidFill>
                  <a:srgbClr val="00FFFF"/>
                </a:solidFill>
                <a:cs typeface="Fanan" pitchFamily="2" charset="-78"/>
              </a:rPr>
              <a:t> </a:t>
            </a:r>
            <a:r>
              <a:rPr lang="ar-IQ" sz="4400" dirty="0">
                <a:ln>
                  <a:solidFill>
                    <a:srgbClr val="00FF00"/>
                  </a:solidFill>
                </a:ln>
                <a:solidFill>
                  <a:srgbClr val="00FFFF"/>
                </a:solidFill>
                <a:cs typeface="Fanan" pitchFamily="2" charset="-78"/>
              </a:rPr>
              <a:t>انتشار مبادىء الفلسفة الوضعية المنطقية التي تؤمن في الاسباب العلمية هي الطريق الوحيد للحقيقية وتهمل كل تفكير تجريدي في الاسباب المطلقة اي انها تهمل كل تفكير قائم حول ( ماينبغي ان يكون ) وتؤمن بحقيقية (ماهو كائن فعلا ) </a:t>
            </a:r>
            <a:endParaRPr lang="en-US" sz="4400" dirty="0">
              <a:ln>
                <a:solidFill>
                  <a:srgbClr val="00FF00"/>
                </a:solidFill>
              </a:ln>
              <a:solidFill>
                <a:srgbClr val="00FFFF"/>
              </a:solidFill>
              <a:cs typeface="Fanan" pitchFamily="2" charset="-78"/>
            </a:endParaRPr>
          </a:p>
          <a:p>
            <a:pPr algn="just" rtl="1"/>
            <a:endParaRPr lang="en-US" sz="4400" dirty="0">
              <a:ln>
                <a:solidFill>
                  <a:srgbClr val="00FF00"/>
                </a:solidFill>
              </a:ln>
              <a:solidFill>
                <a:srgbClr val="00FFFF"/>
              </a:solidFill>
              <a:cs typeface="Fanan" pitchFamily="2" charset="-78"/>
            </a:endParaRPr>
          </a:p>
        </p:txBody>
      </p:sp>
    </p:spTree>
    <p:extLst>
      <p:ext uri="{BB962C8B-B14F-4D97-AF65-F5344CB8AC3E}">
        <p14:creationId xmlns:p14="http://schemas.microsoft.com/office/powerpoint/2010/main" val="841793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
                                        <p:tgtEl>
                                          <p:spTgt spid="2"/>
                                        </p:tgtEl>
                                      </p:cBhvr>
                                    </p:animEffect>
                                    <p:anim calcmode="lin" valueType="num">
                                      <p:cBhvr>
                                        <p:cTn id="8" dur="300" fill="hold"/>
                                        <p:tgtEl>
                                          <p:spTgt spid="2"/>
                                        </p:tgtEl>
                                        <p:attrNameLst>
                                          <p:attrName>ppt_x</p:attrName>
                                        </p:attrNameLst>
                                      </p:cBhvr>
                                      <p:tavLst>
                                        <p:tav tm="0">
                                          <p:val>
                                            <p:strVal val="#ppt_x"/>
                                          </p:val>
                                        </p:tav>
                                        <p:tav tm="100000">
                                          <p:val>
                                            <p:strVal val="#ppt_x"/>
                                          </p:val>
                                        </p:tav>
                                      </p:tavLst>
                                    </p:anim>
                                    <p:anim calcmode="lin" valueType="num">
                                      <p:cBhvr>
                                        <p:cTn id="9" dur="300" fill="hold"/>
                                        <p:tgtEl>
                                          <p:spTgt spid="2"/>
                                        </p:tgtEl>
                                        <p:attrNameLst>
                                          <p:attrName>ppt_y</p:attrName>
                                        </p:attrNameLst>
                                      </p:cBhvr>
                                      <p:tavLst>
                                        <p:tav tm="0">
                                          <p:val>
                                            <p:strVal val="#ppt_y+0.31"/>
                                          </p:val>
                                        </p:tav>
                                        <p:tav tm="100000">
                                          <p:val>
                                            <p:strVal val="#ppt_y+0.31"/>
                                          </p:val>
                                        </p:tav>
                                      </p:tavLst>
                                    </p:anim>
                                    <p:anim calcmode="lin" valueType="num">
                                      <p:cBhvr>
                                        <p:cTn id="10" dur="450" decel="50000" fill="hold">
                                          <p:stCondLst>
                                            <p:cond delay="3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450" decel="50000" fill="hold">
                                          <p:stCondLst>
                                            <p:cond delay="3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92480" cy="6863417"/>
          </a:xfrm>
          <a:prstGeom prst="rect">
            <a:avLst/>
          </a:prstGeom>
        </p:spPr>
        <p:txBody>
          <a:bodyPr wrap="square">
            <a:spAutoFit/>
          </a:bodyPr>
          <a:lstStyle/>
          <a:p>
            <a:pPr lvl="0" algn="just" rtl="1"/>
            <a:r>
              <a:rPr lang="ar-IQ" sz="4400" dirty="0" smtClean="0">
                <a:ln>
                  <a:solidFill>
                    <a:srgbClr val="00FFFF"/>
                  </a:solidFill>
                </a:ln>
                <a:solidFill>
                  <a:srgbClr val="00FFFF"/>
                </a:solidFill>
                <a:cs typeface="Fanan" pitchFamily="2" charset="-78"/>
              </a:rPr>
              <a:t>2-</a:t>
            </a:r>
            <a:r>
              <a:rPr lang="ar-IQ" sz="4400" dirty="0" smtClean="0">
                <a:ln>
                  <a:solidFill>
                    <a:srgbClr val="00FF00"/>
                  </a:solidFill>
                </a:ln>
                <a:solidFill>
                  <a:srgbClr val="00FFFF"/>
                </a:solidFill>
                <a:cs typeface="Fanan" pitchFamily="2" charset="-78"/>
              </a:rPr>
              <a:t> وفي </a:t>
            </a:r>
            <a:r>
              <a:rPr lang="ar-IQ" sz="4400" dirty="0">
                <a:ln>
                  <a:solidFill>
                    <a:srgbClr val="00FF00"/>
                  </a:solidFill>
                </a:ln>
                <a:solidFill>
                  <a:srgbClr val="00FFFF"/>
                </a:solidFill>
                <a:cs typeface="Fanan" pitchFamily="2" charset="-78"/>
              </a:rPr>
              <a:t>هذه الاثناء قدم عالم الاجتماع الالماني (ماكس فيبر) كتابه الاكثر فائدة الا وهو البيروراطية ليتألق النظام الاداري والتنظيمي في مرحلة عندما كان العاملون مهيمنين عليهم بأوهام المتسلطين الصناعيين والانظمة السياسية المستبدة ، اذ وجد (فيبر) الامل في البيروقراطية اذا ما طبقت بشكل صريح قد تكون اكثر عدالة وتكامل وعقلانية من منظمات خاضعة لنزوات ارباب العمل ومدراء </a:t>
            </a:r>
            <a:r>
              <a:rPr lang="ar-IQ" sz="4400" dirty="0" smtClean="0">
                <a:ln>
                  <a:solidFill>
                    <a:srgbClr val="00FF00"/>
                  </a:solidFill>
                </a:ln>
                <a:solidFill>
                  <a:srgbClr val="00FFFF"/>
                </a:solidFill>
                <a:cs typeface="Fanan" pitchFamily="2" charset="-78"/>
              </a:rPr>
              <a:t>متسلطين، </a:t>
            </a:r>
            <a:r>
              <a:rPr lang="ar-IQ" sz="4400" dirty="0">
                <a:ln>
                  <a:solidFill>
                    <a:srgbClr val="00FF00"/>
                  </a:solidFill>
                </a:ln>
                <a:solidFill>
                  <a:srgbClr val="00FFFF"/>
                </a:solidFill>
                <a:cs typeface="Fanan" pitchFamily="2" charset="-78"/>
              </a:rPr>
              <a:t>ولقد رأى ماكس فيبر ان تطبيق البيروقراطية قد يكون الاكثر كفاءة من اي </a:t>
            </a:r>
            <a:r>
              <a:rPr lang="ar-IQ" sz="4400" dirty="0" smtClean="0">
                <a:ln>
                  <a:solidFill>
                    <a:srgbClr val="00FF00"/>
                  </a:solidFill>
                </a:ln>
                <a:solidFill>
                  <a:srgbClr val="00FFFF"/>
                </a:solidFill>
                <a:cs typeface="Fanan" pitchFamily="2" charset="-78"/>
              </a:rPr>
              <a:t>تنظيم</a:t>
            </a:r>
            <a:endParaRPr lang="en-US" sz="4400" dirty="0">
              <a:ln>
                <a:solidFill>
                  <a:srgbClr val="00FF00"/>
                </a:solidFill>
              </a:ln>
              <a:solidFill>
                <a:srgbClr val="00FFFF"/>
              </a:solidFill>
              <a:effectLst/>
              <a:cs typeface="Fanan" pitchFamily="2" charset="-78"/>
            </a:endParaRPr>
          </a:p>
        </p:txBody>
      </p:sp>
    </p:spTree>
    <p:extLst>
      <p:ext uri="{BB962C8B-B14F-4D97-AF65-F5344CB8AC3E}">
        <p14:creationId xmlns:p14="http://schemas.microsoft.com/office/powerpoint/2010/main" val="2490433497"/>
      </p:ext>
    </p:extLst>
  </p:cSld>
  <p:clrMapOvr>
    <a:masterClrMapping/>
  </p:clrMapOvr>
  <mc:AlternateContent xmlns:mc="http://schemas.openxmlformats.org/markup-compatibility/2006" xmlns:p14="http://schemas.microsoft.com/office/powerpoint/2010/main">
    <mc:Choice Requires="p14">
      <p:transition spd="slow" p14:dur="30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45" autoRev="1" fill="hold">
                                          <p:stCondLst>
                                            <p:cond delay="0"/>
                                          </p:stCondLst>
                                        </p:cTn>
                                        <p:tgtEl>
                                          <p:spTgt spid="2"/>
                                        </p:tgtEl>
                                        <p:attrNameLst>
                                          <p:attrName>ppt_w</p:attrName>
                                        </p:attrNameLst>
                                      </p:cBhvr>
                                    </p:anim>
                                    <p:anim by="(#ppt_w*0.50)" calcmode="lin" valueType="num">
                                      <p:cBhvr>
                                        <p:cTn id="8" dur="45" decel="50000" autoRev="1" fill="hold">
                                          <p:stCondLst>
                                            <p:cond delay="0"/>
                                          </p:stCondLst>
                                        </p:cTn>
                                        <p:tgtEl>
                                          <p:spTgt spid="2"/>
                                        </p:tgtEl>
                                        <p:attrNameLst>
                                          <p:attrName>ppt_x</p:attrName>
                                        </p:attrNameLst>
                                      </p:cBhvr>
                                    </p:anim>
                                    <p:anim from="(-#ppt_h/2)" to="(#ppt_y)" calcmode="lin" valueType="num">
                                      <p:cBhvr>
                                        <p:cTn id="9" dur="90" fill="hold">
                                          <p:stCondLst>
                                            <p:cond delay="0"/>
                                          </p:stCondLst>
                                        </p:cTn>
                                        <p:tgtEl>
                                          <p:spTgt spid="2"/>
                                        </p:tgtEl>
                                        <p:attrNameLst>
                                          <p:attrName>ppt_y</p:attrName>
                                        </p:attrNameLst>
                                      </p:cBhvr>
                                    </p:anim>
                                    <p:animRot by="21600000">
                                      <p:cBhvr>
                                        <p:cTn id="10" dur="9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92480" cy="6186309"/>
          </a:xfrm>
          <a:prstGeom prst="rect">
            <a:avLst/>
          </a:prstGeom>
        </p:spPr>
        <p:txBody>
          <a:bodyPr wrap="square">
            <a:spAutoFit/>
          </a:bodyPr>
          <a:lstStyle/>
          <a:p>
            <a:pPr lvl="0" algn="just" rtl="1"/>
            <a:r>
              <a:rPr lang="ar-IQ" sz="4400" dirty="0" smtClean="0">
                <a:ln>
                  <a:solidFill>
                    <a:srgbClr val="00FF00"/>
                  </a:solidFill>
                </a:ln>
                <a:solidFill>
                  <a:srgbClr val="00FFFF"/>
                </a:solidFill>
                <a:cs typeface="Fanan" pitchFamily="2" charset="-78"/>
              </a:rPr>
              <a:t>اخر لعدة اسباب اههما بان البيروقراطية متخصصون تقنيون مدربون بشكل عالٍ وكل منهم يمتلك مهارة محددة وتقتصر على جزء من المهمة الادارية .</a:t>
            </a:r>
          </a:p>
          <a:p>
            <a:pPr algn="r" rtl="1"/>
            <a:r>
              <a:rPr lang="ar-IQ" sz="4400" dirty="0">
                <a:ln>
                  <a:solidFill>
                    <a:srgbClr val="00FFFF"/>
                  </a:solidFill>
                </a:ln>
                <a:solidFill>
                  <a:srgbClr val="00FFFF"/>
                </a:solidFill>
                <a:cs typeface="Fanan" pitchFamily="2" charset="-78"/>
              </a:rPr>
              <a:t>الجواب</a:t>
            </a:r>
            <a:r>
              <a:rPr lang="ar-IQ" sz="4400" dirty="0">
                <a:ln>
                  <a:solidFill>
                    <a:srgbClr val="00FF00"/>
                  </a:solidFill>
                </a:ln>
                <a:solidFill>
                  <a:srgbClr val="00FFFF"/>
                </a:solidFill>
                <a:cs typeface="Fanan" pitchFamily="2" charset="-78"/>
              </a:rPr>
              <a:t> </a:t>
            </a:r>
            <a:r>
              <a:rPr lang="ar-IQ" sz="4400" dirty="0">
                <a:ln>
                  <a:solidFill>
                    <a:srgbClr val="00FFFF"/>
                  </a:solidFill>
                </a:ln>
                <a:solidFill>
                  <a:srgbClr val="00FFFF"/>
                </a:solidFill>
                <a:cs typeface="Fanan" pitchFamily="2" charset="-78"/>
              </a:rPr>
              <a:t>:</a:t>
            </a:r>
            <a:endParaRPr lang="en-US" sz="4400" dirty="0" smtClean="0">
              <a:ln>
                <a:solidFill>
                  <a:srgbClr val="00FFFF"/>
                </a:solidFill>
              </a:ln>
              <a:solidFill>
                <a:srgbClr val="00FFFF"/>
              </a:solidFill>
              <a:effectLst/>
              <a:cs typeface="Fanan" pitchFamily="2" charset="-78"/>
            </a:endParaRPr>
          </a:p>
          <a:p>
            <a:pPr algn="just" rtl="1"/>
            <a:r>
              <a:rPr lang="ar-IQ" sz="4400" dirty="0">
                <a:ln>
                  <a:solidFill>
                    <a:srgbClr val="00FF00"/>
                  </a:solidFill>
                </a:ln>
                <a:solidFill>
                  <a:srgbClr val="00FFFF"/>
                </a:solidFill>
                <a:cs typeface="Fanan" pitchFamily="2" charset="-78"/>
              </a:rPr>
              <a:t>ان التنظيم البيروقراطي يراد منه ان لا يكون شخصياً للمدير او لغيره ، بحيث يقلل تأثيرات العوامل الذاتية والعاطفية غير العقلانية حيث اكد فيبر في نظريته بان الشكل او النمط الرسمي للتنظيم القائم على مبدأ العقلانية يعد من اكثر الاشكال </a:t>
            </a:r>
            <a:r>
              <a:rPr lang="ar-IQ" sz="4400" dirty="0" smtClean="0">
                <a:ln>
                  <a:solidFill>
                    <a:srgbClr val="00FF00"/>
                  </a:solidFill>
                </a:ln>
                <a:solidFill>
                  <a:srgbClr val="00FFFF"/>
                </a:solidFill>
                <a:cs typeface="Fanan" pitchFamily="2" charset="-78"/>
              </a:rPr>
              <a:t>التنظيمية</a:t>
            </a:r>
            <a:endParaRPr lang="en-US" sz="4400" dirty="0">
              <a:ln>
                <a:solidFill>
                  <a:srgbClr val="00FF00"/>
                </a:solidFill>
              </a:ln>
              <a:solidFill>
                <a:srgbClr val="00FFFF"/>
              </a:solidFill>
              <a:effectLst/>
              <a:cs typeface="Fanan" pitchFamily="2" charset="-78"/>
            </a:endParaRPr>
          </a:p>
        </p:txBody>
      </p:sp>
    </p:spTree>
    <p:extLst>
      <p:ext uri="{BB962C8B-B14F-4D97-AF65-F5344CB8AC3E}">
        <p14:creationId xmlns:p14="http://schemas.microsoft.com/office/powerpoint/2010/main" val="3600131125"/>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par>
                          <p:cTn id="11" fill="hold">
                            <p:stCondLst>
                              <p:cond delay="1000"/>
                            </p:stCondLst>
                            <p:childTnLst>
                              <p:par>
                                <p:cTn id="12" presetID="30" presetClass="entr" presetSubtype="0" fill="hold" nodeType="after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400" decel="100000"/>
                                        <p:tgtEl>
                                          <p:spTgt spid="2">
                                            <p:txEl>
                                              <p:pRg st="1" end="1"/>
                                            </p:txEl>
                                          </p:spTgt>
                                        </p:tgtEl>
                                      </p:cBhvr>
                                    </p:animEffect>
                                    <p:anim calcmode="lin" valueType="num">
                                      <p:cBhvr>
                                        <p:cTn id="15" dur="400" decel="100000" fill="hold"/>
                                        <p:tgtEl>
                                          <p:spTgt spid="2">
                                            <p:txEl>
                                              <p:pRg st="1" end="1"/>
                                            </p:txEl>
                                          </p:spTgt>
                                        </p:tgtEl>
                                        <p:attrNameLst>
                                          <p:attrName>style.rotation</p:attrName>
                                        </p:attrNameLst>
                                      </p:cBhvr>
                                      <p:tavLst>
                                        <p:tav tm="0">
                                          <p:val>
                                            <p:fltVal val="-90"/>
                                          </p:val>
                                        </p:tav>
                                        <p:tav tm="100000">
                                          <p:val>
                                            <p:fltVal val="0"/>
                                          </p:val>
                                        </p:tav>
                                      </p:tavLst>
                                    </p:anim>
                                    <p:anim calcmode="lin" valueType="num">
                                      <p:cBhvr>
                                        <p:cTn id="16" dur="400" decel="100000" fill="hold"/>
                                        <p:tgtEl>
                                          <p:spTgt spid="2">
                                            <p:txEl>
                                              <p:pRg st="1" end="1"/>
                                            </p:txEl>
                                          </p:spTgt>
                                        </p:tgtEl>
                                        <p:attrNameLst>
                                          <p:attrName>ppt_x</p:attrName>
                                        </p:attrNameLst>
                                      </p:cBhvr>
                                      <p:tavLst>
                                        <p:tav tm="0">
                                          <p:val>
                                            <p:strVal val="#ppt_x+0.4"/>
                                          </p:val>
                                        </p:tav>
                                        <p:tav tm="100000">
                                          <p:val>
                                            <p:strVal val="#ppt_x-0.05"/>
                                          </p:val>
                                        </p:tav>
                                      </p:tavLst>
                                    </p:anim>
                                    <p:anim calcmode="lin" valueType="num">
                                      <p:cBhvr>
                                        <p:cTn id="17" dur="400" decel="100000" fill="hold"/>
                                        <p:tgtEl>
                                          <p:spTgt spid="2">
                                            <p:txEl>
                                              <p:pRg st="1" end="1"/>
                                            </p:txEl>
                                          </p:spTgt>
                                        </p:tgtEl>
                                        <p:attrNameLst>
                                          <p:attrName>ppt_y</p:attrName>
                                        </p:attrNameLst>
                                      </p:cBhvr>
                                      <p:tavLst>
                                        <p:tav tm="0">
                                          <p:val>
                                            <p:strVal val="#ppt_y-0.4"/>
                                          </p:val>
                                        </p:tav>
                                        <p:tav tm="100000">
                                          <p:val>
                                            <p:strVal val="#ppt_y+0.1"/>
                                          </p:val>
                                        </p:tav>
                                      </p:tavLst>
                                    </p:anim>
                                    <p:anim calcmode="lin" valueType="num">
                                      <p:cBhvr>
                                        <p:cTn id="18" dur="100" accel="100000" fill="hold">
                                          <p:stCondLst>
                                            <p:cond delay="400"/>
                                          </p:stCondLst>
                                        </p:cTn>
                                        <p:tgtEl>
                                          <p:spTgt spid="2">
                                            <p:txEl>
                                              <p:pRg st="1" end="1"/>
                                            </p:txEl>
                                          </p:spTgt>
                                        </p:tgtEl>
                                        <p:attrNameLst>
                                          <p:attrName>ppt_x</p:attrName>
                                        </p:attrNameLst>
                                      </p:cBhvr>
                                      <p:tavLst>
                                        <p:tav tm="0">
                                          <p:val>
                                            <p:strVal val="#ppt_x-0.05"/>
                                          </p:val>
                                        </p:tav>
                                        <p:tav tm="100000">
                                          <p:val>
                                            <p:strVal val="#ppt_x"/>
                                          </p:val>
                                        </p:tav>
                                      </p:tavLst>
                                    </p:anim>
                                    <p:anim calcmode="lin" valueType="num">
                                      <p:cBhvr>
                                        <p:cTn id="19" dur="100" accel="100000" fill="hold">
                                          <p:stCondLst>
                                            <p:cond delay="400"/>
                                          </p:stCondLst>
                                        </p:cTn>
                                        <p:tgtEl>
                                          <p:spTgt spid="2">
                                            <p:txEl>
                                              <p:pRg st="1" end="1"/>
                                            </p:txEl>
                                          </p:spTgt>
                                        </p:tgtEl>
                                        <p:attrNameLst>
                                          <p:attrName>ppt_y</p:attrName>
                                        </p:attrNameLst>
                                      </p:cBhvr>
                                      <p:tavLst>
                                        <p:tav tm="0">
                                          <p:val>
                                            <p:strVal val="#ppt_y+0.1"/>
                                          </p:val>
                                        </p:tav>
                                        <p:tav tm="100000">
                                          <p:val>
                                            <p:strVal val="#ppt_y"/>
                                          </p:val>
                                        </p:tav>
                                      </p:tavLst>
                                    </p:anim>
                                  </p:childTnLst>
                                </p:cTn>
                              </p:par>
                            </p:childTnLst>
                          </p:cTn>
                        </p:par>
                        <p:par>
                          <p:cTn id="20" fill="hold">
                            <p:stCondLst>
                              <p:cond delay="1500"/>
                            </p:stCondLst>
                            <p:childTnLst>
                              <p:par>
                                <p:cTn id="21" presetID="30" presetClass="entr" presetSubtype="0" fill="hold"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400" decel="100000"/>
                                        <p:tgtEl>
                                          <p:spTgt spid="2">
                                            <p:txEl>
                                              <p:pRg st="2" end="2"/>
                                            </p:txEl>
                                          </p:spTgt>
                                        </p:tgtEl>
                                      </p:cBhvr>
                                    </p:animEffect>
                                    <p:anim calcmode="lin" valueType="num">
                                      <p:cBhvr>
                                        <p:cTn id="24" dur="400" decel="100000" fill="hold"/>
                                        <p:tgtEl>
                                          <p:spTgt spid="2">
                                            <p:txEl>
                                              <p:pRg st="2" end="2"/>
                                            </p:txEl>
                                          </p:spTgt>
                                        </p:tgtEl>
                                        <p:attrNameLst>
                                          <p:attrName>style.rotation</p:attrName>
                                        </p:attrNameLst>
                                      </p:cBhvr>
                                      <p:tavLst>
                                        <p:tav tm="0">
                                          <p:val>
                                            <p:fltVal val="-90"/>
                                          </p:val>
                                        </p:tav>
                                        <p:tav tm="100000">
                                          <p:val>
                                            <p:fltVal val="0"/>
                                          </p:val>
                                        </p:tav>
                                      </p:tavLst>
                                    </p:anim>
                                    <p:anim calcmode="lin" valueType="num">
                                      <p:cBhvr>
                                        <p:cTn id="25" dur="400" decel="100000" fill="hold"/>
                                        <p:tgtEl>
                                          <p:spTgt spid="2">
                                            <p:txEl>
                                              <p:pRg st="2" end="2"/>
                                            </p:txEl>
                                          </p:spTgt>
                                        </p:tgtEl>
                                        <p:attrNameLst>
                                          <p:attrName>ppt_x</p:attrName>
                                        </p:attrNameLst>
                                      </p:cBhvr>
                                      <p:tavLst>
                                        <p:tav tm="0">
                                          <p:val>
                                            <p:strVal val="#ppt_x+0.4"/>
                                          </p:val>
                                        </p:tav>
                                        <p:tav tm="100000">
                                          <p:val>
                                            <p:strVal val="#ppt_x-0.05"/>
                                          </p:val>
                                        </p:tav>
                                      </p:tavLst>
                                    </p:anim>
                                    <p:anim calcmode="lin" valueType="num">
                                      <p:cBhvr>
                                        <p:cTn id="26" dur="400" decel="100000" fill="hold"/>
                                        <p:tgtEl>
                                          <p:spTgt spid="2">
                                            <p:txEl>
                                              <p:pRg st="2" end="2"/>
                                            </p:txEl>
                                          </p:spTgt>
                                        </p:tgtEl>
                                        <p:attrNameLst>
                                          <p:attrName>ppt_y</p:attrName>
                                        </p:attrNameLst>
                                      </p:cBhvr>
                                      <p:tavLst>
                                        <p:tav tm="0">
                                          <p:val>
                                            <p:strVal val="#ppt_y-0.4"/>
                                          </p:val>
                                        </p:tav>
                                        <p:tav tm="100000">
                                          <p:val>
                                            <p:strVal val="#ppt_y+0.1"/>
                                          </p:val>
                                        </p:tav>
                                      </p:tavLst>
                                    </p:anim>
                                    <p:anim calcmode="lin" valueType="num">
                                      <p:cBhvr>
                                        <p:cTn id="27" dur="100" accel="100000" fill="hold">
                                          <p:stCondLst>
                                            <p:cond delay="400"/>
                                          </p:stCondLst>
                                        </p:cTn>
                                        <p:tgtEl>
                                          <p:spTgt spid="2">
                                            <p:txEl>
                                              <p:pRg st="2" end="2"/>
                                            </p:txEl>
                                          </p:spTgt>
                                        </p:tgtEl>
                                        <p:attrNameLst>
                                          <p:attrName>ppt_x</p:attrName>
                                        </p:attrNameLst>
                                      </p:cBhvr>
                                      <p:tavLst>
                                        <p:tav tm="0">
                                          <p:val>
                                            <p:strVal val="#ppt_x-0.05"/>
                                          </p:val>
                                        </p:tav>
                                        <p:tav tm="100000">
                                          <p:val>
                                            <p:strVal val="#ppt_x"/>
                                          </p:val>
                                        </p:tav>
                                      </p:tavLst>
                                    </p:anim>
                                    <p:anim calcmode="lin" valueType="num">
                                      <p:cBhvr>
                                        <p:cTn id="28" dur="100" accel="100000" fill="hold">
                                          <p:stCondLst>
                                            <p:cond delay="400"/>
                                          </p:stCondLst>
                                        </p:cTn>
                                        <p:tgtEl>
                                          <p:spTgt spid="2">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88640"/>
            <a:ext cx="8892480" cy="6186309"/>
          </a:xfrm>
          <a:prstGeom prst="rect">
            <a:avLst/>
          </a:prstGeom>
        </p:spPr>
        <p:txBody>
          <a:bodyPr wrap="square">
            <a:spAutoFit/>
          </a:bodyPr>
          <a:lstStyle/>
          <a:p>
            <a:pPr algn="just" rtl="1"/>
            <a:r>
              <a:rPr lang="ar-IQ" sz="4400" dirty="0" smtClean="0">
                <a:ln>
                  <a:solidFill>
                    <a:srgbClr val="00FF00"/>
                  </a:solidFill>
                </a:ln>
                <a:solidFill>
                  <a:srgbClr val="00FFFF"/>
                </a:solidFill>
                <a:cs typeface="Fanan" pitchFamily="2" charset="-78"/>
              </a:rPr>
              <a:t>والادارية كفاءة كونه يعتمد على اللوائح والقوانين والاجراءات التي تمكن من تحقيق مستويات عالية من ممارسة اتخاذ القرارات الرشيدة الصحيحية والتي من بينها ما يأتي :</a:t>
            </a:r>
            <a:endParaRPr lang="en-US" sz="4400" dirty="0" smtClean="0">
              <a:ln>
                <a:solidFill>
                  <a:srgbClr val="00FF00"/>
                </a:solidFill>
              </a:ln>
              <a:solidFill>
                <a:srgbClr val="00FFFF"/>
              </a:solidFill>
              <a:effectLst/>
              <a:cs typeface="Fanan" pitchFamily="2" charset="-78"/>
            </a:endParaRPr>
          </a:p>
          <a:p>
            <a:pPr lvl="0" algn="just" rtl="1"/>
            <a:r>
              <a:rPr lang="ar-IQ" sz="4400" dirty="0" smtClean="0">
                <a:ln>
                  <a:solidFill>
                    <a:srgbClr val="00FFFF"/>
                  </a:solidFill>
                </a:ln>
                <a:solidFill>
                  <a:srgbClr val="00FFFF"/>
                </a:solidFill>
                <a:cs typeface="Fanan" pitchFamily="2" charset="-78"/>
              </a:rPr>
              <a:t>أ-</a:t>
            </a:r>
            <a:r>
              <a:rPr lang="ar-IQ" sz="4400" dirty="0" smtClean="0">
                <a:ln>
                  <a:solidFill>
                    <a:srgbClr val="00FF00"/>
                  </a:solidFill>
                </a:ln>
                <a:solidFill>
                  <a:srgbClr val="00FFFF"/>
                </a:solidFill>
                <a:cs typeface="Fanan" pitchFamily="2" charset="-78"/>
              </a:rPr>
              <a:t> الدقة </a:t>
            </a:r>
            <a:r>
              <a:rPr lang="ar-IQ" sz="4400" dirty="0">
                <a:ln>
                  <a:solidFill>
                    <a:srgbClr val="00FF00"/>
                  </a:solidFill>
                </a:ln>
                <a:solidFill>
                  <a:srgbClr val="00FFFF"/>
                </a:solidFill>
                <a:cs typeface="Fanan" pitchFamily="2" charset="-78"/>
              </a:rPr>
              <a:t>والوضوح في العمل والسرعة في الانجاز .</a:t>
            </a:r>
            <a:endParaRPr lang="en-US" sz="4400" dirty="0" smtClean="0">
              <a:ln>
                <a:solidFill>
                  <a:srgbClr val="00FF00"/>
                </a:solidFill>
              </a:ln>
              <a:solidFill>
                <a:srgbClr val="00FFFF"/>
              </a:solidFill>
              <a:effectLst/>
              <a:cs typeface="Fanan" pitchFamily="2" charset="-78"/>
            </a:endParaRPr>
          </a:p>
          <a:p>
            <a:pPr lvl="0" algn="just" rtl="1"/>
            <a:r>
              <a:rPr lang="ar-IQ" sz="4400" dirty="0" smtClean="0">
                <a:ln>
                  <a:solidFill>
                    <a:srgbClr val="00FFFF"/>
                  </a:solidFill>
                </a:ln>
                <a:solidFill>
                  <a:srgbClr val="00FFFF"/>
                </a:solidFill>
                <a:cs typeface="Fanan" pitchFamily="2" charset="-78"/>
              </a:rPr>
              <a:t>ب-</a:t>
            </a:r>
            <a:r>
              <a:rPr lang="ar-IQ" sz="4400" dirty="0" smtClean="0">
                <a:ln>
                  <a:solidFill>
                    <a:srgbClr val="00FF00"/>
                  </a:solidFill>
                </a:ln>
                <a:solidFill>
                  <a:srgbClr val="00FFFF"/>
                </a:solidFill>
                <a:cs typeface="Fanan" pitchFamily="2" charset="-78"/>
              </a:rPr>
              <a:t> الدرجة </a:t>
            </a:r>
            <a:r>
              <a:rPr lang="ar-IQ" sz="4400" dirty="0">
                <a:ln>
                  <a:solidFill>
                    <a:srgbClr val="00FF00"/>
                  </a:solidFill>
                </a:ln>
                <a:solidFill>
                  <a:srgbClr val="00FFFF"/>
                </a:solidFill>
                <a:cs typeface="Fanan" pitchFamily="2" charset="-78"/>
              </a:rPr>
              <a:t>العالية من التخصص الوظيفي وتقسيم العمل .</a:t>
            </a:r>
            <a:endParaRPr lang="en-US" sz="4400" dirty="0" smtClean="0">
              <a:ln>
                <a:solidFill>
                  <a:srgbClr val="00FF00"/>
                </a:solidFill>
              </a:ln>
              <a:solidFill>
                <a:srgbClr val="00FFFF"/>
              </a:solidFill>
              <a:effectLst/>
              <a:cs typeface="Fanan" pitchFamily="2" charset="-78"/>
            </a:endParaRPr>
          </a:p>
          <a:p>
            <a:pPr lvl="0" algn="just" rtl="1"/>
            <a:r>
              <a:rPr lang="ar-IQ" sz="4400" dirty="0" smtClean="0">
                <a:ln>
                  <a:solidFill>
                    <a:srgbClr val="00FFFF"/>
                  </a:solidFill>
                </a:ln>
                <a:solidFill>
                  <a:srgbClr val="00FFFF"/>
                </a:solidFill>
                <a:cs typeface="Fanan" pitchFamily="2" charset="-78"/>
              </a:rPr>
              <a:t>ت-</a:t>
            </a:r>
            <a:r>
              <a:rPr lang="ar-IQ" sz="4400" dirty="0" smtClean="0">
                <a:ln>
                  <a:solidFill>
                    <a:srgbClr val="00FF00"/>
                  </a:solidFill>
                </a:ln>
                <a:solidFill>
                  <a:srgbClr val="00FFFF"/>
                </a:solidFill>
                <a:cs typeface="Fanan" pitchFamily="2" charset="-78"/>
              </a:rPr>
              <a:t> اختيار </a:t>
            </a:r>
            <a:r>
              <a:rPr lang="ar-IQ" sz="4400" dirty="0">
                <a:ln>
                  <a:solidFill>
                    <a:srgbClr val="00FF00"/>
                  </a:solidFill>
                </a:ln>
                <a:solidFill>
                  <a:srgbClr val="00FFFF"/>
                </a:solidFill>
                <a:cs typeface="Fanan" pitchFamily="2" charset="-78"/>
              </a:rPr>
              <a:t>وتدريب العاملين بدقة تتناسب ومعالجة المشكلات الادارية </a:t>
            </a:r>
            <a:r>
              <a:rPr lang="ar-IQ" sz="4400" dirty="0" smtClean="0">
                <a:ln>
                  <a:solidFill>
                    <a:srgbClr val="00FF00"/>
                  </a:solidFill>
                </a:ln>
                <a:solidFill>
                  <a:srgbClr val="00FFFF"/>
                </a:solidFill>
                <a:cs typeface="Fanan" pitchFamily="2" charset="-78"/>
              </a:rPr>
              <a:t>.</a:t>
            </a:r>
            <a:endParaRPr lang="en-US" sz="4400" dirty="0" smtClean="0">
              <a:ln>
                <a:solidFill>
                  <a:srgbClr val="00FF00"/>
                </a:solidFill>
              </a:ln>
              <a:solidFill>
                <a:srgbClr val="00FFFF"/>
              </a:solidFill>
              <a:effectLst/>
              <a:cs typeface="Fanan" pitchFamily="2" charset="-78"/>
            </a:endParaRPr>
          </a:p>
        </p:txBody>
      </p:sp>
    </p:spTree>
    <p:extLst>
      <p:ext uri="{BB962C8B-B14F-4D97-AF65-F5344CB8AC3E}">
        <p14:creationId xmlns:p14="http://schemas.microsoft.com/office/powerpoint/2010/main" val="227328211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892480" cy="6186309"/>
          </a:xfrm>
          <a:prstGeom prst="rect">
            <a:avLst/>
          </a:prstGeom>
        </p:spPr>
        <p:txBody>
          <a:bodyPr wrap="square">
            <a:spAutoFit/>
          </a:bodyPr>
          <a:lstStyle/>
          <a:p>
            <a:pPr lvl="0" algn="just" rtl="1"/>
            <a:r>
              <a:rPr lang="ar-IQ" sz="4400" dirty="0" smtClean="0">
                <a:ln>
                  <a:solidFill>
                    <a:srgbClr val="00FFFF"/>
                  </a:solidFill>
                </a:ln>
                <a:solidFill>
                  <a:srgbClr val="00FFFF"/>
                </a:solidFill>
                <a:cs typeface="Fanan" pitchFamily="2" charset="-78"/>
              </a:rPr>
              <a:t>ث</a:t>
            </a:r>
            <a:r>
              <a:rPr lang="ar-IQ" sz="4400" dirty="0" smtClean="0">
                <a:ln>
                  <a:solidFill>
                    <a:srgbClr val="00FF00"/>
                  </a:solidFill>
                </a:ln>
                <a:solidFill>
                  <a:srgbClr val="00FFFF"/>
                </a:solidFill>
                <a:cs typeface="Fanan" pitchFamily="2" charset="-78"/>
              </a:rPr>
              <a:t> </a:t>
            </a:r>
            <a:r>
              <a:rPr lang="ar-IQ" sz="4400" dirty="0" smtClean="0">
                <a:ln>
                  <a:solidFill>
                    <a:srgbClr val="00FFFF"/>
                  </a:solidFill>
                </a:ln>
                <a:solidFill>
                  <a:srgbClr val="00FFFF"/>
                </a:solidFill>
                <a:cs typeface="Fanan" pitchFamily="2" charset="-78"/>
              </a:rPr>
              <a:t>-</a:t>
            </a:r>
            <a:r>
              <a:rPr lang="ar-IQ" sz="4400" dirty="0" smtClean="0">
                <a:ln>
                  <a:solidFill>
                    <a:srgbClr val="00FF00"/>
                  </a:solidFill>
                </a:ln>
                <a:solidFill>
                  <a:srgbClr val="00FFFF"/>
                </a:solidFill>
                <a:cs typeface="Fanan" pitchFamily="2" charset="-78"/>
              </a:rPr>
              <a:t> وجود تدرج واضح للسلطة .</a:t>
            </a:r>
            <a:endParaRPr lang="en-US" sz="4400" dirty="0" smtClean="0">
              <a:ln>
                <a:solidFill>
                  <a:srgbClr val="00FF00"/>
                </a:solidFill>
              </a:ln>
              <a:solidFill>
                <a:srgbClr val="00FFFF"/>
              </a:solidFill>
              <a:effectLst/>
              <a:cs typeface="Fanan" pitchFamily="2" charset="-78"/>
            </a:endParaRPr>
          </a:p>
          <a:p>
            <a:pPr lvl="0" algn="just" rtl="1"/>
            <a:r>
              <a:rPr lang="ar-IQ" sz="4400" dirty="0" smtClean="0">
                <a:ln>
                  <a:solidFill>
                    <a:srgbClr val="00FFFF"/>
                  </a:solidFill>
                </a:ln>
                <a:solidFill>
                  <a:srgbClr val="00FFFF"/>
                </a:solidFill>
                <a:cs typeface="Fanan" pitchFamily="2" charset="-78"/>
              </a:rPr>
              <a:t>ج-</a:t>
            </a:r>
            <a:r>
              <a:rPr lang="ar-IQ" sz="4400" dirty="0" smtClean="0">
                <a:ln>
                  <a:solidFill>
                    <a:srgbClr val="00FF00"/>
                  </a:solidFill>
                </a:ln>
                <a:solidFill>
                  <a:srgbClr val="00FFFF"/>
                </a:solidFill>
                <a:cs typeface="Fanan" pitchFamily="2" charset="-78"/>
              </a:rPr>
              <a:t> اذعان المرؤوسين الكامل للرؤوساء .</a:t>
            </a:r>
          </a:p>
          <a:p>
            <a:pPr lvl="0" algn="just" rtl="1"/>
            <a:r>
              <a:rPr lang="ar-IQ" sz="4400" dirty="0" smtClean="0">
                <a:ln>
                  <a:solidFill>
                    <a:srgbClr val="00FFFF"/>
                  </a:solidFill>
                </a:ln>
                <a:solidFill>
                  <a:srgbClr val="00FFFF"/>
                </a:solidFill>
                <a:cs typeface="Fanan" pitchFamily="2" charset="-78"/>
              </a:rPr>
              <a:t>ح-</a:t>
            </a:r>
            <a:r>
              <a:rPr lang="ar-IQ" sz="4400" dirty="0" smtClean="0">
                <a:ln>
                  <a:solidFill>
                    <a:srgbClr val="00FF00"/>
                  </a:solidFill>
                </a:ln>
                <a:solidFill>
                  <a:srgbClr val="00FFFF"/>
                </a:solidFill>
                <a:cs typeface="Fanan" pitchFamily="2" charset="-78"/>
              </a:rPr>
              <a:t>تجعل </a:t>
            </a:r>
            <a:r>
              <a:rPr lang="ar-IQ" sz="4400" dirty="0">
                <a:ln>
                  <a:solidFill>
                    <a:srgbClr val="00FF00"/>
                  </a:solidFill>
                </a:ln>
                <a:solidFill>
                  <a:srgbClr val="00FFFF"/>
                </a:solidFill>
                <a:cs typeface="Fanan" pitchFamily="2" charset="-78"/>
              </a:rPr>
              <a:t>المعيارية في العمليات والاجراءات والرسمية عالية واتخاذ القرارات </a:t>
            </a:r>
            <a:endParaRPr lang="en-US" sz="4400" dirty="0" smtClean="0">
              <a:ln>
                <a:solidFill>
                  <a:srgbClr val="00FF00"/>
                </a:solidFill>
              </a:ln>
              <a:solidFill>
                <a:srgbClr val="00FFFF"/>
              </a:solidFill>
              <a:effectLst/>
              <a:cs typeface="Fanan" pitchFamily="2" charset="-78"/>
            </a:endParaRPr>
          </a:p>
          <a:p>
            <a:pPr algn="just" rtl="1"/>
            <a:r>
              <a:rPr lang="ar-IQ" sz="4400" dirty="0" smtClean="0">
                <a:ln>
                  <a:solidFill>
                    <a:srgbClr val="00FFFF"/>
                  </a:solidFill>
                </a:ln>
                <a:solidFill>
                  <a:srgbClr val="00FFFF"/>
                </a:solidFill>
                <a:cs typeface="Fanan" pitchFamily="2" charset="-78"/>
              </a:rPr>
              <a:t>3-</a:t>
            </a:r>
            <a:r>
              <a:rPr lang="ar-IQ" sz="4400" dirty="0" smtClean="0">
                <a:ln>
                  <a:solidFill>
                    <a:srgbClr val="00FF00"/>
                  </a:solidFill>
                </a:ln>
                <a:solidFill>
                  <a:srgbClr val="00FFFF"/>
                </a:solidFill>
                <a:cs typeface="Fanan" pitchFamily="2" charset="-78"/>
              </a:rPr>
              <a:t> طبقاً </a:t>
            </a:r>
            <a:r>
              <a:rPr lang="ar-IQ" sz="4400" dirty="0">
                <a:ln>
                  <a:solidFill>
                    <a:srgbClr val="00FF00"/>
                  </a:solidFill>
                </a:ln>
                <a:solidFill>
                  <a:srgbClr val="00FFFF"/>
                </a:solidFill>
                <a:cs typeface="Fanan" pitchFamily="2" charset="-78"/>
              </a:rPr>
              <a:t>لفيبر ان النظام البيروقراطي يراد له ان يكون غير شخصي  ويخفض العوامل الشخصية والعاطفية غير العقلانية ، في نموذج المثالي حدد عدد من الخصاص كمبادئ للادارة هي تقسيم العمل وفقاً لقاعدة التخصص الوظيفي ، تدرج هرم </a:t>
            </a:r>
            <a:r>
              <a:rPr lang="ar-IQ" sz="4400" dirty="0" smtClean="0">
                <a:ln>
                  <a:solidFill>
                    <a:srgbClr val="00FF00"/>
                  </a:solidFill>
                </a:ln>
                <a:solidFill>
                  <a:srgbClr val="00FFFF"/>
                </a:solidFill>
                <a:cs typeface="Fanan" pitchFamily="2" charset="-78"/>
              </a:rPr>
              <a:t>محدد</a:t>
            </a:r>
            <a:endParaRPr lang="en-US" sz="4400" dirty="0" smtClean="0">
              <a:ln>
                <a:solidFill>
                  <a:srgbClr val="00FF00"/>
                </a:solidFill>
              </a:ln>
              <a:solidFill>
                <a:srgbClr val="00FFFF"/>
              </a:solidFill>
              <a:effectLst/>
              <a:cs typeface="Fanan" pitchFamily="2" charset="-78"/>
            </a:endParaRPr>
          </a:p>
        </p:txBody>
      </p:sp>
    </p:spTree>
    <p:extLst>
      <p:ext uri="{BB962C8B-B14F-4D97-AF65-F5344CB8AC3E}">
        <p14:creationId xmlns:p14="http://schemas.microsoft.com/office/powerpoint/2010/main" val="1337879990"/>
      </p:ext>
    </p:extLst>
  </p:cSld>
  <p:clrMapOvr>
    <a:masterClrMapping/>
  </p:clrMapOvr>
  <mc:AlternateContent xmlns:mc="http://schemas.openxmlformats.org/markup-compatibility/2006" xmlns:p14="http://schemas.microsoft.com/office/powerpoint/2010/main">
    <mc:Choice Requires="p14">
      <p:transition spd="slow" p14:dur="4000">
        <p14:vortex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50"/>
                                        <p:tgtEl>
                                          <p:spTgt spid="2">
                                            <p:txEl>
                                              <p:pRg st="0" end="0"/>
                                            </p:txEl>
                                          </p:spTgt>
                                        </p:tgtEl>
                                      </p:cBhvr>
                                    </p:animEffect>
                                    <p:anim calcmode="lin" valueType="num">
                                      <p:cBhvr>
                                        <p:cTn id="8" dur="25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25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50"/>
                            </p:stCondLst>
                            <p:childTnLst>
                              <p:par>
                                <p:cTn id="11" presetID="42"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50"/>
                                        <p:tgtEl>
                                          <p:spTgt spid="2">
                                            <p:txEl>
                                              <p:pRg st="1" end="1"/>
                                            </p:txEl>
                                          </p:spTgt>
                                        </p:tgtEl>
                                      </p:cBhvr>
                                    </p:animEffect>
                                    <p:anim calcmode="lin" valueType="num">
                                      <p:cBhvr>
                                        <p:cTn id="14" dur="25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25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500"/>
                            </p:stCondLst>
                            <p:childTnLst>
                              <p:par>
                                <p:cTn id="17" presetID="42"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50"/>
                                        <p:tgtEl>
                                          <p:spTgt spid="2">
                                            <p:txEl>
                                              <p:pRg st="2" end="2"/>
                                            </p:txEl>
                                          </p:spTgt>
                                        </p:tgtEl>
                                      </p:cBhvr>
                                    </p:animEffect>
                                    <p:anim calcmode="lin" valueType="num">
                                      <p:cBhvr>
                                        <p:cTn id="20" dur="25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25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750"/>
                            </p:stCondLst>
                            <p:childTnLst>
                              <p:par>
                                <p:cTn id="23" presetID="42" presetClass="entr" presetSubtype="0" fill="hold" grpId="0" nodeType="after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250"/>
                                        <p:tgtEl>
                                          <p:spTgt spid="2">
                                            <p:txEl>
                                              <p:pRg st="3" end="3"/>
                                            </p:txEl>
                                          </p:spTgt>
                                        </p:tgtEl>
                                      </p:cBhvr>
                                    </p:animEffect>
                                    <p:anim calcmode="lin" valueType="num">
                                      <p:cBhvr>
                                        <p:cTn id="26" dur="25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7" dur="25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22428"/>
            <a:ext cx="9036496" cy="6863417"/>
          </a:xfrm>
          <a:prstGeom prst="rect">
            <a:avLst/>
          </a:prstGeom>
        </p:spPr>
        <p:txBody>
          <a:bodyPr wrap="square">
            <a:spAutoFit/>
          </a:bodyPr>
          <a:lstStyle/>
          <a:p>
            <a:pPr lvl="0" algn="just" rtl="1"/>
            <a:r>
              <a:rPr lang="ar-IQ" sz="4400" dirty="0" smtClean="0">
                <a:ln>
                  <a:solidFill>
                    <a:srgbClr val="00FF00"/>
                  </a:solidFill>
                </a:ln>
                <a:solidFill>
                  <a:srgbClr val="00FFFF"/>
                </a:solidFill>
                <a:cs typeface="Fanan" pitchFamily="2" charset="-78"/>
              </a:rPr>
              <a:t>بشكل مناسب للسلطة ، نظام قواد ولوائح يغطي حقوق وواجبات ، </a:t>
            </a:r>
            <a:r>
              <a:rPr lang="ar-IQ" sz="4400" dirty="0">
                <a:ln>
                  <a:solidFill>
                    <a:srgbClr val="00FF00"/>
                  </a:solidFill>
                </a:ln>
                <a:solidFill>
                  <a:srgbClr val="00FFFF"/>
                </a:solidFill>
                <a:cs typeface="Fanan" pitchFamily="2" charset="-78"/>
              </a:rPr>
              <a:t>للعاملين ،منظومة اجراءات للتعامل مع مواقف </a:t>
            </a:r>
            <a:r>
              <a:rPr lang="ar-IQ" sz="4400" dirty="0" smtClean="0">
                <a:ln>
                  <a:solidFill>
                    <a:srgbClr val="00FF00"/>
                  </a:solidFill>
                </a:ln>
                <a:solidFill>
                  <a:srgbClr val="00FFFF"/>
                </a:solidFill>
                <a:cs typeface="Fanan" pitchFamily="2" charset="-78"/>
              </a:rPr>
              <a:t>العمل، </a:t>
            </a:r>
            <a:r>
              <a:rPr lang="ar-IQ" sz="4400" dirty="0">
                <a:ln>
                  <a:solidFill>
                    <a:srgbClr val="00FF00"/>
                  </a:solidFill>
                </a:ln>
                <a:solidFill>
                  <a:srgbClr val="00FFFF"/>
                </a:solidFill>
                <a:cs typeface="Fanan" pitchFamily="2" charset="-78"/>
              </a:rPr>
              <a:t>عدم شخصية العلاقات مابين الافراد واختيار وترقية يستند فقط الى الكفاءة الفنية </a:t>
            </a:r>
            <a:r>
              <a:rPr lang="ar-IQ" sz="4400" dirty="0" smtClean="0">
                <a:ln>
                  <a:solidFill>
                    <a:srgbClr val="00FF00"/>
                  </a:solidFill>
                </a:ln>
                <a:solidFill>
                  <a:srgbClr val="00FFFF"/>
                </a:solidFill>
                <a:cs typeface="Fanan" pitchFamily="2" charset="-78"/>
              </a:rPr>
              <a:t>وعلى </a:t>
            </a:r>
            <a:r>
              <a:rPr lang="ar-IQ" sz="4400" dirty="0">
                <a:ln>
                  <a:solidFill>
                    <a:srgbClr val="00FF00"/>
                  </a:solidFill>
                </a:ln>
                <a:solidFill>
                  <a:srgbClr val="00FFFF"/>
                </a:solidFill>
                <a:cs typeface="Fanan" pitchFamily="2" charset="-78"/>
              </a:rPr>
              <a:t>الرغم من انه اصدر كتابه في نفس الفترة التي ظهر فيها فايول وتايلور بين 1910 – 1920 فلم يكن ماكس فيبر معروفاً في العالم الغربي الناطق بالانكليزية ، حتى تمت ترجمة في نهاية الاربعينيات وهذا ما يفسر عدم انتشار النظرية البيروقراطية الا بعد الحرب العالمية الثانية . </a:t>
            </a:r>
            <a:endParaRPr lang="en-US" sz="4400" dirty="0" smtClean="0">
              <a:ln>
                <a:solidFill>
                  <a:srgbClr val="00FF00"/>
                </a:solidFill>
              </a:ln>
              <a:solidFill>
                <a:srgbClr val="00FFFF"/>
              </a:solidFill>
              <a:effectLst/>
              <a:cs typeface="Fanan" pitchFamily="2" charset="-78"/>
            </a:endParaRPr>
          </a:p>
        </p:txBody>
      </p:sp>
    </p:spTree>
    <p:extLst>
      <p:ext uri="{BB962C8B-B14F-4D97-AF65-F5344CB8AC3E}">
        <p14:creationId xmlns:p14="http://schemas.microsoft.com/office/powerpoint/2010/main" val="38805483"/>
      </p:ext>
    </p:extLst>
  </p:cSld>
  <p:clrMapOvr>
    <a:masterClrMapping/>
  </p:clrMapOvr>
  <mc:AlternateContent xmlns:mc="http://schemas.openxmlformats.org/markup-compatibility/2006" xmlns:p14="http://schemas.microsoft.com/office/powerpoint/2010/main">
    <mc:Choice Requires="p14">
      <p:transition spd="slow" p14:dur="3000">
        <p14:shred pattern="rectangle" dir="ou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44624"/>
            <a:ext cx="8818627" cy="6863417"/>
          </a:xfrm>
          <a:prstGeom prst="rect">
            <a:avLst/>
          </a:prstGeom>
        </p:spPr>
        <p:txBody>
          <a:bodyPr wrap="square">
            <a:spAutoFit/>
          </a:bodyPr>
          <a:lstStyle/>
          <a:p>
            <a:pPr algn="just" rtl="1"/>
            <a:r>
              <a:rPr lang="ar-IQ" sz="4400" dirty="0" smtClean="0">
                <a:ln>
                  <a:solidFill>
                    <a:srgbClr val="00FFFF"/>
                  </a:solidFill>
                </a:ln>
                <a:solidFill>
                  <a:srgbClr val="00FFFF"/>
                </a:solidFill>
                <a:cs typeface="Fanan" pitchFamily="2" charset="-78"/>
              </a:rPr>
              <a:t>الجواب</a:t>
            </a:r>
            <a:r>
              <a:rPr lang="ar-IQ" sz="4400" dirty="0" smtClean="0">
                <a:ln>
                  <a:solidFill>
                    <a:srgbClr val="00FF00"/>
                  </a:solidFill>
                </a:ln>
                <a:solidFill>
                  <a:srgbClr val="00FFFF"/>
                </a:solidFill>
                <a:cs typeface="Fanan" pitchFamily="2" charset="-78"/>
              </a:rPr>
              <a:t> </a:t>
            </a:r>
            <a:r>
              <a:rPr lang="ar-IQ" sz="4400" dirty="0" smtClean="0">
                <a:ln>
                  <a:solidFill>
                    <a:srgbClr val="00FFFF"/>
                  </a:solidFill>
                </a:ln>
                <a:solidFill>
                  <a:srgbClr val="00FFFF"/>
                </a:solidFill>
                <a:cs typeface="Fanan" pitchFamily="2" charset="-78"/>
              </a:rPr>
              <a:t>:</a:t>
            </a:r>
          </a:p>
          <a:p>
            <a:pPr algn="just" rtl="1"/>
            <a:r>
              <a:rPr lang="ar-IQ" sz="4400" dirty="0">
                <a:ln>
                  <a:solidFill>
                    <a:srgbClr val="00FF00"/>
                  </a:solidFill>
                </a:ln>
                <a:solidFill>
                  <a:srgbClr val="00FFFF"/>
                </a:solidFill>
                <a:cs typeface="Fanan" pitchFamily="2" charset="-78"/>
              </a:rPr>
              <a:t>جاءت نظرية البيروقراطية لترسم </a:t>
            </a:r>
            <a:r>
              <a:rPr lang="ar-IQ" sz="4400" dirty="0" smtClean="0">
                <a:ln>
                  <a:solidFill>
                    <a:srgbClr val="00FF00"/>
                  </a:solidFill>
                </a:ln>
                <a:solidFill>
                  <a:srgbClr val="00FFFF"/>
                </a:solidFill>
                <a:cs typeface="Fanan" pitchFamily="2" charset="-78"/>
              </a:rPr>
              <a:t>فكراً نيراً </a:t>
            </a:r>
            <a:r>
              <a:rPr lang="ar-IQ" sz="4400" dirty="0">
                <a:ln>
                  <a:solidFill>
                    <a:srgbClr val="00FF00"/>
                  </a:solidFill>
                </a:ln>
                <a:solidFill>
                  <a:srgbClr val="00FFFF"/>
                </a:solidFill>
                <a:cs typeface="Fanan" pitchFamily="2" charset="-78"/>
              </a:rPr>
              <a:t>فقد وضع فيبر نموذجاً حدد فيه مفهوم مثالي لادارة المنظمات اسماه البيروقراطية وكان يتفق مع التوجهات الفكرية التي كانت سائده في عصره ولقد اصبح هذا النظام الاداري من اكثر الانظمة الشائعة بعد الثورة الصناعية كونه يستطيع التعامل مع التوسع الهائل في الانتاج الصناعي وما نجم عنه من تضخم في المنظمات </a:t>
            </a:r>
            <a:r>
              <a:rPr lang="ar-IQ" sz="4400" dirty="0" smtClean="0">
                <a:ln>
                  <a:solidFill>
                    <a:srgbClr val="00FF00"/>
                  </a:solidFill>
                </a:ln>
                <a:solidFill>
                  <a:srgbClr val="00FFFF"/>
                </a:solidFill>
                <a:cs typeface="Fanan" pitchFamily="2" charset="-78"/>
              </a:rPr>
              <a:t>الاقتصادية </a:t>
            </a:r>
            <a:r>
              <a:rPr lang="ar-IQ" sz="4400" dirty="0">
                <a:ln>
                  <a:solidFill>
                    <a:srgbClr val="00FF00"/>
                  </a:solidFill>
                </a:ln>
                <a:solidFill>
                  <a:srgbClr val="00FFFF"/>
                </a:solidFill>
                <a:cs typeface="Fanan" pitchFamily="2" charset="-78"/>
              </a:rPr>
              <a:t>والصناعية والاجتماعية والثقافية </a:t>
            </a:r>
            <a:r>
              <a:rPr lang="ar-IQ" sz="4400" dirty="0" smtClean="0">
                <a:ln>
                  <a:solidFill>
                    <a:srgbClr val="00FF00"/>
                  </a:solidFill>
                </a:ln>
                <a:solidFill>
                  <a:srgbClr val="00FFFF"/>
                </a:solidFill>
                <a:cs typeface="Fanan" pitchFamily="2" charset="-78"/>
              </a:rPr>
              <a:t>.</a:t>
            </a:r>
            <a:endParaRPr lang="en-US" sz="4400" dirty="0">
              <a:ln>
                <a:solidFill>
                  <a:srgbClr val="00FF00"/>
                </a:solidFill>
              </a:ln>
              <a:solidFill>
                <a:srgbClr val="00FFFF"/>
              </a:solidFill>
              <a:cs typeface="Fanan" pitchFamily="2" charset="-78"/>
            </a:endParaRPr>
          </a:p>
        </p:txBody>
      </p:sp>
    </p:spTree>
    <p:extLst>
      <p:ext uri="{BB962C8B-B14F-4D97-AF65-F5344CB8AC3E}">
        <p14:creationId xmlns:p14="http://schemas.microsoft.com/office/powerpoint/2010/main" val="276187937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7684"/>
            <a:ext cx="8892480" cy="6863417"/>
          </a:xfrm>
          <a:prstGeom prst="rect">
            <a:avLst/>
          </a:prstGeom>
        </p:spPr>
        <p:txBody>
          <a:bodyPr wrap="square">
            <a:spAutoFit/>
          </a:bodyPr>
          <a:lstStyle/>
          <a:p>
            <a:pPr algn="just" rtl="1"/>
            <a:r>
              <a:rPr lang="ar-IQ" sz="4400" dirty="0" smtClean="0">
                <a:ln>
                  <a:solidFill>
                    <a:srgbClr val="00FF00"/>
                  </a:solidFill>
                </a:ln>
                <a:solidFill>
                  <a:srgbClr val="00FFFF"/>
                </a:solidFill>
                <a:cs typeface="Fanan" pitchFamily="2" charset="-78"/>
              </a:rPr>
              <a:t>وقد قام فيبر بتأليف العديد من الكتب العلمية والتي ترجمت لاحقاً من الالمانية الى الانكليزية عند مطلع القرن العشرين ، وعلى الرغم من ان فيبر انتج نظريته في نفس الفترة التي ظهر فيها فايول وتايلور بين 1910-1920 الا ان هذا الاسم لم يكن معروفاً في العالم الناطق بالانكليزية حتى تمت ترجمته عند نهاية الاربعينيات وهذا ما يفسر عدم انتشار النظرية البيروقراطية الا بعد الحرب العالمية الثانية . وفي ادناه مخطط يوضح طبيعة المنظمة البيروقراطية وفقاً لنظرية ماكس فيبر .</a:t>
            </a:r>
            <a:endParaRPr lang="en-US" sz="4400" dirty="0" smtClean="0">
              <a:ln>
                <a:solidFill>
                  <a:srgbClr val="00FF00"/>
                </a:solidFill>
              </a:ln>
              <a:solidFill>
                <a:srgbClr val="00FFFF"/>
              </a:solidFill>
              <a:cs typeface="Fanan" pitchFamily="2" charset="-78"/>
            </a:endParaRPr>
          </a:p>
        </p:txBody>
      </p:sp>
    </p:spTree>
    <p:extLst>
      <p:ext uri="{BB962C8B-B14F-4D97-AF65-F5344CB8AC3E}">
        <p14:creationId xmlns:p14="http://schemas.microsoft.com/office/powerpoint/2010/main" val="1906309151"/>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1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441" y="117787"/>
            <a:ext cx="8892480" cy="5509200"/>
          </a:xfrm>
          <a:prstGeom prst="rect">
            <a:avLst/>
          </a:prstGeom>
        </p:spPr>
        <p:txBody>
          <a:bodyPr wrap="square">
            <a:spAutoFit/>
          </a:bodyPr>
          <a:lstStyle/>
          <a:p>
            <a:pPr algn="r" rtl="1"/>
            <a:r>
              <a:rPr lang="ar-IQ" sz="4400" dirty="0" smtClean="0">
                <a:ln>
                  <a:solidFill>
                    <a:srgbClr val="00FF00"/>
                  </a:solidFill>
                </a:ln>
                <a:solidFill>
                  <a:srgbClr val="00FFFF"/>
                </a:solidFill>
                <a:cs typeface="Fanan" pitchFamily="2" charset="-78"/>
              </a:rPr>
              <a:t>الشعوري والسلوكي للعاملين فيها ، ولكي تكون المنظمة قادرة على النجاح والبقاء فلا بد من قيامها بانشطة متعددة منها :</a:t>
            </a:r>
            <a:endParaRPr lang="en-US" sz="4400" dirty="0" smtClean="0">
              <a:ln>
                <a:solidFill>
                  <a:srgbClr val="00FF00"/>
                </a:solidFill>
              </a:ln>
              <a:solidFill>
                <a:srgbClr val="00FFFF"/>
              </a:solidFill>
              <a:cs typeface="Fanan" pitchFamily="2" charset="-78"/>
            </a:endParaRPr>
          </a:p>
          <a:p>
            <a:pPr lvl="0" algn="r" rtl="1"/>
            <a:r>
              <a:rPr lang="ar-IQ" sz="4400" dirty="0" smtClean="0">
                <a:ln>
                  <a:solidFill>
                    <a:srgbClr val="00FFFF"/>
                  </a:solidFill>
                </a:ln>
                <a:solidFill>
                  <a:srgbClr val="00FFFF"/>
                </a:solidFill>
                <a:cs typeface="Fanan" pitchFamily="2" charset="-78"/>
              </a:rPr>
              <a:t>1- </a:t>
            </a:r>
            <a:r>
              <a:rPr lang="ar-IQ" sz="4400" dirty="0" smtClean="0">
                <a:ln>
                  <a:solidFill>
                    <a:srgbClr val="00FF00"/>
                  </a:solidFill>
                </a:ln>
                <a:solidFill>
                  <a:srgbClr val="00FFFF"/>
                </a:solidFill>
                <a:cs typeface="Fanan" pitchFamily="2" charset="-78"/>
              </a:rPr>
              <a:t>انشطة </a:t>
            </a:r>
            <a:r>
              <a:rPr lang="ar-IQ" sz="4400" dirty="0">
                <a:ln>
                  <a:solidFill>
                    <a:srgbClr val="00FF00"/>
                  </a:solidFill>
                </a:ln>
                <a:solidFill>
                  <a:srgbClr val="00FFFF"/>
                </a:solidFill>
                <a:cs typeface="Fanan" pitchFamily="2" charset="-78"/>
              </a:rPr>
              <a:t>ضمان توفير المدخلات .</a:t>
            </a:r>
            <a:endParaRPr lang="en-US" sz="4400" dirty="0" smtClean="0">
              <a:ln>
                <a:solidFill>
                  <a:srgbClr val="00FF00"/>
                </a:solidFill>
              </a:ln>
              <a:solidFill>
                <a:srgbClr val="00FFFF"/>
              </a:solidFill>
              <a:effectLst/>
              <a:cs typeface="Fanan" pitchFamily="2" charset="-78"/>
            </a:endParaRPr>
          </a:p>
          <a:p>
            <a:pPr lvl="0" algn="r" rtl="1"/>
            <a:r>
              <a:rPr lang="ar-IQ" sz="4400" dirty="0" smtClean="0">
                <a:ln>
                  <a:solidFill>
                    <a:srgbClr val="00FFFF"/>
                  </a:solidFill>
                </a:ln>
                <a:solidFill>
                  <a:srgbClr val="00FFFF"/>
                </a:solidFill>
                <a:cs typeface="Fanan" pitchFamily="2" charset="-78"/>
              </a:rPr>
              <a:t>2- </a:t>
            </a:r>
            <a:r>
              <a:rPr lang="ar-IQ" sz="4400" dirty="0" smtClean="0">
                <a:ln>
                  <a:solidFill>
                    <a:srgbClr val="00FF00"/>
                  </a:solidFill>
                </a:ln>
                <a:solidFill>
                  <a:srgbClr val="00FFFF"/>
                </a:solidFill>
                <a:cs typeface="Fanan" pitchFamily="2" charset="-78"/>
              </a:rPr>
              <a:t>انشطة </a:t>
            </a:r>
            <a:r>
              <a:rPr lang="ar-IQ" sz="4400" dirty="0">
                <a:ln>
                  <a:solidFill>
                    <a:srgbClr val="00FF00"/>
                  </a:solidFill>
                </a:ln>
                <a:solidFill>
                  <a:srgbClr val="00FFFF"/>
                </a:solidFill>
                <a:cs typeface="Fanan" pitchFamily="2" charset="-78"/>
              </a:rPr>
              <a:t>الاداء .</a:t>
            </a:r>
            <a:endParaRPr lang="en-US" sz="4400" dirty="0" smtClean="0">
              <a:ln>
                <a:solidFill>
                  <a:srgbClr val="00FF00"/>
                </a:solidFill>
              </a:ln>
              <a:solidFill>
                <a:srgbClr val="00FFFF"/>
              </a:solidFill>
              <a:effectLst/>
              <a:cs typeface="Fanan" pitchFamily="2" charset="-78"/>
            </a:endParaRPr>
          </a:p>
          <a:p>
            <a:pPr lvl="0" algn="r" rtl="1"/>
            <a:r>
              <a:rPr lang="ar-IQ" sz="4400" dirty="0" smtClean="0">
                <a:ln>
                  <a:solidFill>
                    <a:srgbClr val="00FFFF"/>
                  </a:solidFill>
                </a:ln>
                <a:solidFill>
                  <a:srgbClr val="00FFFF"/>
                </a:solidFill>
                <a:cs typeface="Fanan" pitchFamily="2" charset="-78"/>
              </a:rPr>
              <a:t>3- </a:t>
            </a:r>
            <a:r>
              <a:rPr lang="ar-IQ" sz="4400" dirty="0" smtClean="0">
                <a:ln>
                  <a:solidFill>
                    <a:srgbClr val="00FF00"/>
                  </a:solidFill>
                </a:ln>
                <a:solidFill>
                  <a:srgbClr val="00FFFF"/>
                </a:solidFill>
                <a:cs typeface="Fanan" pitchFamily="2" charset="-78"/>
              </a:rPr>
              <a:t>انشطة </a:t>
            </a:r>
            <a:r>
              <a:rPr lang="ar-IQ" sz="4400" dirty="0">
                <a:ln>
                  <a:solidFill>
                    <a:srgbClr val="00FF00"/>
                  </a:solidFill>
                </a:ln>
                <a:solidFill>
                  <a:srgbClr val="00FFFF"/>
                </a:solidFill>
                <a:cs typeface="Fanan" pitchFamily="2" charset="-78"/>
              </a:rPr>
              <a:t>الرقابة الهادفة الى تنسيق العمليات .</a:t>
            </a:r>
            <a:endParaRPr lang="en-US" sz="4400" dirty="0" smtClean="0">
              <a:ln>
                <a:solidFill>
                  <a:srgbClr val="00FF00"/>
                </a:solidFill>
              </a:ln>
              <a:solidFill>
                <a:srgbClr val="00FFFF"/>
              </a:solidFill>
              <a:effectLst/>
              <a:cs typeface="Fanan" pitchFamily="2" charset="-78"/>
            </a:endParaRPr>
          </a:p>
          <a:p>
            <a:pPr lvl="0" algn="r" rtl="1"/>
            <a:r>
              <a:rPr lang="ar-IQ" sz="4400" dirty="0" smtClean="0">
                <a:ln>
                  <a:solidFill>
                    <a:srgbClr val="00FFFF"/>
                  </a:solidFill>
                </a:ln>
                <a:solidFill>
                  <a:srgbClr val="00FFFF"/>
                </a:solidFill>
                <a:cs typeface="Fanan" pitchFamily="2" charset="-78"/>
              </a:rPr>
              <a:t>4- </a:t>
            </a:r>
            <a:r>
              <a:rPr lang="ar-IQ" sz="4400" dirty="0" smtClean="0">
                <a:ln>
                  <a:solidFill>
                    <a:srgbClr val="00FF00"/>
                  </a:solidFill>
                </a:ln>
                <a:solidFill>
                  <a:srgbClr val="00FFFF"/>
                </a:solidFill>
                <a:cs typeface="Fanan" pitchFamily="2" charset="-78"/>
              </a:rPr>
              <a:t>انشطة </a:t>
            </a:r>
            <a:r>
              <a:rPr lang="ar-IQ" sz="4400" dirty="0">
                <a:ln>
                  <a:solidFill>
                    <a:srgbClr val="00FF00"/>
                  </a:solidFill>
                </a:ln>
                <a:solidFill>
                  <a:srgbClr val="00FFFF"/>
                </a:solidFill>
                <a:cs typeface="Fanan" pitchFamily="2" charset="-78"/>
              </a:rPr>
              <a:t>تحقيق الذات .</a:t>
            </a:r>
            <a:endParaRPr lang="en-US" sz="4400" dirty="0" smtClean="0">
              <a:ln>
                <a:solidFill>
                  <a:srgbClr val="00FF00"/>
                </a:solidFill>
              </a:ln>
              <a:solidFill>
                <a:srgbClr val="00FFFF"/>
              </a:solidFill>
              <a:effectLst/>
              <a:cs typeface="Fanan" pitchFamily="2" charset="-78"/>
            </a:endParaRPr>
          </a:p>
          <a:p>
            <a:pPr lvl="0" algn="r" rtl="1"/>
            <a:r>
              <a:rPr lang="ar-IQ" sz="4400" dirty="0" smtClean="0">
                <a:ln>
                  <a:solidFill>
                    <a:srgbClr val="00FFFF"/>
                  </a:solidFill>
                </a:ln>
                <a:solidFill>
                  <a:srgbClr val="00FFFF"/>
                </a:solidFill>
                <a:cs typeface="Fanan" pitchFamily="2" charset="-78"/>
              </a:rPr>
              <a:t>5- </a:t>
            </a:r>
            <a:r>
              <a:rPr lang="ar-IQ" sz="4400" dirty="0" smtClean="0">
                <a:ln>
                  <a:solidFill>
                    <a:srgbClr val="00FF00"/>
                  </a:solidFill>
                </a:ln>
                <a:solidFill>
                  <a:srgbClr val="00FFFF"/>
                </a:solidFill>
                <a:cs typeface="Fanan" pitchFamily="2" charset="-78"/>
              </a:rPr>
              <a:t>انشطة </a:t>
            </a:r>
            <a:r>
              <a:rPr lang="ar-IQ" sz="4400" dirty="0">
                <a:ln>
                  <a:solidFill>
                    <a:srgbClr val="00FF00"/>
                  </a:solidFill>
                </a:ln>
                <a:solidFill>
                  <a:srgbClr val="00FFFF"/>
                </a:solidFill>
                <a:cs typeface="Fanan" pitchFamily="2" charset="-78"/>
              </a:rPr>
              <a:t>التوازن التنظيمي </a:t>
            </a:r>
            <a:r>
              <a:rPr lang="ar-IQ" sz="4400" dirty="0" smtClean="0">
                <a:ln>
                  <a:solidFill>
                    <a:srgbClr val="00FF00"/>
                  </a:solidFill>
                </a:ln>
                <a:solidFill>
                  <a:srgbClr val="00FFFF"/>
                </a:solidFill>
                <a:cs typeface="Fanan" pitchFamily="2" charset="-78"/>
              </a:rPr>
              <a:t>. </a:t>
            </a:r>
            <a:endParaRPr lang="en-US" sz="4400" dirty="0">
              <a:ln>
                <a:solidFill>
                  <a:srgbClr val="00FF00"/>
                </a:solidFill>
              </a:ln>
              <a:solidFill>
                <a:srgbClr val="00FFFF"/>
              </a:solidFill>
              <a:cs typeface="Fanan" pitchFamily="2" charset="-78"/>
            </a:endParaRPr>
          </a:p>
        </p:txBody>
      </p:sp>
      <p:pic>
        <p:nvPicPr>
          <p:cNvPr id="3" name="team_turning_gear_anim_md_wm.AVI">
            <a:hlinkClick r:id="" action="ppaction://media"/>
          </p:cNvPr>
          <p:cNvPicPr>
            <a:picLocks noChangeAspect="1"/>
          </p:cNvPicPr>
          <p:nvPr>
            <a:videoFile r:link="rId2"/>
            <p:extLst>
              <p:ext uri="{DAA4B4D4-6D71-4841-9C94-3DE7FCFB9230}">
                <p14:media xmlns:p14="http://schemas.microsoft.com/office/powerpoint/2010/main" r:embed="rId1"/>
              </p:ext>
            </p:extLst>
          </p:nvPr>
        </p:nvPicPr>
        <p:blipFill>
          <a:blip r:embed="rId4"/>
          <a:stretch>
            <a:fillRect/>
          </a:stretch>
        </p:blipFill>
        <p:spPr>
          <a:xfrm>
            <a:off x="323528" y="4476750"/>
            <a:ext cx="2095500" cy="2095500"/>
          </a:xfrm>
          <a:prstGeom prst="rect">
            <a:avLst/>
          </a:prstGeom>
          <a:solidFill>
            <a:srgbClr val="4F81BD"/>
          </a:solidFill>
          <a:ln>
            <a:noFill/>
          </a:ln>
          <a:effectLst>
            <a:innerShdw blurRad="469900">
              <a:srgbClr val="000000">
                <a:alpha val="86000"/>
              </a:srgbClr>
            </a:innerShdw>
          </a:effectLst>
          <a:scene3d>
            <a:camera prst="orthographicFront"/>
            <a:lightRig rig="soft" dir="t"/>
          </a:scene3d>
          <a:sp3d/>
        </p:spPr>
      </p:pic>
    </p:spTree>
    <p:extLst>
      <p:ext uri="{BB962C8B-B14F-4D97-AF65-F5344CB8AC3E}">
        <p14:creationId xmlns:p14="http://schemas.microsoft.com/office/powerpoint/2010/main" val="2701554483"/>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50"/>
                                        <p:tgtEl>
                                          <p:spTgt spid="2">
                                            <p:txEl>
                                              <p:pRg st="0" end="0"/>
                                            </p:txEl>
                                          </p:spTgt>
                                        </p:tgtEl>
                                      </p:cBhvr>
                                    </p:animEffect>
                                  </p:childTnLst>
                                </p:cTn>
                              </p:par>
                            </p:childTnLst>
                          </p:cTn>
                        </p:par>
                        <p:par>
                          <p:cTn id="8" fill="hold">
                            <p:stCondLst>
                              <p:cond delay="25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50"/>
                                        <p:tgtEl>
                                          <p:spTgt spid="2">
                                            <p:txEl>
                                              <p:pRg st="1" end="1"/>
                                            </p:txEl>
                                          </p:spTgt>
                                        </p:tgtEl>
                                      </p:cBhvr>
                                    </p:animEffect>
                                  </p:childTnLst>
                                </p:cTn>
                              </p:par>
                            </p:childTnLst>
                          </p:cTn>
                        </p:par>
                        <p:par>
                          <p:cTn id="12" fill="hold">
                            <p:stCondLst>
                              <p:cond delay="5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50"/>
                                        <p:tgtEl>
                                          <p:spTgt spid="2">
                                            <p:txEl>
                                              <p:pRg st="2" end="2"/>
                                            </p:txEl>
                                          </p:spTgt>
                                        </p:tgtEl>
                                      </p:cBhvr>
                                    </p:animEffect>
                                  </p:childTnLst>
                                </p:cTn>
                              </p:par>
                            </p:childTnLst>
                          </p:cTn>
                        </p:par>
                        <p:par>
                          <p:cTn id="16" fill="hold">
                            <p:stCondLst>
                              <p:cond delay="75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50"/>
                                        <p:tgtEl>
                                          <p:spTgt spid="2">
                                            <p:txEl>
                                              <p:pRg st="3" end="3"/>
                                            </p:txEl>
                                          </p:spTgt>
                                        </p:tgtEl>
                                      </p:cBhvr>
                                    </p:animEffect>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50"/>
                                        <p:tgtEl>
                                          <p:spTgt spid="2">
                                            <p:txEl>
                                              <p:pRg st="4" end="4"/>
                                            </p:txEl>
                                          </p:spTgt>
                                        </p:tgtEl>
                                      </p:cBhvr>
                                    </p:animEffect>
                                  </p:childTnLst>
                                </p:cTn>
                              </p:par>
                            </p:childTnLst>
                          </p:cTn>
                        </p:par>
                        <p:par>
                          <p:cTn id="24" fill="hold">
                            <p:stCondLst>
                              <p:cond delay="1250"/>
                            </p:stCondLst>
                            <p:childTnLst>
                              <p:par>
                                <p:cTn id="25" presetID="10" presetClass="entr" presetSubtype="0"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50"/>
                                        <p:tgtEl>
                                          <p:spTgt spid="2">
                                            <p:txEl>
                                              <p:pRg st="5" end="5"/>
                                            </p:txEl>
                                          </p:spTgt>
                                        </p:tgtEl>
                                      </p:cBhvr>
                                    </p:animEffect>
                                  </p:childTnLst>
                                </p:cTn>
                              </p:par>
                              <p:par>
                                <p:cTn id="28" presetID="1" presetClass="mediacall" presetSubtype="0" fill="hold" nodeType="withEffect">
                                  <p:stCondLst>
                                    <p:cond delay="0"/>
                                  </p:stCondLst>
                                  <p:childTnLst>
                                    <p:cmd type="call" cmd="playFrom(0.0)">
                                      <p:cBhvr>
                                        <p:cTn id="29" dur="4875"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30" fill="hold" display="0">
                  <p:stCondLst>
                    <p:cond delay="indefinite"/>
                  </p:stCondLst>
                </p:cTn>
                <p:tgtEl>
                  <p:spTgt spid="3"/>
                </p:tgtEl>
              </p:cMediaNode>
            </p:video>
            <p:seq concurrent="1" nextAc="seek">
              <p:cTn id="31" restart="whenNotActive" fill="hold" evtFilter="cancelBubble" nodeType="interactiveSeq">
                <p:stCondLst>
                  <p:cond evt="onClick" delay="0">
                    <p:tgtEl>
                      <p:spTgt spid="3"/>
                    </p:tgtEl>
                  </p:cond>
                </p:stCondLst>
                <p:endSync evt="end" delay="0">
                  <p:rtn val="all"/>
                </p:endSync>
                <p:childTnLst>
                  <p:par>
                    <p:cTn id="32" fill="hold">
                      <p:stCondLst>
                        <p:cond delay="0"/>
                      </p:stCondLst>
                      <p:childTnLst>
                        <p:par>
                          <p:cTn id="33" fill="hold">
                            <p:stCondLst>
                              <p:cond delay="0"/>
                            </p:stCondLst>
                            <p:childTnLst>
                              <p:par>
                                <p:cTn id="34" presetID="2" presetClass="mediacall" presetSubtype="0" fill="hold" nodeType="withEffect">
                                  <p:stCondLst>
                                    <p:cond delay="0"/>
                                  </p:stCondLst>
                                  <p:childTnLst>
                                    <p:cmd type="call" cmd="togglePause">
                                      <p:cBhvr>
                                        <p:cTn id="35" dur="1" fill="hold"/>
                                        <p:tgtEl>
                                          <p:spTgt spid="3"/>
                                        </p:tgtEl>
                                      </p:cBhvr>
                                    </p:cmd>
                                  </p:childTnLst>
                                </p:cTn>
                              </p:par>
                            </p:childTnLst>
                          </p:cTn>
                        </p:par>
                      </p:childTnLst>
                    </p:cTn>
                  </p:par>
                </p:childTnLst>
              </p:cTn>
              <p:nextCondLst>
                <p:cond evt="onClick" delay="0">
                  <p:tgtEl>
                    <p:spTgt spid="3"/>
                  </p:tgtEl>
                </p:cond>
              </p:nextCondLst>
            </p:seq>
          </p:childTnLst>
        </p:cTn>
      </p:par>
    </p:tnLst>
    <p:bldLst>
      <p:bldP spid="2"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64488" cy="6247864"/>
          </a:xfrm>
          <a:prstGeom prst="rect">
            <a:avLst/>
          </a:prstGeom>
        </p:spPr>
        <p:txBody>
          <a:bodyPr wrap="square">
            <a:spAutoFit/>
          </a:bodyPr>
          <a:lstStyle/>
          <a:p>
            <a:pPr algn="just" rtl="1"/>
            <a:r>
              <a:rPr lang="ar-IQ" sz="4000" dirty="0" smtClean="0">
                <a:ln>
                  <a:solidFill>
                    <a:srgbClr val="00FF00"/>
                  </a:solidFill>
                </a:ln>
                <a:solidFill>
                  <a:srgbClr val="00FFFF"/>
                </a:solidFill>
                <a:cs typeface="Fanan" pitchFamily="2" charset="-78"/>
              </a:rPr>
              <a:t>وبطبيعة الحال فان مهارات التنظير للمدراء قد اصبحت ضرورة حتمية وحاجة ملحة في منظمات القرن الحادي والعشرين وذلك استناداً لطروحات رائد الادارة الامريكية الحديثة العالم "بيتر دراكر" عام 1954 التي افادت الى حد قوله (نريد ان يتعلم ابناؤنا نظرية المنظمة كما تعلم اسلافنا الزراعة) وبالطبع يقصد من ذلك ضرورة واهمية التوجه نحو توسيع قدرات المدراء على التفكير الابداعي المجرد ، واعتماد الطريقة الموضوعية في حل المشكلات الادارية ومواجهة المواقف المعقدة وصولاً لتكوين رؤية مناسبة عن طبيعة العلاقة بين القوى والمتغيرات المختلفة</a:t>
            </a:r>
            <a:endParaRPr lang="en-US" sz="4000" dirty="0">
              <a:ln>
                <a:solidFill>
                  <a:srgbClr val="00FF00"/>
                </a:solidFill>
              </a:ln>
              <a:solidFill>
                <a:srgbClr val="00FFFF"/>
              </a:solidFill>
            </a:endParaRPr>
          </a:p>
        </p:txBody>
      </p:sp>
    </p:spTree>
    <p:extLst>
      <p:ext uri="{BB962C8B-B14F-4D97-AF65-F5344CB8AC3E}">
        <p14:creationId xmlns:p14="http://schemas.microsoft.com/office/powerpoint/2010/main" val="3226025045"/>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2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2"/>
                                        </p:tgtEl>
                                        <p:attrNameLst>
                                          <p:attrName>ppt_y</p:attrName>
                                        </p:attrNameLst>
                                      </p:cBhvr>
                                      <p:tavLst>
                                        <p:tav tm="0">
                                          <p:val>
                                            <p:strVal val="#ppt_y"/>
                                          </p:val>
                                        </p:tav>
                                        <p:tav tm="100000">
                                          <p:val>
                                            <p:strVal val="#ppt_y"/>
                                          </p:val>
                                        </p:tav>
                                      </p:tavLst>
                                    </p:anim>
                                    <p:anim calcmode="lin" valueType="num">
                                      <p:cBhvr>
                                        <p:cTn id="9" dur="2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01531"/>
            <a:ext cx="8928992" cy="6186309"/>
          </a:xfrm>
          <a:prstGeom prst="rect">
            <a:avLst/>
          </a:prstGeom>
        </p:spPr>
        <p:txBody>
          <a:bodyPr wrap="square">
            <a:spAutoFit/>
          </a:bodyPr>
          <a:lstStyle/>
          <a:p>
            <a:pPr algn="r" rtl="1"/>
            <a:r>
              <a:rPr lang="ar-IQ" sz="4400" dirty="0" smtClean="0">
                <a:ln>
                  <a:solidFill>
                    <a:srgbClr val="00FF00"/>
                  </a:solidFill>
                </a:ln>
                <a:solidFill>
                  <a:srgbClr val="00FFFF"/>
                </a:solidFill>
                <a:cs typeface="Fanan" pitchFamily="2" charset="-78"/>
              </a:rPr>
              <a:t>التي تجعلهم قادرين على خلق منظمات ذكية ذات قيمة اجتماعية واقتصادية للمجتمع المحلي والعالمي .</a:t>
            </a:r>
          </a:p>
          <a:p>
            <a:pPr algn="r" rtl="1"/>
            <a:r>
              <a:rPr lang="ar-IQ" sz="4400" dirty="0">
                <a:ln>
                  <a:solidFill>
                    <a:srgbClr val="00FFFF"/>
                  </a:solidFill>
                </a:ln>
                <a:solidFill>
                  <a:srgbClr val="00FFFF"/>
                </a:solidFill>
                <a:cs typeface="Fanan" pitchFamily="2" charset="-78"/>
              </a:rPr>
              <a:t>س1/ اجب بصح او خطأ مع تصحيح العبارة الخاطئة ان وجدت :</a:t>
            </a:r>
            <a:endParaRPr lang="en-US" sz="4400" dirty="0">
              <a:ln>
                <a:solidFill>
                  <a:srgbClr val="00FFFF"/>
                </a:solidFill>
              </a:ln>
              <a:solidFill>
                <a:srgbClr val="00FFFF"/>
              </a:solidFill>
              <a:cs typeface="Fanan" pitchFamily="2" charset="-78"/>
            </a:endParaRPr>
          </a:p>
          <a:p>
            <a:pPr lvl="0" algn="r" rtl="1"/>
            <a:r>
              <a:rPr lang="ar-IQ" sz="4400" dirty="0" smtClean="0">
                <a:ln>
                  <a:solidFill>
                    <a:srgbClr val="00FFFF"/>
                  </a:solidFill>
                </a:ln>
                <a:solidFill>
                  <a:srgbClr val="00FFFF"/>
                </a:solidFill>
                <a:cs typeface="Fanan" pitchFamily="2" charset="-78"/>
              </a:rPr>
              <a:t>1-</a:t>
            </a:r>
            <a:r>
              <a:rPr lang="ar-IQ" sz="4400" dirty="0" smtClean="0">
                <a:ln>
                  <a:solidFill>
                    <a:srgbClr val="00FF00"/>
                  </a:solidFill>
                </a:ln>
                <a:solidFill>
                  <a:srgbClr val="00FFFF"/>
                </a:solidFill>
                <a:cs typeface="Fanan" pitchFamily="2" charset="-78"/>
              </a:rPr>
              <a:t> قضى </a:t>
            </a:r>
            <a:r>
              <a:rPr lang="ar-IQ" sz="4400" dirty="0">
                <a:ln>
                  <a:solidFill>
                    <a:srgbClr val="00FF00"/>
                  </a:solidFill>
                </a:ln>
                <a:solidFill>
                  <a:srgbClr val="00FFFF"/>
                </a:solidFill>
                <a:cs typeface="Fanan" pitchFamily="2" charset="-78"/>
              </a:rPr>
              <a:t>المهندس "فردريك تايلور" سنوات عديدة في تصميم وتشغيل انظمة الية لمصانع الانتاج الواسع </a:t>
            </a:r>
            <a:endParaRPr lang="en-US" sz="4400" dirty="0" smtClean="0">
              <a:ln>
                <a:solidFill>
                  <a:srgbClr val="00FF00"/>
                </a:solidFill>
              </a:ln>
              <a:solidFill>
                <a:srgbClr val="00FFFF"/>
              </a:solidFill>
              <a:effectLst/>
              <a:cs typeface="Fanan" pitchFamily="2" charset="-78"/>
            </a:endParaRPr>
          </a:p>
          <a:p>
            <a:pPr algn="r" rtl="1"/>
            <a:r>
              <a:rPr lang="ar-IQ" sz="4400" dirty="0">
                <a:ln>
                  <a:solidFill>
                    <a:srgbClr val="00FF00"/>
                  </a:solidFill>
                </a:ln>
                <a:solidFill>
                  <a:srgbClr val="00FFFF"/>
                </a:solidFill>
                <a:cs typeface="Fanan" pitchFamily="2" charset="-78"/>
              </a:rPr>
              <a:t>خطأ : قضى اكثر من عقدين متبعاً مبدأ احسن طريقة لكل عمل يراد ادائه .</a:t>
            </a:r>
            <a:endParaRPr lang="en-US" sz="4400" dirty="0" smtClean="0">
              <a:ln>
                <a:solidFill>
                  <a:srgbClr val="00FF00"/>
                </a:solidFill>
              </a:ln>
              <a:solidFill>
                <a:srgbClr val="00FFFF"/>
              </a:solidFill>
              <a:effectLst/>
              <a:cs typeface="Fanan" pitchFamily="2" charset="-78"/>
            </a:endParaRPr>
          </a:p>
          <a:p>
            <a:pPr algn="r" rtl="1"/>
            <a:endParaRPr lang="en-US" sz="4400" dirty="0">
              <a:ln>
                <a:solidFill>
                  <a:srgbClr val="00FF00"/>
                </a:solidFill>
              </a:ln>
              <a:solidFill>
                <a:srgbClr val="00FFFF"/>
              </a:solidFill>
              <a:cs typeface="Fanan" pitchFamily="2" charset="-78"/>
            </a:endParaRPr>
          </a:p>
        </p:txBody>
      </p:sp>
    </p:spTree>
    <p:extLst>
      <p:ext uri="{BB962C8B-B14F-4D97-AF65-F5344CB8AC3E}">
        <p14:creationId xmlns:p14="http://schemas.microsoft.com/office/powerpoint/2010/main" val="3427467209"/>
      </p:ext>
    </p:extLst>
  </p:cSld>
  <p:clrMapOvr>
    <a:masterClrMapping/>
  </p:clrMapOvr>
  <mc:AlternateContent xmlns:mc="http://schemas.openxmlformats.org/markup-compatibility/2006" xmlns:p14="http://schemas.microsoft.com/office/powerpoint/2010/main">
    <mc:Choice Requires="p14">
      <p:transition spd="slow" p14:dur="1250">
        <p:wipe/>
      </p:transition>
    </mc:Choice>
    <mc:Fallback xmlns="">
      <p:transition spd="slow">
        <p:wip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125" autoRev="1" fill="hold">
                                          <p:stCondLst>
                                            <p:cond delay="0"/>
                                          </p:stCondLst>
                                        </p:cTn>
                                        <p:tgtEl>
                                          <p:spTgt spid="2"/>
                                        </p:tgtEl>
                                        <p:attrNameLst>
                                          <p:attrName>ppt_w</p:attrName>
                                        </p:attrNameLst>
                                      </p:cBhvr>
                                    </p:anim>
                                    <p:anim by="(#ppt_w*0.50)" calcmode="lin" valueType="num">
                                      <p:cBhvr>
                                        <p:cTn id="8" dur="125" decel="50000" autoRev="1" fill="hold">
                                          <p:stCondLst>
                                            <p:cond delay="0"/>
                                          </p:stCondLst>
                                        </p:cTn>
                                        <p:tgtEl>
                                          <p:spTgt spid="2"/>
                                        </p:tgtEl>
                                        <p:attrNameLst>
                                          <p:attrName>ppt_x</p:attrName>
                                        </p:attrNameLst>
                                      </p:cBhvr>
                                    </p:anim>
                                    <p:anim from="(-#ppt_h/2)" to="(#ppt_y)" calcmode="lin" valueType="num">
                                      <p:cBhvr>
                                        <p:cTn id="9" dur="250" fill="hold">
                                          <p:stCondLst>
                                            <p:cond delay="0"/>
                                          </p:stCondLst>
                                        </p:cTn>
                                        <p:tgtEl>
                                          <p:spTgt spid="2"/>
                                        </p:tgtEl>
                                        <p:attrNameLst>
                                          <p:attrName>ppt_y</p:attrName>
                                        </p:attrNameLst>
                                      </p:cBhvr>
                                    </p:anim>
                                    <p:animRot by="21600000">
                                      <p:cBhvr>
                                        <p:cTn id="10" dur="25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791" y="123011"/>
            <a:ext cx="9003495" cy="5509200"/>
          </a:xfrm>
          <a:prstGeom prst="rect">
            <a:avLst/>
          </a:prstGeom>
        </p:spPr>
        <p:txBody>
          <a:bodyPr wrap="square">
            <a:spAutoFit/>
          </a:bodyPr>
          <a:lstStyle/>
          <a:p>
            <a:pPr lvl="0" algn="just" rtl="1"/>
            <a:r>
              <a:rPr lang="ar-IQ" sz="4400" dirty="0" smtClean="0">
                <a:ln>
                  <a:solidFill>
                    <a:srgbClr val="00FFFF"/>
                  </a:solidFill>
                </a:ln>
                <a:solidFill>
                  <a:srgbClr val="00FFFF"/>
                </a:solidFill>
                <a:cs typeface="Fanan" pitchFamily="2" charset="-78"/>
              </a:rPr>
              <a:t>2-</a:t>
            </a:r>
            <a:r>
              <a:rPr lang="ar-IQ" sz="4400" dirty="0" smtClean="0">
                <a:ln>
                  <a:solidFill>
                    <a:srgbClr val="00FF00"/>
                  </a:solidFill>
                </a:ln>
                <a:solidFill>
                  <a:srgbClr val="00FFFF"/>
                </a:solidFill>
                <a:cs typeface="Fanan" pitchFamily="2" charset="-78"/>
              </a:rPr>
              <a:t> لم تركز الادارة العلمية على الاساليب التي تجعل الافراد العاملين اكثر كفاءة ، وكانت اكثر ميلاً نحو الاهتمام بالفشل الانساني، مثل التعب او الارهاق ، وقد ركزت تماماً على المواجهة بين الالة والانسان .</a:t>
            </a:r>
          </a:p>
          <a:p>
            <a:pPr algn="just" rtl="1"/>
            <a:r>
              <a:rPr lang="ar-IQ" sz="4400" dirty="0">
                <a:ln>
                  <a:solidFill>
                    <a:srgbClr val="00FF00"/>
                  </a:solidFill>
                </a:ln>
                <a:solidFill>
                  <a:srgbClr val="00FFFF"/>
                </a:solidFill>
                <a:cs typeface="Fanan" pitchFamily="2" charset="-78"/>
              </a:rPr>
              <a:t>خطأ : اكد تايلور على مبادئ التطوير العلمي ، الاختيار السليم للعاملين ، استخدام السلطا العليا وتقسيم العمل والتي بدورها ينتج عنها ازدهار الادارة ورفاهية العاملين </a:t>
            </a:r>
            <a:r>
              <a:rPr lang="ar-IQ" sz="4400" dirty="0" smtClean="0">
                <a:ln>
                  <a:solidFill>
                    <a:srgbClr val="00FF00"/>
                  </a:solidFill>
                </a:ln>
                <a:solidFill>
                  <a:srgbClr val="00FFFF"/>
                </a:solidFill>
                <a:cs typeface="Fanan" pitchFamily="2" charset="-78"/>
              </a:rPr>
              <a:t>.</a:t>
            </a:r>
            <a:endParaRPr lang="en-US" sz="4400" dirty="0" smtClean="0">
              <a:ln>
                <a:solidFill>
                  <a:srgbClr val="00FF00"/>
                </a:solidFill>
              </a:ln>
              <a:solidFill>
                <a:srgbClr val="00FFFF"/>
              </a:solidFill>
              <a:effectLst/>
              <a:cs typeface="Fanan" pitchFamily="2" charset="-78"/>
            </a:endParaRPr>
          </a:p>
        </p:txBody>
      </p:sp>
    </p:spTree>
    <p:extLst>
      <p:ext uri="{BB962C8B-B14F-4D97-AF65-F5344CB8AC3E}">
        <p14:creationId xmlns:p14="http://schemas.microsoft.com/office/powerpoint/2010/main" val="115938305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after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14" fill="hold">
                                          <p:stCondLst>
                                            <p:cond delay="0"/>
                                          </p:stCondLst>
                                        </p:cTn>
                                        <p:tgtEl>
                                          <p:spTgt spid="2"/>
                                        </p:tgtEl>
                                        <p:attrNameLst>
                                          <p:attrName>style.rotation</p:attrName>
                                        </p:attrNameLst>
                                      </p:cBhvr>
                                      <p:to>
                                        <p:strVal val="-45.0"/>
                                      </p:to>
                                    </p:set>
                                    <p:anim calcmode="lin" valueType="num">
                                      <p:cBhvr>
                                        <p:cTn id="8" dur="14" fill="hold">
                                          <p:stCondLst>
                                            <p:cond delay="14"/>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14"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5" decel="50000" autoRev="1" fill="hold">
                                          <p:stCondLst>
                                            <p:cond delay="14"/>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4" fill="hold">
                                          <p:stCondLst>
                                            <p:cond delay="26"/>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96" y="116632"/>
            <a:ext cx="8999984" cy="6186309"/>
          </a:xfrm>
          <a:prstGeom prst="rect">
            <a:avLst/>
          </a:prstGeom>
        </p:spPr>
        <p:txBody>
          <a:bodyPr wrap="square">
            <a:spAutoFit/>
          </a:bodyPr>
          <a:lstStyle/>
          <a:p>
            <a:pPr lvl="0" algn="just" rtl="1"/>
            <a:r>
              <a:rPr lang="ar-IQ" sz="4400" dirty="0" smtClean="0">
                <a:ln>
                  <a:solidFill>
                    <a:srgbClr val="00FFFF"/>
                  </a:solidFill>
                </a:ln>
                <a:solidFill>
                  <a:srgbClr val="00FFFF"/>
                </a:solidFill>
                <a:cs typeface="Fanan" pitchFamily="2" charset="-78"/>
              </a:rPr>
              <a:t>3-</a:t>
            </a:r>
            <a:r>
              <a:rPr lang="ar-IQ" sz="4400" dirty="0" smtClean="0">
                <a:ln>
                  <a:solidFill>
                    <a:srgbClr val="00FF00"/>
                  </a:solidFill>
                </a:ln>
                <a:solidFill>
                  <a:srgbClr val="00FFFF"/>
                </a:solidFill>
                <a:cs typeface="Fanan" pitchFamily="2" charset="-78"/>
              </a:rPr>
              <a:t> رأت </a:t>
            </a:r>
            <a:r>
              <a:rPr lang="ar-IQ" sz="4400" dirty="0">
                <a:ln>
                  <a:solidFill>
                    <a:srgbClr val="00FF00"/>
                  </a:solidFill>
                </a:ln>
                <a:solidFill>
                  <a:srgbClr val="00FFFF"/>
                </a:solidFill>
                <a:cs typeface="Fanan" pitchFamily="2" charset="-78"/>
              </a:rPr>
              <a:t>الادارة العلمية بانه من المهم تشغيل العاملين المناسبين ، وتدريبهم بشكل جيد للعمل مع الماكنة ، وجعلت متطلبات العمل مقتصرة على الحدود المادية والمالية للفرد </a:t>
            </a:r>
            <a:r>
              <a:rPr lang="ar-IQ" sz="4400" dirty="0" smtClean="0">
                <a:ln>
                  <a:solidFill>
                    <a:srgbClr val="00FF00"/>
                  </a:solidFill>
                </a:ln>
                <a:solidFill>
                  <a:srgbClr val="00FFFF"/>
                </a:solidFill>
                <a:cs typeface="Fanan" pitchFamily="2" charset="-78"/>
              </a:rPr>
              <a:t>. صح </a:t>
            </a:r>
          </a:p>
          <a:p>
            <a:pPr lvl="0" algn="just" rtl="1"/>
            <a:r>
              <a:rPr lang="ar-IQ" sz="4400" dirty="0" smtClean="0">
                <a:ln>
                  <a:solidFill>
                    <a:srgbClr val="00FFFF"/>
                  </a:solidFill>
                </a:ln>
                <a:solidFill>
                  <a:srgbClr val="00FFFF"/>
                </a:solidFill>
                <a:effectLst/>
                <a:cs typeface="Fanan" pitchFamily="2" charset="-78"/>
              </a:rPr>
              <a:t>4-</a:t>
            </a:r>
            <a:r>
              <a:rPr lang="ar-IQ" sz="4400" dirty="0" smtClean="0">
                <a:ln>
                  <a:solidFill>
                    <a:srgbClr val="00FF00"/>
                  </a:solidFill>
                </a:ln>
                <a:solidFill>
                  <a:srgbClr val="00FFFF"/>
                </a:solidFill>
                <a:effectLst/>
                <a:cs typeface="Fanan" pitchFamily="2" charset="-78"/>
              </a:rPr>
              <a:t> </a:t>
            </a:r>
            <a:r>
              <a:rPr lang="ar-IQ" sz="4400" dirty="0">
                <a:ln>
                  <a:solidFill>
                    <a:srgbClr val="00FF00"/>
                  </a:solidFill>
                </a:ln>
                <a:solidFill>
                  <a:srgbClr val="00FFFF"/>
                </a:solidFill>
                <a:cs typeface="Fanan" pitchFamily="2" charset="-78"/>
              </a:rPr>
              <a:t>يعتبر "فردريك تايلور" ان الدافعية للعمل يمكن ان تتحقق بالحافز المالي فقط ، والدافعية بالنسبة له ببساطة هي صفقة اقتصادية بين الفرد العامل ورب العمل ، وان الاجر يجب ان يرتبط بصعوبة العمل وبالانتاجية المتحققة </a:t>
            </a:r>
            <a:r>
              <a:rPr lang="ar-IQ" sz="4400" dirty="0" smtClean="0">
                <a:ln>
                  <a:solidFill>
                    <a:srgbClr val="00FF00"/>
                  </a:solidFill>
                </a:ln>
                <a:solidFill>
                  <a:srgbClr val="00FFFF"/>
                </a:solidFill>
                <a:cs typeface="Fanan" pitchFamily="2" charset="-78"/>
              </a:rPr>
              <a:t>.</a:t>
            </a:r>
            <a:endParaRPr lang="en-US" sz="4400" dirty="0" smtClean="0">
              <a:ln>
                <a:solidFill>
                  <a:srgbClr val="00FF00"/>
                </a:solidFill>
              </a:ln>
              <a:solidFill>
                <a:srgbClr val="00FFFF"/>
              </a:solidFill>
              <a:effectLst/>
              <a:cs typeface="Fanan" pitchFamily="2" charset="-78"/>
            </a:endParaRPr>
          </a:p>
        </p:txBody>
      </p:sp>
    </p:spTree>
    <p:extLst>
      <p:ext uri="{BB962C8B-B14F-4D97-AF65-F5344CB8AC3E}">
        <p14:creationId xmlns:p14="http://schemas.microsoft.com/office/powerpoint/2010/main" val="3040751403"/>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anim calcmode="lin" valueType="num">
                                      <p:cBhvr>
                                        <p:cTn id="8"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500"/>
                                        <p:tgtEl>
                                          <p:spTgt spid="2">
                                            <p:txEl>
                                              <p:pRg st="1" end="1"/>
                                            </p:txEl>
                                          </p:spTgt>
                                        </p:tgtEl>
                                      </p:cBhvr>
                                    </p:animEffect>
                                    <p:anim calcmode="lin" valueType="num">
                                      <p:cBhvr>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5" dur="5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7449" y="224056"/>
            <a:ext cx="8857278" cy="5509200"/>
          </a:xfrm>
          <a:prstGeom prst="rect">
            <a:avLst/>
          </a:prstGeom>
        </p:spPr>
        <p:txBody>
          <a:bodyPr wrap="square">
            <a:spAutoFit/>
          </a:bodyPr>
          <a:lstStyle/>
          <a:p>
            <a:pPr algn="just" rtl="1"/>
            <a:r>
              <a:rPr lang="ar-IQ" sz="4400" dirty="0" smtClean="0">
                <a:ln>
                  <a:solidFill>
                    <a:srgbClr val="00FFFF"/>
                  </a:solidFill>
                </a:ln>
                <a:solidFill>
                  <a:srgbClr val="00FFFF"/>
                </a:solidFill>
                <a:cs typeface="Fanan" pitchFamily="2" charset="-78"/>
              </a:rPr>
              <a:t>خطأ </a:t>
            </a:r>
            <a:r>
              <a:rPr lang="ar-IQ" sz="4400" dirty="0" smtClean="0">
                <a:ln>
                  <a:solidFill>
                    <a:srgbClr val="00FF00"/>
                  </a:solidFill>
                </a:ln>
                <a:solidFill>
                  <a:srgbClr val="00FFFF"/>
                </a:solidFill>
                <a:cs typeface="Fanan" pitchFamily="2" charset="-78"/>
              </a:rPr>
              <a:t>: الدافعية لدى تايلور تتحقق عن طريقة عملية التفاعل بين خصائص العاملين وبيئة العمل المحيطة بهم </a:t>
            </a:r>
          </a:p>
          <a:p>
            <a:pPr lvl="0" algn="just" rtl="1"/>
            <a:r>
              <a:rPr lang="ar-IQ" sz="4400" dirty="0" smtClean="0">
                <a:ln>
                  <a:solidFill>
                    <a:srgbClr val="00FFFF"/>
                  </a:solidFill>
                </a:ln>
                <a:solidFill>
                  <a:srgbClr val="00FFFF"/>
                </a:solidFill>
                <a:cs typeface="Fanan" pitchFamily="2" charset="-78"/>
              </a:rPr>
              <a:t>5- </a:t>
            </a:r>
            <a:r>
              <a:rPr lang="ar-IQ" sz="4400" dirty="0" smtClean="0">
                <a:ln>
                  <a:solidFill>
                    <a:srgbClr val="00FF00"/>
                  </a:solidFill>
                </a:ln>
                <a:solidFill>
                  <a:srgbClr val="00FFFF"/>
                </a:solidFill>
                <a:cs typeface="Fanan" pitchFamily="2" charset="-78"/>
              </a:rPr>
              <a:t>تُفهم </a:t>
            </a:r>
            <a:r>
              <a:rPr lang="ar-IQ" sz="4400" dirty="0">
                <a:ln>
                  <a:solidFill>
                    <a:srgbClr val="00FF00"/>
                  </a:solidFill>
                </a:ln>
                <a:solidFill>
                  <a:srgbClr val="00FFFF"/>
                </a:solidFill>
                <a:cs typeface="Fanan" pitchFamily="2" charset="-78"/>
              </a:rPr>
              <a:t>المنظمة بمنظور "فردريك تايلور" بانها ليست فقط مواجهة بين الانسان والماكنة ، وانما هي شبكة معقدة من العلاقات الاجتماعية والاعتمادية المتبادلة ، كما تتضمن افكار وقيم ومعتقدات للعاملين </a:t>
            </a:r>
            <a:r>
              <a:rPr lang="ar-IQ" sz="4400" dirty="0" smtClean="0">
                <a:ln>
                  <a:solidFill>
                    <a:srgbClr val="00FF00"/>
                  </a:solidFill>
                </a:ln>
                <a:solidFill>
                  <a:srgbClr val="00FFFF"/>
                </a:solidFill>
                <a:cs typeface="Fanan" pitchFamily="2" charset="-78"/>
              </a:rPr>
              <a:t>. صح</a:t>
            </a:r>
            <a:endParaRPr lang="en-US" sz="4400" dirty="0" smtClean="0">
              <a:ln>
                <a:solidFill>
                  <a:srgbClr val="00FF00"/>
                </a:solidFill>
              </a:ln>
              <a:solidFill>
                <a:srgbClr val="00FFFF"/>
              </a:solidFill>
              <a:effectLst/>
              <a:cs typeface="Fanan" pitchFamily="2" charset="-78"/>
            </a:endParaRPr>
          </a:p>
          <a:p>
            <a:pPr algn="just" rtl="1"/>
            <a:endParaRPr lang="en-US" sz="4400" dirty="0">
              <a:ln>
                <a:solidFill>
                  <a:srgbClr val="00FF00"/>
                </a:solidFill>
              </a:ln>
              <a:solidFill>
                <a:srgbClr val="00FFFF"/>
              </a:solidFill>
              <a:cs typeface="Fanan" pitchFamily="2" charset="-78"/>
            </a:endParaRPr>
          </a:p>
        </p:txBody>
      </p:sp>
    </p:spTree>
    <p:extLst>
      <p:ext uri="{BB962C8B-B14F-4D97-AF65-F5344CB8AC3E}">
        <p14:creationId xmlns:p14="http://schemas.microsoft.com/office/powerpoint/2010/main" val="3249028687"/>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outVertical)">
                                      <p:cBhvr>
                                        <p:cTn id="7" dur="500"/>
                                        <p:tgtEl>
                                          <p:spTgt spid="2">
                                            <p:txEl>
                                              <p:pRg st="0" end="0"/>
                                            </p:txEl>
                                          </p:spTgt>
                                        </p:tgtEl>
                                      </p:cBhvr>
                                    </p:animEffect>
                                  </p:child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barn(outVertical)">
                                      <p:cBhvr>
                                        <p:cTn id="11"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9523"/>
            <a:ext cx="9002425" cy="6863417"/>
          </a:xfrm>
          <a:prstGeom prst="rect">
            <a:avLst/>
          </a:prstGeom>
        </p:spPr>
        <p:txBody>
          <a:bodyPr wrap="square">
            <a:spAutoFit/>
          </a:bodyPr>
          <a:lstStyle/>
          <a:p>
            <a:pPr algn="just" rtl="1"/>
            <a:r>
              <a:rPr lang="ar-IQ" sz="4400" dirty="0">
                <a:ln>
                  <a:solidFill>
                    <a:srgbClr val="00FFFF"/>
                  </a:solidFill>
                </a:ln>
                <a:solidFill>
                  <a:srgbClr val="00FFFF"/>
                </a:solidFill>
                <a:cs typeface="Fanan" pitchFamily="2" charset="-78"/>
              </a:rPr>
              <a:t>س2/ العبارات الثلاثة الاولى صحيحة في صياغتها بالنسبة للتنظيم البيروقراطي </a:t>
            </a:r>
            <a:r>
              <a:rPr lang="ar-IQ" sz="4400" dirty="0" smtClean="0">
                <a:ln>
                  <a:solidFill>
                    <a:srgbClr val="00FFFF"/>
                  </a:solidFill>
                </a:ln>
                <a:solidFill>
                  <a:srgbClr val="00FFFF"/>
                </a:solidFill>
                <a:cs typeface="Fanan" pitchFamily="2" charset="-78"/>
              </a:rPr>
              <a:t>والثلاثة </a:t>
            </a:r>
            <a:r>
              <a:rPr lang="ar-IQ" sz="4400" dirty="0">
                <a:ln>
                  <a:solidFill>
                    <a:srgbClr val="00FFFF"/>
                  </a:solidFill>
                </a:ln>
                <a:solidFill>
                  <a:srgbClr val="00FFFF"/>
                </a:solidFill>
                <a:cs typeface="Fanan" pitchFamily="2" charset="-78"/>
              </a:rPr>
              <a:t>الثانية خاطئة ، نطلب منك مناقشتها بتحليلات اضافية ،مع تحديد لماذا برأيك ؟</a:t>
            </a:r>
            <a:endParaRPr lang="en-US" sz="4400" dirty="0">
              <a:ln>
                <a:solidFill>
                  <a:srgbClr val="00FFFF"/>
                </a:solidFill>
              </a:ln>
              <a:solidFill>
                <a:srgbClr val="00FFFF"/>
              </a:solidFill>
              <a:cs typeface="Fanan" pitchFamily="2" charset="-78"/>
            </a:endParaRPr>
          </a:p>
          <a:p>
            <a:pPr lvl="0" algn="just" rtl="1"/>
            <a:r>
              <a:rPr lang="ar-IQ" sz="4400" dirty="0" smtClean="0">
                <a:ln>
                  <a:solidFill>
                    <a:srgbClr val="00FFFF"/>
                  </a:solidFill>
                </a:ln>
                <a:solidFill>
                  <a:srgbClr val="00FFFF"/>
                </a:solidFill>
                <a:cs typeface="Fanan" pitchFamily="2" charset="-78"/>
              </a:rPr>
              <a:t>1- </a:t>
            </a:r>
            <a:r>
              <a:rPr lang="ar-IQ" sz="4400" dirty="0" smtClean="0">
                <a:ln>
                  <a:solidFill>
                    <a:srgbClr val="00FF00"/>
                  </a:solidFill>
                </a:ln>
                <a:solidFill>
                  <a:srgbClr val="00FFFF"/>
                </a:solidFill>
                <a:cs typeface="Fanan" pitchFamily="2" charset="-78"/>
              </a:rPr>
              <a:t>عادة </a:t>
            </a:r>
            <a:r>
              <a:rPr lang="ar-IQ" sz="4400" dirty="0">
                <a:ln>
                  <a:solidFill>
                    <a:srgbClr val="00FF00"/>
                  </a:solidFill>
                </a:ln>
                <a:solidFill>
                  <a:srgbClr val="00FFFF"/>
                </a:solidFill>
                <a:cs typeface="Fanan" pitchFamily="2" charset="-78"/>
              </a:rPr>
              <a:t>ما يتعرض الموظف في التنظيم البيروقراطي الى ضغط شديد ، يتمثل في ان ادائه يقاس بمدى تطبيقه للقانون ومراعاته للوئح والقواعد التظيمية الحاكمة </a:t>
            </a:r>
            <a:r>
              <a:rPr lang="ar-IQ" sz="4400" dirty="0" smtClean="0">
                <a:ln>
                  <a:solidFill>
                    <a:srgbClr val="00FF00"/>
                  </a:solidFill>
                </a:ln>
                <a:solidFill>
                  <a:srgbClr val="00FFFF"/>
                </a:solidFill>
                <a:cs typeface="Fanan" pitchFamily="2" charset="-78"/>
              </a:rPr>
              <a:t>.</a:t>
            </a:r>
          </a:p>
          <a:p>
            <a:pPr algn="just" rtl="1"/>
            <a:r>
              <a:rPr lang="ar-IQ" sz="4400" dirty="0" smtClean="0">
                <a:ln>
                  <a:solidFill>
                    <a:srgbClr val="00FFFF"/>
                  </a:solidFill>
                </a:ln>
                <a:solidFill>
                  <a:srgbClr val="00FFFF"/>
                </a:solidFill>
                <a:cs typeface="Fanan" pitchFamily="2" charset="-78"/>
              </a:rPr>
              <a:t>2- </a:t>
            </a:r>
            <a:r>
              <a:rPr lang="ar-IQ" sz="4400" dirty="0" smtClean="0">
                <a:ln>
                  <a:solidFill>
                    <a:srgbClr val="00FF00"/>
                  </a:solidFill>
                </a:ln>
                <a:solidFill>
                  <a:srgbClr val="00FFFF"/>
                </a:solidFill>
                <a:cs typeface="Fanan" pitchFamily="2" charset="-78"/>
              </a:rPr>
              <a:t>لا </a:t>
            </a:r>
            <a:r>
              <a:rPr lang="ar-IQ" sz="4400" dirty="0">
                <a:ln>
                  <a:solidFill>
                    <a:srgbClr val="00FF00"/>
                  </a:solidFill>
                </a:ln>
                <a:solidFill>
                  <a:srgbClr val="00FFFF"/>
                </a:solidFill>
                <a:cs typeface="Fanan" pitchFamily="2" charset="-78"/>
              </a:rPr>
              <a:t>يجد الموظف في التنظيم البيروقراطي الفرصة للتعبير عن قدراته ومبادراته ، كما ان التشديد </a:t>
            </a:r>
            <a:r>
              <a:rPr lang="ar-IQ" sz="4400" dirty="0" smtClean="0">
                <a:ln>
                  <a:solidFill>
                    <a:srgbClr val="00FF00"/>
                  </a:solidFill>
                </a:ln>
                <a:solidFill>
                  <a:srgbClr val="00FFFF"/>
                </a:solidFill>
                <a:cs typeface="Fanan" pitchFamily="2" charset="-78"/>
              </a:rPr>
              <a:t>على</a:t>
            </a:r>
            <a:endParaRPr lang="en-US" sz="4400" dirty="0" smtClean="0">
              <a:ln>
                <a:solidFill>
                  <a:srgbClr val="00FF00"/>
                </a:solidFill>
              </a:ln>
              <a:solidFill>
                <a:srgbClr val="00FFFF"/>
              </a:solidFill>
              <a:effectLst/>
              <a:cs typeface="Fanan" pitchFamily="2" charset="-78"/>
            </a:endParaRPr>
          </a:p>
        </p:txBody>
      </p:sp>
    </p:spTree>
    <p:extLst>
      <p:ext uri="{BB962C8B-B14F-4D97-AF65-F5344CB8AC3E}">
        <p14:creationId xmlns:p14="http://schemas.microsoft.com/office/powerpoint/2010/main" val="4263540590"/>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right)">
                                      <p:cBhvr>
                                        <p:cTn id="7" dur="250"/>
                                        <p:tgtEl>
                                          <p:spTgt spid="2">
                                            <p:txEl>
                                              <p:pRg st="0" end="0"/>
                                            </p:txEl>
                                          </p:spTgt>
                                        </p:tgtEl>
                                      </p:cBhvr>
                                    </p:animEffect>
                                  </p:childTnLst>
                                </p:cTn>
                              </p:par>
                            </p:childTnLst>
                          </p:cTn>
                        </p:par>
                        <p:par>
                          <p:cTn id="8" fill="hold">
                            <p:stCondLst>
                              <p:cond delay="250"/>
                            </p:stCondLst>
                            <p:childTnLst>
                              <p:par>
                                <p:cTn id="9" presetID="22" presetClass="entr" presetSubtype="2"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wipe(right)">
                                      <p:cBhvr>
                                        <p:cTn id="11" dur="250"/>
                                        <p:tgtEl>
                                          <p:spTgt spid="2">
                                            <p:txEl>
                                              <p:pRg st="1" end="1"/>
                                            </p:txEl>
                                          </p:spTgt>
                                        </p:tgtEl>
                                      </p:cBhvr>
                                    </p:animEffect>
                                  </p:childTnLst>
                                </p:cTn>
                              </p:par>
                            </p:childTnLst>
                          </p:cTn>
                        </p:par>
                        <p:par>
                          <p:cTn id="12" fill="hold">
                            <p:stCondLst>
                              <p:cond delay="500"/>
                            </p:stCondLst>
                            <p:childTnLst>
                              <p:par>
                                <p:cTn id="13" presetID="22" presetClass="entr" presetSubtype="2" fill="hold"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wipe(right)">
                                      <p:cBhvr>
                                        <p:cTn id="15" dur="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1666</Words>
  <Application>Microsoft Office PowerPoint</Application>
  <PresentationFormat>On-screen Show (4:3)</PresentationFormat>
  <Paragraphs>67</Paragraphs>
  <Slides>27</Slides>
  <Notes>0</Notes>
  <HiddenSlides>0</HiddenSlides>
  <MMClips>1</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  محاضرات نظرية المنظمة المرحلة الثانية / الدراسة المسائية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DR.Ahmed Saker 2o1O</dc:creator>
  <cp:lastModifiedBy>Noor</cp:lastModifiedBy>
  <cp:revision>49</cp:revision>
  <dcterms:created xsi:type="dcterms:W3CDTF">2019-11-15T19:05:52Z</dcterms:created>
  <dcterms:modified xsi:type="dcterms:W3CDTF">2019-11-16T19:27:29Z</dcterms:modified>
</cp:coreProperties>
</file>