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707B-1612-44DA-AB06-327EE6D90D4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A5707B-1612-44DA-AB06-327EE6D90D41}" type="datetimeFigureOut">
              <a:rPr lang="ar-IQ" smtClean="0"/>
              <a:t>29/04/1441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E85A4D3-4A09-496E-A4D0-904B800EE37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200400"/>
            <a:ext cx="7704856" cy="2892896"/>
          </a:xfrm>
        </p:spPr>
        <p:txBody>
          <a:bodyPr>
            <a:normAutofit fontScale="70000" lnSpcReduction="20000"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Omar </a:t>
            </a:r>
            <a:r>
              <a:rPr lang="en-US" sz="5400" b="1" dirty="0" err="1" smtClean="0">
                <a:solidFill>
                  <a:srgbClr val="FF0000"/>
                </a:solidFill>
              </a:rPr>
              <a:t>Abdulmohsin</a:t>
            </a:r>
            <a:r>
              <a:rPr lang="en-US" sz="5400" b="1" dirty="0" smtClean="0">
                <a:solidFill>
                  <a:srgbClr val="FF0000"/>
                </a:solidFill>
              </a:rPr>
              <a:t> Ali</a:t>
            </a:r>
          </a:p>
          <a:p>
            <a:pPr rtl="0"/>
            <a:r>
              <a:rPr lang="en-US" sz="5400" dirty="0" smtClean="0">
                <a:solidFill>
                  <a:srgbClr val="FF0000"/>
                </a:solidFill>
              </a:rPr>
              <a:t>for</a:t>
            </a:r>
          </a:p>
          <a:p>
            <a:pPr rtl="0"/>
            <a:r>
              <a:rPr lang="en-US" sz="5400" dirty="0" smtClean="0">
                <a:solidFill>
                  <a:srgbClr val="FF0000"/>
                </a:solidFill>
              </a:rPr>
              <a:t>M.Sc. – level</a:t>
            </a:r>
          </a:p>
          <a:p>
            <a:pPr rtl="0"/>
            <a:r>
              <a:rPr lang="en-US" sz="5400" dirty="0" smtClean="0">
                <a:solidFill>
                  <a:srgbClr val="FF0000"/>
                </a:solidFill>
              </a:rPr>
              <a:t>1</a:t>
            </a:r>
            <a:r>
              <a:rPr lang="en-US" sz="5400" baseline="30000" dirty="0" smtClean="0">
                <a:solidFill>
                  <a:srgbClr val="FF0000"/>
                </a:solidFill>
              </a:rPr>
              <a:t>st</a:t>
            </a:r>
            <a:r>
              <a:rPr lang="en-US" sz="5400" dirty="0" smtClean="0">
                <a:solidFill>
                  <a:srgbClr val="FF0000"/>
                </a:solidFill>
              </a:rPr>
              <a:t> Semester </a:t>
            </a:r>
          </a:p>
          <a:p>
            <a:pPr rtl="0"/>
            <a:r>
              <a:rPr lang="en-US" sz="5400" dirty="0" smtClean="0">
                <a:solidFill>
                  <a:srgbClr val="FF0000"/>
                </a:solidFill>
              </a:rPr>
              <a:t>2020 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6800800" cy="2304256"/>
          </a:xfrm>
        </p:spPr>
        <p:txBody>
          <a:bodyPr>
            <a:normAutofit/>
          </a:bodyPr>
          <a:lstStyle/>
          <a:p>
            <a:r>
              <a:rPr lang="en-US" sz="5000" b="1" u="sng" dirty="0" smtClean="0">
                <a:solidFill>
                  <a:srgbClr val="002060"/>
                </a:solidFill>
              </a:rPr>
              <a:t>Mathematical Statistics</a:t>
            </a:r>
            <a:endParaRPr lang="ar-IQ" sz="50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45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24744"/>
            <a:ext cx="6400800" cy="1008112"/>
          </a:xfrm>
        </p:spPr>
        <p:txBody>
          <a:bodyPr>
            <a:normAutofit fontScale="90000"/>
          </a:bodyPr>
          <a:lstStyle/>
          <a:p>
            <a:r>
              <a:rPr lang="en-US" sz="6000" b="1" u="sng" smtClean="0">
                <a:solidFill>
                  <a:srgbClr val="7030A0"/>
                </a:solidFill>
              </a:rPr>
              <a:t>Lesson </a:t>
            </a:r>
            <a:r>
              <a:rPr lang="en-US" sz="6000" b="1" u="sng" dirty="0">
                <a:solidFill>
                  <a:srgbClr val="7030A0"/>
                </a:solidFill>
              </a:rPr>
              <a:t>One</a:t>
            </a:r>
            <a:endParaRPr lang="ar-IQ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2852936"/>
            <a:ext cx="6400800" cy="1769369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endParaRPr lang="en-US" b="1" dirty="0" smtClean="0"/>
          </a:p>
          <a:p>
            <a:pPr marL="0" indent="0" algn="ctr" rtl="0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Transformations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4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>
                <a:normAutofit/>
              </a:bodyPr>
              <a:lstStyle/>
              <a:p>
                <a:pPr lvl="1" algn="just" rtl="0"/>
                <a:r>
                  <a:rPr lang="en-US" sz="3600" b="1" u="sng" dirty="0" smtClean="0"/>
                  <a:t>Discrete Random Variable </a:t>
                </a:r>
                <a:endParaRPr lang="en-US" sz="3600" b="1" u="sng" dirty="0"/>
              </a:p>
              <a:p>
                <a:pPr algn="just" rtl="0"/>
                <a:r>
                  <a:rPr lang="en-US" sz="2800" dirty="0"/>
                  <a:t>        </a:t>
                </a:r>
                <a:r>
                  <a:rPr lang="en-US" sz="4800" dirty="0"/>
                  <a:t>I</a:t>
                </a:r>
                <a:r>
                  <a:rPr lang="en-US" sz="2800" dirty="0"/>
                  <a:t>f </a:t>
                </a:r>
                <a:r>
                  <a:rPr lang="en-US" sz="2800" b="1" dirty="0"/>
                  <a:t>X</a:t>
                </a:r>
                <a:r>
                  <a:rPr lang="en-US" sz="2800" dirty="0"/>
                  <a:t> a </a:t>
                </a:r>
                <a:r>
                  <a:rPr lang="en-US" sz="2800" dirty="0" err="1"/>
                  <a:t>r.v</a:t>
                </a:r>
                <a:r>
                  <a:rPr lang="en-US" sz="2800" dirty="0"/>
                  <a:t>. has </a:t>
                </a:r>
                <a:r>
                  <a:rPr lang="en-US" sz="2800" dirty="0" err="1"/>
                  <a:t>pmf</a:t>
                </a:r>
                <a:r>
                  <a:rPr lang="en-US" sz="2800" dirty="0"/>
                  <a:t> and given any function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𝑌</m:t>
                    </m:r>
                    <m:r>
                      <a:rPr lang="en-US" sz="2800" i="1">
                        <a:latin typeface="Cambria Math"/>
                      </a:rPr>
                      <m:t>= </m:t>
                    </m:r>
                    <m:r>
                      <a:rPr lang="en-US" sz="2800" i="1">
                        <a:latin typeface="Cambria Math"/>
                      </a:rPr>
                      <m:t>h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∋</m:t>
                    </m:r>
                  </m:oMath>
                </a14:m>
                <a:r>
                  <a:rPr lang="en-US" sz="2800" dirty="0"/>
                  <a:t> there is (</a:t>
                </a:r>
                <a:r>
                  <a:rPr lang="en-US" sz="2800" b="1" dirty="0"/>
                  <a:t>one – to – one</a:t>
                </a:r>
                <a:r>
                  <a:rPr lang="en-US" sz="2800" dirty="0"/>
                  <a:t>) points of x and there are </a:t>
                </a:r>
                <a:r>
                  <a:rPr lang="en-US" sz="2800" b="1" dirty="0"/>
                  <a:t>y</a:t>
                </a:r>
                <a:r>
                  <a:rPr lang="en-US" sz="2800" dirty="0"/>
                  <a:t> corresponding points. We call it: “</a:t>
                </a:r>
                <a:r>
                  <a:rPr lang="en-US" sz="2800" b="1" dirty="0"/>
                  <a:t>one – to – one</a:t>
                </a:r>
                <a:r>
                  <a:rPr lang="en-US" sz="2800" dirty="0"/>
                  <a:t>” transformation. </a:t>
                </a:r>
                <a:endParaRPr lang="en-US" sz="2800" dirty="0" smtClean="0"/>
              </a:p>
              <a:p>
                <a:pPr algn="just" rtl="0"/>
                <a:r>
                  <a:rPr lang="en-US" sz="2800" dirty="0" smtClean="0"/>
                  <a:t>Then</a:t>
                </a:r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.</m:t>
                    </m:r>
                  </m:oMath>
                </a14:m>
                <a:endParaRPr lang="en-US" sz="2000" dirty="0"/>
              </a:p>
              <a:p>
                <a:pPr algn="just" rtl="0"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𝑌</m:t>
                        </m:r>
                        <m:r>
                          <a:rPr lang="en-US" sz="2800" i="1">
                            <a:latin typeface="Cambria Math"/>
                          </a:rPr>
                          <m:t>=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</m:d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=</m:t>
                        </m:r>
                        <m:r>
                          <a:rPr lang="en-US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800" i="1">
                            <a:latin typeface="Cambria Math"/>
                          </a:rPr>
                          <m:t>=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lang="en-US" sz="2000" dirty="0"/>
              </a:p>
              <a:p>
                <a:pPr algn="just" rtl="0"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∴⟹ 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</m:oMath>
                </a14:m>
                <a:endParaRPr lang="ar-IQ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815" t="-1704" r="-148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75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476672"/>
                <a:ext cx="8435280" cy="5976664"/>
              </a:xfrm>
            </p:spPr>
            <p:txBody>
              <a:bodyPr>
                <a:normAutofit fontScale="92500" lnSpcReduction="20000"/>
              </a:bodyPr>
              <a:lstStyle/>
              <a:p>
                <a:pPr algn="just" rtl="0"/>
                <a:r>
                  <a:rPr lang="en-US" b="1" u="sng" dirty="0"/>
                  <a:t>Example </a:t>
                </a:r>
                <a:endParaRPr lang="en-US" u="sng" dirty="0"/>
              </a:p>
              <a:p>
                <a:pPr marL="0" indent="0" algn="just" rtl="0">
                  <a:buNone/>
                </a:pPr>
                <a:r>
                  <a:rPr lang="en-US" dirty="0"/>
                  <a:t>Let: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 ;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1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3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4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5</m:t>
                    </m:r>
                  </m:oMath>
                </a14:m>
                <a:endParaRPr lang="en-US" dirty="0"/>
              </a:p>
              <a:p>
                <a:pPr marL="0" indent="0" algn="just" rtl="0">
                  <a:buNone/>
                </a:pPr>
                <a:r>
                  <a:rPr lang="en-US" dirty="0"/>
                  <a:t>Find dist.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3</m:t>
                    </m:r>
                  </m:oMath>
                </a14:m>
                <a:endParaRPr lang="en-US" dirty="0" smtClean="0"/>
              </a:p>
              <a:p>
                <a:pPr marL="0" indent="0" algn="just" rtl="0">
                  <a:buNone/>
                </a:pPr>
                <a:r>
                  <a:rPr lang="en-US" b="1" u="sng" dirty="0" smtClean="0"/>
                  <a:t>Solution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3</m:t>
                      </m:r>
                      <m:r>
                        <a:rPr lang="en-US" i="1">
                          <a:latin typeface="Cambria Math"/>
                        </a:rPr>
                        <m:t>  ;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∴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⟹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   ;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=−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, −</m:t>
                      </m:r>
                      <m:r>
                        <a:rPr lang="en-US" i="1">
                          <a:latin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</a:rPr>
                        <m:t>, 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  <m:r>
                        <a:rPr lang="en-US" i="1">
                          <a:latin typeface="Cambria Math"/>
                        </a:rPr>
                        <m:t>, </m:t>
                      </m:r>
                      <m:r>
                        <a:rPr lang="en-US" i="1">
                          <a:latin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</a:rPr>
                        <m:t>, 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∴</m:t>
                      </m:r>
                      <m:r>
                        <a:rPr lang="en-US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   ;−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, −</m:t>
                      </m:r>
                      <m:r>
                        <a:rPr lang="en-US" i="1">
                          <a:latin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</a:rPr>
                        <m:t>, 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  <m:r>
                        <a:rPr lang="en-US" i="1">
                          <a:latin typeface="Cambria Math"/>
                        </a:rPr>
                        <m:t>, </m:t>
                      </m:r>
                      <m:r>
                        <a:rPr lang="en-US" i="1">
                          <a:latin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</a:rPr>
                        <m:t>, 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  <a:p>
                <a:pPr marL="0" indent="0" algn="just" rtl="0">
                  <a:buNone/>
                </a:pPr>
                <a:endParaRPr lang="en-US" u="sng" dirty="0"/>
              </a:p>
              <a:p>
                <a:pPr marL="0" indent="0" algn="just" rtl="0">
                  <a:buNone/>
                </a:pPr>
                <a:endParaRPr lang="en-US" dirty="0"/>
              </a:p>
              <a:p>
                <a:pPr marL="0" indent="0" algn="just" rtl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476672"/>
                <a:ext cx="8435280" cy="5976664"/>
              </a:xfrm>
              <a:blipFill rotWithShape="1">
                <a:blip r:embed="rId2"/>
                <a:stretch>
                  <a:fillRect l="-1084" t="-17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678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rmAutofit/>
              </a:bodyPr>
              <a:lstStyle/>
              <a:p>
                <a:pPr lvl="1" algn="just" rtl="0"/>
                <a:r>
                  <a:rPr lang="en-US" sz="3900" b="1" u="sng" dirty="0"/>
                  <a:t>Continuous Random Variable  </a:t>
                </a:r>
              </a:p>
              <a:p>
                <a:pPr marL="0" indent="0" algn="just" rtl="0">
                  <a:buNone/>
                </a:pPr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/>
                  <a:t> a </a:t>
                </a:r>
                <a:r>
                  <a:rPr lang="en-US" sz="2800" dirty="0" err="1"/>
                  <a:t>r.v</a:t>
                </a:r>
                <a:r>
                  <a:rPr lang="en-US" sz="2800" dirty="0"/>
                  <a:t>. has </a:t>
                </a:r>
                <a:r>
                  <a:rPr lang="en-US" sz="2800" dirty="0" err="1"/>
                  <a:t>pdf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𝑓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and given function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𝑦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/>
                  <a:t>, then: </a:t>
                </a:r>
                <a:endParaRPr lang="en-US" sz="2000" dirty="0"/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.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</a:rPr>
                                <m:t>𝑑𝑦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 algn="just" rtl="0">
                  <a:buNone/>
                </a:pPr>
                <a:r>
                  <a:rPr lang="en-US" sz="2800" b="1" dirty="0"/>
                  <a:t>If: </a:t>
                </a:r>
                <a:endParaRPr lang="en-US" sz="2000" dirty="0"/>
              </a:p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latin typeface="Cambria Math"/>
                              </a:rPr>
                              <m:t>𝑑𝑥</m:t>
                            </m:r>
                          </m:num>
                          <m:den>
                            <m:r>
                              <a:rPr lang="en-US" sz="3200" i="1">
                                <a:latin typeface="Cambria Math"/>
                              </a:rPr>
                              <m:t>𝑑𝑦</m:t>
                            </m:r>
                          </m:den>
                        </m:f>
                      </m:e>
                    </m:d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i="1">
                        <a:latin typeface="Cambria Math"/>
                      </a:rPr>
                      <m:t>𝐽</m:t>
                    </m:r>
                  </m:oMath>
                </a14:m>
                <a:r>
                  <a:rPr lang="en-US" sz="2800" dirty="0"/>
                  <a:t> which is </a:t>
                </a:r>
                <a:r>
                  <a:rPr lang="en-US" sz="2800" dirty="0" err="1"/>
                  <a:t>jacobian</a:t>
                </a:r>
                <a:r>
                  <a:rPr lang="en-US" sz="2800" dirty="0"/>
                  <a:t> or </a:t>
                </a:r>
                <a:r>
                  <a:rPr lang="en-US" sz="2800" dirty="0" err="1"/>
                  <a:t>jacobi</a:t>
                </a:r>
                <a:endParaRPr lang="en-US" sz="2000" dirty="0"/>
              </a:p>
              <a:p>
                <a:pPr marL="0" indent="0" algn="just" rtl="0">
                  <a:buNone/>
                </a:pPr>
                <a:r>
                  <a:rPr lang="en-US" sz="2800" b="1" dirty="0"/>
                  <a:t> </a:t>
                </a:r>
                <a:endParaRPr lang="en-US" sz="2000" dirty="0" smtClean="0"/>
              </a:p>
              <a:p>
                <a:pPr marL="0" indent="0" algn="just" rtl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1481" t="-188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946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764704"/>
                <a:ext cx="8229600" cy="5361459"/>
              </a:xfrm>
            </p:spPr>
            <p:txBody>
              <a:bodyPr>
                <a:normAutofit/>
              </a:bodyPr>
              <a:lstStyle/>
              <a:p>
                <a:pPr algn="just" rtl="0"/>
                <a:r>
                  <a:rPr lang="en-US" sz="2400" b="1" u="sng" dirty="0"/>
                  <a:t>Example </a:t>
                </a:r>
                <a:r>
                  <a:rPr lang="en-US" sz="2400" b="1" dirty="0"/>
                  <a:t> </a:t>
                </a:r>
                <a:endParaRPr lang="en-US" sz="2400" dirty="0"/>
              </a:p>
              <a:p>
                <a:pPr marL="0" indent="0" algn="just" rtl="0">
                  <a:buNone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      </m:t>
                    </m:r>
                  </m:oMath>
                </a14:m>
                <a:r>
                  <a:rPr lang="en-US" sz="2400" dirty="0"/>
                  <a:t>has   exponential distribution  (λ=1)</a:t>
                </a:r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      ;</m:t>
                      </m:r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</a:rPr>
                        <m:t>&gt;</m:t>
                      </m:r>
                      <m:r>
                        <a:rPr lang="en-US" sz="2400" i="1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just" rtl="0">
                  <a:buNone/>
                </a:pPr>
                <a:r>
                  <a:rPr lang="en-US" sz="2400" b="1" dirty="0"/>
                  <a:t>Find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  </m:t>
                    </m:r>
                    <m:r>
                      <a:rPr lang="en-US" sz="2400" i="1">
                        <a:latin typeface="Cambria Math"/>
                      </a:rPr>
                      <m:t>𝑖𝑓</m:t>
                    </m:r>
                    <m:r>
                      <a:rPr lang="en-US" sz="2400" i="1">
                        <a:latin typeface="Cambria Math"/>
                      </a:rPr>
                      <m:t>   </m:t>
                    </m:r>
                    <m:r>
                      <a:rPr lang="en-US" sz="2400" i="1">
                        <a:latin typeface="Cambria Math"/>
                      </a:rPr>
                      <m:t>𝑦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sz="2400" dirty="0"/>
              </a:p>
              <a:p>
                <a:pPr marL="0" indent="0" algn="just" rtl="0">
                  <a:buNone/>
                </a:pPr>
                <a:endParaRPr lang="en-US" sz="2400" b="1" dirty="0" smtClean="0"/>
              </a:p>
              <a:p>
                <a:pPr marL="0" indent="0" algn="just" rtl="0">
                  <a:buNone/>
                </a:pPr>
                <a:r>
                  <a:rPr lang="en-US" sz="2400" b="1" dirty="0" smtClean="0"/>
                  <a:t>Solution</a:t>
                </a:r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𝑦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rad>
                      <m:r>
                        <a:rPr lang="en-US" sz="2400" i="1">
                          <a:latin typeface="Cambria Math"/>
                        </a:rPr>
                        <m:t> ⟶</m:t>
                      </m:r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𝐽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𝑑𝑦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2</m:t>
                      </m:r>
                      <m:r>
                        <a:rPr lang="en-US" sz="2400" i="1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 algn="just" rtl="0">
                  <a:buNone/>
                </a:pPr>
                <a:endParaRPr lang="en-US" sz="2400" dirty="0"/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>
                          <a:latin typeface="Cambria Math"/>
                        </a:rPr>
                        <m:t>∴</m:t>
                      </m:r>
                      <m:r>
                        <a:rPr lang="en-US" sz="2400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i="1">
                          <a:latin typeface="Cambria Math"/>
                        </a:rPr>
                        <m:t>.</m:t>
                      </m:r>
                      <m:r>
                        <a:rPr lang="en-US" sz="2400" i="1">
                          <a:latin typeface="Cambria Math"/>
                        </a:rPr>
                        <m:t>2</m:t>
                      </m:r>
                      <m:r>
                        <a:rPr lang="en-US" sz="2400" i="1">
                          <a:latin typeface="Cambria Math"/>
                        </a:rPr>
                        <m:t>𝑦</m:t>
                      </m:r>
                      <m:r>
                        <a:rPr lang="en-US" sz="2400" i="1">
                          <a:latin typeface="Cambria Math"/>
                        </a:rPr>
                        <m:t>   ;</m:t>
                      </m:r>
                      <m:r>
                        <a:rPr lang="en-US" sz="2400" i="1">
                          <a:latin typeface="Cambria Math"/>
                        </a:rPr>
                        <m:t>𝑦</m:t>
                      </m:r>
                      <m:r>
                        <a:rPr lang="en-US" sz="2400" i="1">
                          <a:latin typeface="Cambria Math"/>
                        </a:rPr>
                        <m:t>&gt;</m:t>
                      </m:r>
                      <m:r>
                        <a:rPr lang="en-US" sz="2400" i="1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just" rtl="0">
                  <a:buNone/>
                </a:pPr>
                <a:endParaRPr lang="en-US" sz="2400" dirty="0"/>
              </a:p>
              <a:p>
                <a:pPr algn="just" rtl="0"/>
                <a:endParaRPr lang="ar-IQ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764704"/>
                <a:ext cx="8229600" cy="5361459"/>
              </a:xfrm>
              <a:blipFill rotWithShape="1">
                <a:blip r:embed="rId2"/>
                <a:stretch>
                  <a:fillRect l="-1111" t="-90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2517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</TotalTime>
  <Words>439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Mathematical Statistics</vt:lpstr>
      <vt:lpstr>Lesson One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One</dc:title>
  <dc:creator>DR.Ahmed Saker</dc:creator>
  <cp:lastModifiedBy>DR.Ahmed Saker</cp:lastModifiedBy>
  <cp:revision>14</cp:revision>
  <dcterms:created xsi:type="dcterms:W3CDTF">2019-03-25T19:23:08Z</dcterms:created>
  <dcterms:modified xsi:type="dcterms:W3CDTF">2019-12-26T11:04:46Z</dcterms:modified>
</cp:coreProperties>
</file>