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A2FD-F7AC-47B1-AF41-DEE7C2DD82A0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D80768E-D5EC-413D-8E90-4483C29C61D1}" type="slidenum">
              <a:rPr lang="ar-IQ" smtClean="0"/>
              <a:t>‹#›</a:t>
            </a:fld>
            <a:endParaRPr lang="ar-IQ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A2FD-F7AC-47B1-AF41-DEE7C2DD82A0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768E-D5EC-413D-8E90-4483C29C61D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A2FD-F7AC-47B1-AF41-DEE7C2DD82A0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768E-D5EC-413D-8E90-4483C29C61D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A2FD-F7AC-47B1-AF41-DEE7C2DD82A0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768E-D5EC-413D-8E90-4483C29C61D1}" type="slidenum">
              <a:rPr lang="ar-IQ" smtClean="0"/>
              <a:t>‹#›</a:t>
            </a:fld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A2FD-F7AC-47B1-AF41-DEE7C2DD82A0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D80768E-D5EC-413D-8E90-4483C29C61D1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A2FD-F7AC-47B1-AF41-DEE7C2DD82A0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768E-D5EC-413D-8E90-4483C29C61D1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A2FD-F7AC-47B1-AF41-DEE7C2DD82A0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768E-D5EC-413D-8E90-4483C29C61D1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A2FD-F7AC-47B1-AF41-DEE7C2DD82A0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768E-D5EC-413D-8E90-4483C29C61D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A2FD-F7AC-47B1-AF41-DEE7C2DD82A0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768E-D5EC-413D-8E90-4483C29C61D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A2FD-F7AC-47B1-AF41-DEE7C2DD82A0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768E-D5EC-413D-8E90-4483C29C61D1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A2FD-F7AC-47B1-AF41-DEE7C2DD82A0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D80768E-D5EC-413D-8E90-4483C29C61D1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D21A2FD-F7AC-47B1-AF41-DEE7C2DD82A0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D80768E-D5EC-413D-8E90-4483C29C61D1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7584" y="3632448"/>
            <a:ext cx="6400800" cy="1092696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Truncated Distribution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 smtClean="0">
                <a:solidFill>
                  <a:srgbClr val="002060"/>
                </a:solidFill>
              </a:rPr>
              <a:t>Lesson Two</a:t>
            </a:r>
            <a:endParaRPr lang="ar-IQ" sz="7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721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914400" y="332656"/>
                <a:ext cx="7772400" cy="5688632"/>
              </a:xfrm>
            </p:spPr>
            <p:txBody>
              <a:bodyPr>
                <a:normAutofit/>
              </a:bodyPr>
              <a:lstStyle/>
              <a:p>
                <a:pPr marL="0" indent="0" algn="l" rtl="0">
                  <a:buNone/>
                </a:pPr>
                <a:r>
                  <a:rPr lang="en-US" sz="3200" dirty="0" smtClean="0"/>
                  <a:t>Let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𝑎</m:t>
                    </m:r>
                    <m:r>
                      <a:rPr lang="en-US" sz="3200" i="1">
                        <a:latin typeface="Cambria Math"/>
                      </a:rPr>
                      <m:t> &amp; </m:t>
                    </m:r>
                    <m:r>
                      <a:rPr lang="en-US" sz="3200" i="1">
                        <a:latin typeface="Cambria Math"/>
                      </a:rPr>
                      <m:t>𝑏</m:t>
                    </m:r>
                  </m:oMath>
                </a14:m>
                <a:r>
                  <a:rPr lang="en-US" sz="3200" dirty="0"/>
                  <a:t> are real value (constants</a:t>
                </a:r>
                <a:r>
                  <a:rPr lang="en-US" sz="3200" dirty="0" smtClean="0"/>
                  <a:t>), then:</a:t>
                </a:r>
              </a:p>
              <a:p>
                <a:pPr marL="0" indent="0" algn="l" rtl="0">
                  <a:buNone/>
                </a:pPr>
                <a:endParaRPr lang="en-US" sz="3200" dirty="0" smtClean="0"/>
              </a:p>
              <a:p>
                <a:pPr algn="l" rtl="0"/>
                <a:r>
                  <a:rPr lang="en-US" sz="2800" b="1" u="sng" dirty="0"/>
                  <a:t>Left truncation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/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&gt;</m:t>
                          </m:r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𝐹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den>
                      </m:f>
                      <m:r>
                        <a:rPr lang="en-US" i="1">
                          <a:latin typeface="Cambria Math"/>
                        </a:rPr>
                        <m:t>        ;  </m:t>
                      </m:r>
                      <m:r>
                        <a:rPr lang="en-US" i="1">
                          <a:latin typeface="Cambria Math"/>
                        </a:rPr>
                        <m:t>𝑎</m:t>
                      </m:r>
                      <m:r>
                        <a:rPr lang="en-US" i="1">
                          <a:latin typeface="Cambria Math"/>
                        </a:rPr>
                        <m:t>&lt;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</a:rPr>
                        <m:t>&lt;∞</m:t>
                      </m:r>
                    </m:oMath>
                  </m:oMathPara>
                </a14:m>
                <a:endParaRPr lang="en-US" dirty="0"/>
              </a:p>
              <a:p>
                <a:pPr algn="l" rtl="0"/>
                <a:r>
                  <a:rPr lang="en-US" sz="2800" b="1" u="sng" dirty="0" smtClean="0"/>
                  <a:t>Right truncation</a:t>
                </a:r>
                <a:endParaRPr lang="en-US" sz="2800" b="1" u="sng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/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&lt;</m:t>
                          </m:r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𝐹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den>
                      </m:f>
                      <m:r>
                        <a:rPr lang="en-US" i="1">
                          <a:latin typeface="Cambria Math"/>
                        </a:rPr>
                        <m:t>      ; −∞&lt;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</a:rPr>
                        <m:t>&lt;</m:t>
                      </m:r>
                      <m:r>
                        <a:rPr lang="en-US" i="1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  <a:p>
                <a:pPr algn="l" rtl="0"/>
                <a:r>
                  <a:rPr lang="en-US" sz="2800" b="1" u="sng" dirty="0" smtClean="0"/>
                  <a:t>Two </a:t>
                </a:r>
                <a:r>
                  <a:rPr lang="en-US" sz="2800" b="1" u="sng" dirty="0"/>
                  <a:t>sides </a:t>
                </a:r>
                <a:r>
                  <a:rPr lang="en-US" sz="2800" b="1" u="sng" dirty="0" smtClean="0"/>
                  <a:t>truncation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  <m:r>
                            <a:rPr lang="en-US" sz="2800" i="1">
                              <a:latin typeface="Cambria Math"/>
                            </a:rPr>
                            <m:t>/</m:t>
                          </m:r>
                          <m:r>
                            <a:rPr lang="en-US" sz="2800" i="1">
                              <a:latin typeface="Cambria Math"/>
                            </a:rPr>
                            <m:t>𝑎</m:t>
                          </m:r>
                          <m:r>
                            <a:rPr lang="en-US" sz="2800" i="1">
                              <a:latin typeface="Cambria Math"/>
                            </a:rPr>
                            <m:t>&lt;</m:t>
                          </m:r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  <m:r>
                            <a:rPr lang="en-US" sz="2800" i="1">
                              <a:latin typeface="Cambria Math"/>
                            </a:rPr>
                            <m:t>&lt;</m:t>
                          </m:r>
                          <m:r>
                            <a:rPr lang="en-US" sz="2800" i="1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𝐹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  <m:r>
                            <a:rPr lang="en-US" sz="2800" i="1">
                              <a:latin typeface="Cambria Math"/>
                            </a:rPr>
                            <m:t>−</m:t>
                          </m:r>
                          <m:r>
                            <a:rPr lang="en-US" sz="2800" i="1">
                              <a:latin typeface="Cambria Math"/>
                            </a:rPr>
                            <m:t>𝐹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den>
                      </m:f>
                      <m:r>
                        <a:rPr lang="en-US" sz="2800" i="1">
                          <a:latin typeface="Cambria Math"/>
                        </a:rPr>
                        <m:t>     ;  </m:t>
                      </m:r>
                      <m:r>
                        <a:rPr lang="en-US" sz="2800" i="1">
                          <a:latin typeface="Cambria Math"/>
                        </a:rPr>
                        <m:t>𝑎</m:t>
                      </m:r>
                      <m:r>
                        <a:rPr lang="en-US" sz="2800" i="1">
                          <a:latin typeface="Cambria Math"/>
                        </a:rPr>
                        <m:t>&lt;</m:t>
                      </m:r>
                      <m:r>
                        <a:rPr lang="en-US" sz="2800" i="1">
                          <a:latin typeface="Cambria Math"/>
                        </a:rPr>
                        <m:t>𝑥</m:t>
                      </m:r>
                      <m:r>
                        <a:rPr lang="en-US" sz="2800" i="1">
                          <a:latin typeface="Cambria Math"/>
                        </a:rPr>
                        <m:t>&lt;</m:t>
                      </m:r>
                      <m:r>
                        <a:rPr lang="en-US" sz="2800" i="1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sz="2800" dirty="0"/>
              </a:p>
              <a:p>
                <a:pPr marL="0" indent="0" algn="l" rtl="0">
                  <a:buNone/>
                </a:pP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914400" y="332656"/>
                <a:ext cx="7772400" cy="5688632"/>
              </a:xfrm>
              <a:blipFill rotWithShape="1">
                <a:blip r:embed="rId2"/>
                <a:stretch>
                  <a:fillRect l="-1961" t="-117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1846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332656"/>
            <a:ext cx="8147248" cy="5687144"/>
          </a:xfrm>
        </p:spPr>
        <p:txBody>
          <a:bodyPr/>
          <a:lstStyle/>
          <a:p>
            <a:pPr algn="l" rtl="0"/>
            <a:r>
              <a:rPr lang="en-US" b="1" u="sng" dirty="0" smtClean="0"/>
              <a:t>Example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Let  X ~ </a:t>
            </a:r>
            <a:r>
              <a:rPr lang="en-US" dirty="0" err="1"/>
              <a:t>Exp</a:t>
            </a:r>
            <a:r>
              <a:rPr lang="en-US" dirty="0"/>
              <a:t>(2)  , then find</a:t>
            </a:r>
            <a:r>
              <a:rPr lang="en-US" dirty="0" smtClean="0"/>
              <a:t>:</a:t>
            </a:r>
          </a:p>
          <a:p>
            <a:pPr marL="0" indent="0" algn="l" rtl="0">
              <a:buNone/>
            </a:pPr>
            <a:endParaRPr lang="en-US" dirty="0"/>
          </a:p>
          <a:p>
            <a:pPr marL="0" lvl="0" indent="0" algn="l" rtl="0">
              <a:buNone/>
            </a:pPr>
            <a:r>
              <a:rPr lang="en-US" b="1" dirty="0" smtClean="0"/>
              <a:t>i.</a:t>
            </a:r>
            <a:r>
              <a:rPr lang="en-US" dirty="0" smtClean="0"/>
              <a:t> f(x </a:t>
            </a:r>
            <a:r>
              <a:rPr lang="en-US" dirty="0"/>
              <a:t>/ x &gt; 1) </a:t>
            </a:r>
          </a:p>
          <a:p>
            <a:pPr marL="0" lvl="0" indent="0" algn="l" rtl="0">
              <a:buNone/>
            </a:pPr>
            <a:r>
              <a:rPr lang="en-US" b="1" dirty="0" smtClean="0"/>
              <a:t>ii.</a:t>
            </a:r>
            <a:r>
              <a:rPr lang="en-US" dirty="0" smtClean="0"/>
              <a:t> f(x </a:t>
            </a:r>
            <a:r>
              <a:rPr lang="en-US" dirty="0"/>
              <a:t>/ x &lt; 1.2) </a:t>
            </a:r>
          </a:p>
          <a:p>
            <a:pPr marL="0" lvl="0" indent="0" algn="l" rtl="0">
              <a:buNone/>
            </a:pPr>
            <a:r>
              <a:rPr lang="en-US" b="1" dirty="0" smtClean="0"/>
              <a:t>iii. </a:t>
            </a:r>
            <a:r>
              <a:rPr lang="en-US" dirty="0" smtClean="0"/>
              <a:t>f(x</a:t>
            </a:r>
            <a:r>
              <a:rPr lang="en-US" dirty="0"/>
              <a:t>/  1 &lt;x&lt;1.2</a:t>
            </a:r>
            <a:r>
              <a:rPr lang="en-US" dirty="0" smtClean="0"/>
              <a:t>)</a:t>
            </a:r>
          </a:p>
          <a:p>
            <a:pPr marL="0" lvl="0" indent="0" algn="l" rtl="0">
              <a:buNone/>
            </a:pPr>
            <a:endParaRPr lang="en-US" b="1" u="sng" dirty="0" smtClean="0"/>
          </a:p>
          <a:p>
            <a:pPr marL="0" lvl="0" indent="0" algn="l" rtl="0">
              <a:buNone/>
            </a:pPr>
            <a:r>
              <a:rPr lang="en-US" b="1" u="sng" dirty="0" smtClean="0"/>
              <a:t>Solution</a:t>
            </a:r>
          </a:p>
          <a:p>
            <a:pPr marL="0" lvl="0" indent="0" algn="l" rtl="0">
              <a:buNone/>
            </a:pPr>
            <a:endParaRPr lang="en-US" dirty="0"/>
          </a:p>
          <a:p>
            <a:pPr marL="0" lvl="0" indent="0" algn="l" rtl="0">
              <a:buNone/>
            </a:pPr>
            <a:endParaRPr lang="en-US" dirty="0" smtClean="0"/>
          </a:p>
          <a:p>
            <a:pPr marL="0" lvl="0" indent="0" algn="l" rtl="0">
              <a:buNone/>
            </a:pPr>
            <a:endParaRPr lang="en-US" dirty="0" smtClean="0"/>
          </a:p>
          <a:p>
            <a:pPr marL="0" lvl="0" indent="0" algn="l" rtl="0">
              <a:buNone/>
            </a:pPr>
            <a:endParaRPr lang="en-US" dirty="0"/>
          </a:p>
          <a:p>
            <a:pPr marL="0" lvl="0" indent="0" algn="l" rtl="0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530" y="4223494"/>
            <a:ext cx="5179758" cy="165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2407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32" y="836712"/>
            <a:ext cx="6199480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136" y="3215382"/>
            <a:ext cx="6343160" cy="1797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35818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</TotalTime>
  <Words>133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Lesson Two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Two</dc:title>
  <dc:creator>DR.Ahmed Saker</dc:creator>
  <cp:lastModifiedBy>DR.Ahmed Saker</cp:lastModifiedBy>
  <cp:revision>12</cp:revision>
  <dcterms:created xsi:type="dcterms:W3CDTF">2019-03-25T19:40:54Z</dcterms:created>
  <dcterms:modified xsi:type="dcterms:W3CDTF">2019-12-26T11:44:04Z</dcterms:modified>
</cp:coreProperties>
</file>