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85D153-2346-4BF1-B335-356F6D550CF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624" y="3717032"/>
            <a:ext cx="6296744" cy="982960"/>
          </a:xfrm>
        </p:spPr>
        <p:txBody>
          <a:bodyPr>
            <a:normAutofit/>
          </a:bodyPr>
          <a:lstStyle/>
          <a:p>
            <a:pPr rtl="0"/>
            <a:r>
              <a:rPr lang="en-US" sz="5500" b="1" dirty="0" smtClean="0">
                <a:solidFill>
                  <a:srgbClr val="FF0000"/>
                </a:solidFill>
              </a:rPr>
              <a:t>Order Statistics </a:t>
            </a:r>
            <a:endParaRPr lang="ar-IQ" sz="55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002060"/>
                </a:solidFill>
              </a:rPr>
              <a:t>Lesson Three</a:t>
            </a:r>
            <a:endParaRPr lang="ar-IQ" sz="72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4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404664"/>
                <a:ext cx="8229600" cy="5832648"/>
              </a:xfrm>
            </p:spPr>
            <p:txBody>
              <a:bodyPr>
                <a:normAutofit/>
              </a:bodyPr>
              <a:lstStyle/>
              <a:p>
                <a:pPr marL="0" indent="0" algn="just" rtl="0">
                  <a:buNone/>
                </a:pPr>
                <a:r>
                  <a:rPr lang="en-US" dirty="0" smtClean="0"/>
                  <a:t>Let us have random sample follows a certain probability distribution </a:t>
                </a:r>
              </a:p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 ……,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then, we can define</a:t>
                </a:r>
                <a:r>
                  <a:rPr lang="en-US" dirty="0" smtClean="0"/>
                  <a:t>:</a:t>
                </a:r>
              </a:p>
              <a:p>
                <a:pPr marL="0" indent="0" algn="just" rtl="0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𝑠𝑚𝑎𝑙𝑙𝑒𝑠𝑡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𝑜𝑓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 ……,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𝑛𝑑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𝑆𝑚𝑎𝑙𝑙𝑒𝑠𝑡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𝑜𝑓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 ……,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⋮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𝑆𝑚𝑎𝑙𝑙𝑒𝑠𝑡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𝑜𝑓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 ……,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⋮</m:t>
                      </m:r>
                    </m:oMath>
                  </m:oMathPara>
                </a14:m>
                <a:endParaRPr lang="en-US" i="1" dirty="0" smtClean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𝑙𝑎𝑟𝑔𝑒𝑠𝑡</m:t>
                      </m:r>
                      <m:r>
                        <a:rPr lang="en-US" i="1">
                          <a:latin typeface="Cambria Math"/>
                        </a:rPr>
                        <m:t>  </m:t>
                      </m:r>
                      <m:r>
                        <a:rPr lang="en-US" i="1">
                          <a:latin typeface="Cambria Math"/>
                        </a:rPr>
                        <m:t>𝑜𝑓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 ……,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i="1" dirty="0" smtClean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∋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≤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 …… ≤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Or: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∋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e>
                        </m:d>
                      </m:sub>
                    </m:sSub>
                    <m:r>
                      <a:rPr lang="en-US" i="1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</m:d>
                      </m:sub>
                    </m:sSub>
                    <m:r>
                      <a:rPr lang="en-US" i="1">
                        <a:latin typeface="Cambria Math"/>
                      </a:rPr>
                      <m:t> …… ≤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e>
                        </m:d>
                      </m:sub>
                    </m:sSub>
                    <m:r>
                      <a:rPr lang="en-US" i="1">
                        <a:latin typeface="Cambria Math"/>
                      </a:rPr>
                      <m:t>……≤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sub>
                    </m:sSub>
                  </m:oMath>
                </a14:m>
                <a:endParaRPr lang="en-US" dirty="0"/>
              </a:p>
              <a:p>
                <a:pPr algn="just" rtl="0"/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404664"/>
                <a:ext cx="8229600" cy="5832648"/>
              </a:xfrm>
              <a:blipFill rotWithShape="1">
                <a:blip r:embed="rId2"/>
                <a:stretch>
                  <a:fillRect l="-1259" t="-1358" r="-13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741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260648"/>
                <a:ext cx="8291264" cy="6192688"/>
              </a:xfrm>
            </p:spPr>
            <p:txBody>
              <a:bodyPr>
                <a:normAutofit/>
              </a:bodyPr>
              <a:lstStyle/>
              <a:p>
                <a:pPr algn="l" rtl="0"/>
                <a:r>
                  <a:rPr lang="en-US" dirty="0"/>
                  <a:t>Joint distribution of order statistics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……,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is: </a:t>
                </a:r>
              </a:p>
              <a:p>
                <a:pPr marL="0" indent="0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𝑔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…,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𝑛</m:t>
                      </m:r>
                      <m:r>
                        <a:rPr lang="en-US" i="1">
                          <a:latin typeface="Cambria Math"/>
                        </a:rPr>
                        <m:t>!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/>
                              </a:rPr>
                              <m:t>𝜋</m:t>
                            </m:r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i="1">
                                <a:latin typeface="Cambria Math"/>
                              </a:rPr>
                              <m:t>=</m:t>
                            </m:r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e>
                        </m:mr>
                      </m:m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𝑦𝑖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;</m:t>
                      </m:r>
                      <m:r>
                        <a:rPr lang="en-US" i="1">
                          <a:latin typeface="Cambria Math"/>
                        </a:rPr>
                        <m:t>𝑎</m:t>
                      </m:r>
                      <m:r>
                        <a:rPr lang="en-US" i="1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&lt;…&lt;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&lt;</m:t>
                      </m:r>
                      <m:r>
                        <a:rPr lang="en-US" i="1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 smtClean="0"/>
              </a:p>
              <a:p>
                <a:pPr marL="0" indent="0" rtl="0">
                  <a:buNone/>
                </a:pPr>
                <a:endParaRPr lang="en-US" dirty="0"/>
              </a:p>
              <a:p>
                <a:pPr algn="l" rtl="0"/>
                <a:r>
                  <a:rPr lang="en-US" dirty="0"/>
                  <a:t>The distribution of (</a:t>
                </a:r>
                <a:r>
                  <a:rPr lang="en-US" b="1" dirty="0" err="1"/>
                  <a:t>j</a:t>
                </a:r>
                <a:r>
                  <a:rPr lang="en-US" b="1" baseline="30000" dirty="0" err="1"/>
                  <a:t>th</a:t>
                </a:r>
                <a:r>
                  <a:rPr lang="en-US" dirty="0"/>
                  <a:t>) order statistics is: </a:t>
                </a:r>
              </a:p>
              <a:p>
                <a:pPr marL="0" indent="0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!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 rtl="0">
                  <a:buNone/>
                </a:pPr>
                <a:endParaRPr lang="en-US" dirty="0"/>
              </a:p>
              <a:p>
                <a:pPr algn="l" rtl="0"/>
                <a:r>
                  <a:rPr lang="en-US" dirty="0"/>
                  <a:t>The distribution of the smallest observation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is: </a:t>
                </a:r>
              </a:p>
              <a:p>
                <a:pPr marL="0" indent="0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𝑛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;</m:t>
                      </m:r>
                      <m:r>
                        <a:rPr lang="en-US" i="1">
                          <a:latin typeface="Cambria Math"/>
                        </a:rPr>
                        <m:t>𝑎</m:t>
                      </m:r>
                      <m:r>
                        <a:rPr lang="en-US" i="1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&lt;</m:t>
                      </m:r>
                      <m:r>
                        <a:rPr lang="en-US" i="1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 smtClean="0"/>
              </a:p>
              <a:p>
                <a:pPr marL="0" indent="0" rtl="0">
                  <a:buNone/>
                </a:pPr>
                <a:endParaRPr lang="en-US" dirty="0"/>
              </a:p>
              <a:p>
                <a:pPr algn="l" rtl="0"/>
                <a:r>
                  <a:rPr lang="en-US" dirty="0"/>
                  <a:t>While the distribution of the largest observation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is: </a:t>
                </a:r>
              </a:p>
              <a:p>
                <a:pPr marL="0" indent="0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𝑛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;</m:t>
                      </m:r>
                      <m:r>
                        <a:rPr lang="en-US" i="1">
                          <a:latin typeface="Cambria Math"/>
                        </a:rPr>
                        <m:t>𝑎</m:t>
                      </m:r>
                      <m:r>
                        <a:rPr lang="en-US" i="1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&lt;</m:t>
                      </m:r>
                      <m:r>
                        <a:rPr lang="en-US" i="1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260648"/>
                <a:ext cx="8291264" cy="6192688"/>
              </a:xfrm>
              <a:blipFill rotWithShape="1">
                <a:blip r:embed="rId2"/>
                <a:stretch>
                  <a:fillRect l="-51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793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692696"/>
                <a:ext cx="8229600" cy="5433467"/>
              </a:xfrm>
            </p:spPr>
            <p:txBody>
              <a:bodyPr/>
              <a:lstStyle/>
              <a:p>
                <a:pPr algn="l" rtl="0"/>
                <a:r>
                  <a:rPr lang="en-US" b="1" u="sng" dirty="0" smtClean="0"/>
                  <a:t>Example </a:t>
                </a:r>
              </a:p>
              <a:p>
                <a:pPr algn="l" rtl="0"/>
                <a:endParaRPr lang="en-US" u="sng" dirty="0"/>
              </a:p>
              <a:p>
                <a:pPr marL="0" indent="0" algn="l" rtl="0">
                  <a:buNone/>
                </a:pPr>
                <a:r>
                  <a:rPr lang="en-US" dirty="0"/>
                  <a:t>Let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 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represent random sample of beta distribution with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/>
                  <a:t>. Find the distribution of: </a:t>
                </a:r>
                <a:endParaRPr lang="en-US" dirty="0" smtClean="0"/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lvl="0" indent="0" algn="l" rtl="0">
                  <a:buNone/>
                </a:pPr>
                <a:r>
                  <a:rPr lang="en-US" b="1" dirty="0" smtClean="0"/>
                  <a:t>i.</a:t>
                </a:r>
                <a:r>
                  <a:rPr lang="en-US" dirty="0" smtClean="0"/>
                  <a:t> Largest </a:t>
                </a:r>
                <a:r>
                  <a:rPr lang="en-US" dirty="0"/>
                  <a:t>order statistics. </a:t>
                </a:r>
              </a:p>
              <a:p>
                <a:pPr marL="0" lvl="0" indent="0" algn="l" rtl="0">
                  <a:buNone/>
                </a:pPr>
                <a:r>
                  <a:rPr lang="en-US" b="1" dirty="0" smtClean="0"/>
                  <a:t>ii.</a:t>
                </a:r>
                <a:r>
                  <a:rPr lang="en-US" dirty="0" smtClean="0"/>
                  <a:t> Smallest </a:t>
                </a:r>
                <a:r>
                  <a:rPr lang="en-US" dirty="0"/>
                  <a:t>order statistics. </a:t>
                </a:r>
                <a:endParaRPr lang="en-US" dirty="0" smtClean="0"/>
              </a:p>
              <a:p>
                <a:pPr marL="0" lvl="0" indent="0" algn="l" rtl="0">
                  <a:buNone/>
                </a:pPr>
                <a:r>
                  <a:rPr lang="en-US" b="1" dirty="0" smtClean="0"/>
                  <a:t>iii.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  <m:r>
                          <a:rPr lang="en-US" i="1">
                            <a:latin typeface="Cambria Math"/>
                          </a:rPr>
                          <m:t>.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endParaRPr lang="en-US" dirty="0"/>
              </a:p>
              <a:p>
                <a:pPr marL="0" lvl="0" indent="0" algn="l" rtl="0">
                  <a:buNone/>
                </a:pPr>
                <a:r>
                  <a:rPr lang="en-US" b="1" dirty="0" smtClean="0"/>
                  <a:t>iv.</a:t>
                </a:r>
                <a:r>
                  <a:rPr lang="en-US" dirty="0" smtClean="0"/>
                  <a:t>  Third </a:t>
                </a:r>
                <a:r>
                  <a:rPr lang="en-US" dirty="0"/>
                  <a:t>order statistics. </a:t>
                </a:r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692696"/>
                <a:ext cx="8229600" cy="5433467"/>
              </a:xfrm>
              <a:blipFill rotWithShape="1">
                <a:blip r:embed="rId2"/>
                <a:stretch>
                  <a:fillRect l="-1259" t="-89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231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</TotalTime>
  <Words>481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Lesson Three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Three</dc:title>
  <dc:creator>DR.Ahmed Saker</dc:creator>
  <cp:lastModifiedBy>DR.Ahmed Saker</cp:lastModifiedBy>
  <cp:revision>14</cp:revision>
  <dcterms:created xsi:type="dcterms:W3CDTF">2019-03-25T20:09:51Z</dcterms:created>
  <dcterms:modified xsi:type="dcterms:W3CDTF">2019-12-26T11:44:15Z</dcterms:modified>
</cp:coreProperties>
</file>