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B988E3-BDDA-4DA0-849B-7751337EFFD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632448"/>
            <a:ext cx="6400800" cy="948680"/>
          </a:xfrm>
        </p:spPr>
        <p:txBody>
          <a:bodyPr>
            <a:normAutofit/>
          </a:bodyPr>
          <a:lstStyle/>
          <a:p>
            <a:r>
              <a:rPr lang="en-US" sz="5200" b="1" dirty="0" smtClean="0">
                <a:solidFill>
                  <a:srgbClr val="FF0000"/>
                </a:solidFill>
              </a:rPr>
              <a:t>Joint Distributions</a:t>
            </a:r>
            <a:endParaRPr lang="ar-IQ" sz="52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002060"/>
                </a:solidFill>
              </a:rPr>
              <a:t>Lesson Four</a:t>
            </a:r>
            <a:endParaRPr lang="ar-IQ" sz="72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67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1560" y="548680"/>
                <a:ext cx="8075240" cy="5328592"/>
              </a:xfrm>
            </p:spPr>
            <p:txBody>
              <a:bodyPr/>
              <a:lstStyle/>
              <a:p>
                <a:pPr algn="l" rtl="0"/>
                <a:r>
                  <a:rPr lang="en-US" sz="3600" b="1" u="sng" dirty="0" smtClean="0">
                    <a:latin typeface="Perpetua" pitchFamily="18" charset="0"/>
                  </a:rPr>
                  <a:t>Joint probability function </a:t>
                </a:r>
              </a:p>
              <a:p>
                <a:pPr marL="0" indent="0" algn="l" rtl="0">
                  <a:buNone/>
                </a:pPr>
                <a:endParaRPr lang="en-US" i="1" dirty="0" smtClean="0">
                  <a:latin typeface="Perpetua" pitchFamily="18" charset="0"/>
                </a:endParaRPr>
              </a:p>
              <a:p>
                <a:pPr algn="l" rtl="0"/>
                <a:endParaRPr lang="en-US" i="1" dirty="0" smtClean="0">
                  <a:latin typeface="Perpetua" pitchFamily="18" charset="0"/>
                </a:endParaRPr>
              </a:p>
              <a:p>
                <a:pPr marL="0" indent="0" algn="l" rtl="0">
                  <a:buNone/>
                </a:pPr>
                <a:endParaRPr lang="en-US" i="1" dirty="0">
                  <a:latin typeface="Perpetua" pitchFamily="18" charset="0"/>
                </a:endParaRPr>
              </a:p>
              <a:p>
                <a:pPr algn="l" rtl="0"/>
                <a:endParaRPr lang="en-US" i="1" dirty="0" smtClean="0">
                  <a:latin typeface="Perpetua" pitchFamily="18" charset="0"/>
                </a:endParaRPr>
              </a:p>
              <a:p>
                <a:pPr algn="l" rtl="0"/>
                <a:endParaRPr lang="en-US" i="1" dirty="0">
                  <a:latin typeface="Perpetua" pitchFamily="18" charset="0"/>
                </a:endParaRPr>
              </a:p>
              <a:p>
                <a:pPr marL="0" indent="0" algn="l" rtl="0">
                  <a:buNone/>
                </a:pPr>
                <a:r>
                  <a:rPr lang="en-US" dirty="0" smtClean="0">
                    <a:latin typeface="Perpetua" pitchFamily="18" charset="0"/>
                  </a:rPr>
                  <a:t>  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,</m:t>
                          </m:r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 ≥</m:t>
                      </m:r>
                      <m:r>
                        <a:rPr lang="en-US" sz="2000" i="1">
                          <a:latin typeface="Cambria Math"/>
                        </a:rPr>
                        <m:t>0</m:t>
                      </m:r>
                      <m:r>
                        <a:rPr lang="en-US" sz="2000" i="1">
                          <a:latin typeface="Cambria Math"/>
                        </a:rPr>
                        <m:t>,   ∀ 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</a:rPr>
                        <m:t> </m:t>
                      </m:r>
                      <m:r>
                        <a:rPr lang="en-US" sz="2000" i="1">
                          <a:latin typeface="Cambria Math"/>
                        </a:rPr>
                        <m:t>𝑎𝑛𝑑</m:t>
                      </m:r>
                      <m:r>
                        <a:rPr lang="en-US" sz="2000" i="1">
                          <a:latin typeface="Cambria Math"/>
                        </a:rPr>
                        <m:t> </m:t>
                      </m:r>
                      <m:r>
                        <a:rPr lang="en-US" sz="2000" i="1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000" dirty="0" smtClean="0">
                  <a:latin typeface="Perpetua" pitchFamily="18" charset="0"/>
                </a:endParaRPr>
              </a:p>
              <a:p>
                <a:pPr marL="0" indent="0" algn="l" rtl="0">
                  <a:buNone/>
                </a:pPr>
                <a:endParaRPr lang="en-US" sz="2000" dirty="0" smtClean="0">
                  <a:latin typeface="Perpetua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/>
                            </a:rPr>
                            <m:t>∀</m:t>
                          </m:r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sub>
                        <m:sup/>
                        <m:e>
                          <m:nary>
                            <m:naryPr>
                              <m:limLoc m:val="undOvr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∀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sub>
                            <m:sup/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000" i="1">
                                  <a:latin typeface="Cambria Math"/>
                                </a:rPr>
                                <m:t>𝑑𝑥𝑑𝑦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>
                  <a:latin typeface="Perpetua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1560" y="548680"/>
                <a:ext cx="8075240" cy="5328592"/>
              </a:xfrm>
              <a:blipFill rotWithShape="1">
                <a:blip r:embed="rId2"/>
                <a:stretch>
                  <a:fillRect l="-1434" t="-183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259632" y="1105580"/>
            <a:ext cx="61206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Calibri" pitchFamily="34" charset="0"/>
                <a:cs typeface="Times New Roman" pitchFamily="18" charset="0"/>
              </a:rPr>
              <a:t>P(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Calibri" pitchFamily="34" charset="0"/>
                <a:cs typeface="Times New Roman" pitchFamily="18" charset="0"/>
              </a:rPr>
              <a:t>x,y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 is joint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pmf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(discrete random variables)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75656" y="1619508"/>
                <a:ext cx="345638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 ≥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  <m:r>
                        <a:rPr lang="en-US" i="1">
                          <a:latin typeface="Cambria Math"/>
                        </a:rPr>
                        <m:t>,   ∀  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𝑎𝑛𝑑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619508"/>
                <a:ext cx="345638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674400" y="2057462"/>
                <a:ext cx="2105512" cy="7954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∀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∀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400" y="2057462"/>
                <a:ext cx="2105512" cy="79547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971600" y="3244914"/>
            <a:ext cx="58326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1" dirty="0" smtClean="0">
                <a:latin typeface="Cambria Math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x,y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)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is joint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(continuous random variables)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82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1560" y="332656"/>
                <a:ext cx="8075240" cy="5687144"/>
              </a:xfrm>
            </p:spPr>
            <p:txBody>
              <a:bodyPr/>
              <a:lstStyle/>
              <a:p>
                <a:pPr algn="l" rtl="0"/>
                <a:r>
                  <a:rPr lang="en-US" b="1" u="sng" dirty="0"/>
                  <a:t>Example </a:t>
                </a:r>
                <a:endParaRPr lang="en-US" u="sng" dirty="0"/>
              </a:p>
              <a:p>
                <a:pPr marL="0" indent="0" algn="l" rtl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;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;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𝑜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Show that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is </a:t>
                </a:r>
                <a:r>
                  <a:rPr lang="en-US" dirty="0" err="1" smtClean="0"/>
                  <a:t>j.p.d.f</a:t>
                </a: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algn="l" rtl="0"/>
                <a:r>
                  <a:rPr lang="en-US" b="1" u="sng" dirty="0" smtClean="0"/>
                  <a:t>Example</a:t>
                </a:r>
                <a:r>
                  <a:rPr lang="en-US" b="1" dirty="0" smtClean="0"/>
                  <a:t> </a:t>
                </a:r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below is a </a:t>
                </a:r>
                <a:r>
                  <a:rPr lang="en-US" dirty="0" err="1"/>
                  <a:t>jpmf</a:t>
                </a:r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21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;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;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𝑜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algn="l" rtl="0"/>
                <a:endParaRPr lang="ar-IQ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1560" y="332656"/>
                <a:ext cx="8075240" cy="5687144"/>
              </a:xfrm>
              <a:blipFill rotWithShape="1">
                <a:blip r:embed="rId2"/>
                <a:stretch>
                  <a:fillRect l="-1283" t="-85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360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188640"/>
                <a:ext cx="8219256" cy="6192688"/>
              </a:xfrm>
            </p:spPr>
            <p:txBody>
              <a:bodyPr>
                <a:normAutofit fontScale="92500" lnSpcReduction="20000"/>
              </a:bodyPr>
              <a:lstStyle/>
              <a:p>
                <a:pPr algn="l" rtl="0"/>
                <a:r>
                  <a:rPr lang="en-US" sz="3000" b="1" u="sng" dirty="0"/>
                  <a:t>Cumulative probability of joint distribution</a:t>
                </a:r>
                <a:endParaRPr lang="en-US" sz="3000" u="sng" dirty="0"/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 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≤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  <m:r>
                            <a:rPr lang="en-US" i="1">
                              <a:latin typeface="Cambria Math"/>
                            </a:rPr>
                            <m:t>≤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Joint CDF.</a:t>
                </a:r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b="1" dirty="0"/>
                  <a:t> </a:t>
                </a:r>
                <a:endParaRPr lang="en-US" dirty="0"/>
              </a:p>
              <a:p>
                <a:pPr marL="0" indent="0" algn="l" rtl="0">
                  <a:buNone/>
                </a:pPr>
                <a:r>
                  <a:rPr lang="en-US" b="1" u="sng" dirty="0" smtClean="0"/>
                  <a:t>Example</a:t>
                </a:r>
                <a:r>
                  <a:rPr lang="en-US" b="1" dirty="0" smtClean="0"/>
                  <a:t>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Let</a:t>
                </a:r>
                <a:endParaRPr lang="en-US" dirty="0"/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𝑥𝑦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𝑜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b="1" dirty="0"/>
                  <a:t>Find</a:t>
                </a:r>
                <a:r>
                  <a:rPr lang="en-US" dirty="0"/>
                  <a:t> :</a:t>
                </a:r>
              </a:p>
              <a:p>
                <a:pPr marL="0" lvl="0" indent="0" algn="l" rtl="0">
                  <a:buNone/>
                </a:pPr>
                <a:r>
                  <a:rPr lang="en-US" dirty="0"/>
                  <a:t>Marginal Distribution of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,  </m:t>
                    </m:r>
                    <m:r>
                      <a:rPr lang="en-US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/>
              </a:p>
              <a:p>
                <a:pPr marL="0" lvl="0" indent="0" algn="l" rtl="0">
                  <a:buNone/>
                </a:pPr>
                <a:r>
                  <a:rPr lang="en-US" dirty="0"/>
                  <a:t>Marginal Distribution of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,  </m:t>
                    </m:r>
                    <m:r>
                      <a:rPr lang="en-US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Are X &amp; Y independent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188640"/>
                <a:ext cx="8219256" cy="6192688"/>
              </a:xfrm>
              <a:blipFill rotWithShape="1">
                <a:blip r:embed="rId2"/>
                <a:stretch>
                  <a:fillRect l="-1187" t="-196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9640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</TotalTime>
  <Words>220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Lesson Four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Four</dc:title>
  <dc:creator>DR.Ahmed Saker</dc:creator>
  <cp:lastModifiedBy>DR.Ahmed Saker</cp:lastModifiedBy>
  <cp:revision>9</cp:revision>
  <dcterms:created xsi:type="dcterms:W3CDTF">2019-03-25T20:28:59Z</dcterms:created>
  <dcterms:modified xsi:type="dcterms:W3CDTF">2019-12-26T11:44:28Z</dcterms:modified>
</cp:coreProperties>
</file>