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BABD77-050C-4201-BE39-FDB3FD250EC2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3776464"/>
            <a:ext cx="7344816" cy="1884784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Marginal Distributions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002060"/>
                </a:solidFill>
              </a:rPr>
              <a:t>Lesson Five</a:t>
            </a:r>
            <a:endParaRPr lang="ar-IQ" sz="72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0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95536" y="260648"/>
                <a:ext cx="8291264" cy="5976664"/>
              </a:xfrm>
            </p:spPr>
            <p:txBody>
              <a:bodyPr>
                <a:normAutofit fontScale="92500" lnSpcReduction="20000"/>
              </a:bodyPr>
              <a:lstStyle/>
              <a:p>
                <a:pPr algn="l" rtl="0"/>
                <a:r>
                  <a:rPr lang="en-US" sz="3900" b="1" u="sng" dirty="0" smtClean="0"/>
                  <a:t>Marginal probability function</a:t>
                </a:r>
              </a:p>
              <a:p>
                <a:pPr marL="0" indent="0" algn="l" rtl="0">
                  <a:buNone/>
                </a:pPr>
                <a:endParaRPr lang="en-US" sz="3900" b="1" u="sng" dirty="0" smtClean="0"/>
              </a:p>
              <a:p>
                <a:pPr marL="0" indent="0" algn="l" rtl="0">
                  <a:buNone/>
                </a:pPr>
                <a:r>
                  <a:rPr lang="en-US" dirty="0"/>
                  <a:t>If </a:t>
                </a:r>
                <a:r>
                  <a:rPr lang="en-US" dirty="0" err="1"/>
                  <a:t>Pr</a:t>
                </a:r>
                <a:r>
                  <a:rPr lang="en-US" dirty="0"/>
                  <a:t>(x) is discrete marginal probability, then: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∀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∀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If  f(x) is continuous marginal probability, then: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∀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∀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  <m:sup/>
                        <m:e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marL="0" indent="0" algn="l" rtl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95536" y="260648"/>
                <a:ext cx="8291264" cy="5976664"/>
              </a:xfrm>
              <a:blipFill rotWithShape="1">
                <a:blip r:embed="rId2"/>
                <a:stretch>
                  <a:fillRect l="-1471" t="-2959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9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67544" y="404664"/>
                <a:ext cx="8219256" cy="5615136"/>
              </a:xfrm>
            </p:spPr>
            <p:txBody>
              <a:bodyPr/>
              <a:lstStyle/>
              <a:p>
                <a:pPr algn="l" rtl="0"/>
                <a:r>
                  <a:rPr lang="en-US" b="1" u="sng" dirty="0" smtClean="0"/>
                  <a:t>Example</a:t>
                </a:r>
                <a:endParaRPr lang="en-US" u="sng" dirty="0"/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30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;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/>
                            <m:e/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;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𝑜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∕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𝑤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pPr marL="0" indent="0" algn="l" rtl="0">
                  <a:buNone/>
                </a:pPr>
                <a:r>
                  <a:rPr lang="en-US" dirty="0"/>
                  <a:t> Are X and Y independent? Why</a:t>
                </a:r>
                <a:r>
                  <a:rPr lang="en-US" dirty="0" smtClean="0"/>
                  <a:t>?</a:t>
                </a:r>
              </a:p>
              <a:p>
                <a:pPr marL="0" indent="0" algn="l" rtl="0">
                  <a:buNone/>
                </a:pPr>
                <a:endParaRPr lang="en-US" dirty="0"/>
              </a:p>
              <a:p>
                <a:pPr algn="l" rtl="0"/>
                <a:r>
                  <a:rPr lang="en-US" b="1" u="sng" dirty="0" smtClean="0"/>
                  <a:t>Example</a:t>
                </a:r>
                <a:r>
                  <a:rPr lang="en-US" dirty="0" smtClean="0"/>
                  <a:t> </a:t>
                </a:r>
                <a:r>
                  <a:rPr lang="en-US" dirty="0"/>
                  <a:t>For the following </a:t>
                </a:r>
                <a:r>
                  <a:rPr lang="en-US" dirty="0" err="1"/>
                  <a:t>jpdf</a:t>
                </a:r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;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𝑜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/>
                              <m:e/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𝑜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;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𝑜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∕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𝑤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Are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𝑎𝑛𝑑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/>
                  <a:t> independent ?</a:t>
                </a:r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67544" y="404664"/>
                <a:ext cx="8219256" cy="5615136"/>
              </a:xfrm>
              <a:blipFill rotWithShape="1">
                <a:blip r:embed="rId2"/>
                <a:stretch>
                  <a:fillRect l="-1335" t="-868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1303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83568" y="476672"/>
                <a:ext cx="8003232" cy="5543128"/>
              </a:xfrm>
            </p:spPr>
            <p:txBody>
              <a:bodyPr/>
              <a:lstStyle/>
              <a:p>
                <a:pPr algn="l" rtl="0"/>
                <a:r>
                  <a:rPr lang="en-US" sz="2800" b="1" u="sng" dirty="0"/>
                  <a:t>Theorem</a:t>
                </a:r>
              </a:p>
              <a:p>
                <a:pPr algn="l" rtl="0"/>
                <a:endParaRPr lang="en-US" sz="2800" u="sng" dirty="0"/>
              </a:p>
              <a:p>
                <a:pPr marL="0" indent="0" algn="l" rtl="0">
                  <a:buNone/>
                </a:pPr>
                <a:r>
                  <a:rPr lang="en-US" sz="2800" dirty="0"/>
                  <a:t>Let x and y are two </a:t>
                </a:r>
                <a:r>
                  <a:rPr lang="en-US" sz="2800" dirty="0" err="1"/>
                  <a:t>r.v.'s</a:t>
                </a:r>
                <a:r>
                  <a:rPr lang="en-US" sz="2800" dirty="0"/>
                  <a:t> then, x and y are independent </a:t>
                </a:r>
                <a:r>
                  <a:rPr lang="en-US" sz="2800" dirty="0" err="1"/>
                  <a:t>iff</a:t>
                </a:r>
                <a:r>
                  <a:rPr lang="en-US" sz="2800" dirty="0"/>
                  <a:t>:</a:t>
                </a:r>
              </a:p>
              <a:p>
                <a:pPr algn="l" rtl="0"/>
                <a:endParaRPr lang="en-US" sz="2800" dirty="0"/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  <m:r>
                          <a:rPr lang="en-US" sz="2800" i="1">
                            <a:latin typeface="Cambria Math"/>
                          </a:rPr>
                          <m:t>,</m:t>
                        </m:r>
                        <m:r>
                          <a:rPr lang="en-US" sz="28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∙ </m:t>
                    </m:r>
                    <m:r>
                      <a:rPr lang="en-US" sz="28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/>
                  <a:t>     [for continuous </a:t>
                </a:r>
                <a:r>
                  <a:rPr lang="en-US" sz="2800" dirty="0" err="1"/>
                  <a:t>r.v</a:t>
                </a:r>
                <a:r>
                  <a:rPr lang="en-US" sz="2800" dirty="0"/>
                  <a:t>.]</a:t>
                </a: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  <m:r>
                          <a:rPr lang="en-US" sz="2800" i="1">
                            <a:latin typeface="Cambria Math"/>
                          </a:rPr>
                          <m:t>,</m:t>
                        </m:r>
                        <m:r>
                          <a:rPr lang="en-US" sz="28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∙ 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/>
                  <a:t>  [for discrete  </a:t>
                </a:r>
                <a:r>
                  <a:rPr lang="en-US" sz="2800" dirty="0" err="1"/>
                  <a:t>r.v</a:t>
                </a:r>
                <a:r>
                  <a:rPr lang="en-US" sz="2800" dirty="0"/>
                  <a:t>.]</a:t>
                </a:r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83568" y="476672"/>
                <a:ext cx="8003232" cy="5543128"/>
              </a:xfrm>
              <a:blipFill rotWithShape="1">
                <a:blip r:embed="rId2"/>
                <a:stretch>
                  <a:fillRect l="-1523" t="-1099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0203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</TotalTime>
  <Words>242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Lesson Five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Five</dc:title>
  <dc:creator>DR.Ahmed Saker</dc:creator>
  <cp:lastModifiedBy>DR.Ahmed Saker</cp:lastModifiedBy>
  <cp:revision>13</cp:revision>
  <dcterms:created xsi:type="dcterms:W3CDTF">2019-03-25T20:40:11Z</dcterms:created>
  <dcterms:modified xsi:type="dcterms:W3CDTF">2019-12-26T11:44:39Z</dcterms:modified>
</cp:coreProperties>
</file>