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F0705A-28CE-4D25-A182-DF6FBAC6926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816" y="3992488"/>
            <a:ext cx="6868616" cy="660648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Conditional Distributions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002060"/>
                </a:solidFill>
              </a:rPr>
              <a:t>Lesson Six</a:t>
            </a:r>
            <a:endParaRPr lang="ar-IQ" sz="7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92696"/>
                <a:ext cx="8229600" cy="5616624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3200" b="1" u="sng" dirty="0"/>
                  <a:t>Conditional probability </a:t>
                </a:r>
                <a:r>
                  <a:rPr lang="en-US" sz="3200" b="1" u="sng" dirty="0" smtClean="0"/>
                  <a:t>distribution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</a:rPr>
                          <m:t>/</m:t>
                        </m:r>
                        <m:r>
                          <a:rPr lang="en-US" sz="32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3200" dirty="0"/>
                  <a:t> is called dist. of (x) given (y): </a:t>
                </a:r>
                <a:endParaRPr lang="en-US" sz="3200" dirty="0" smtClean="0"/>
              </a:p>
              <a:p>
                <a:pPr marL="0" indent="0" algn="l" rtl="0">
                  <a:buNone/>
                </a:pPr>
                <a:endParaRPr lang="en-US" sz="32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/</m:t>
                          </m:r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latin typeface="Cambria Math"/>
                        </a:rPr>
                        <m:t>     ,</m:t>
                      </m:r>
                      <m:r>
                        <a:rPr lang="en-US" sz="2400" i="1">
                          <a:latin typeface="Cambria Math"/>
                        </a:rPr>
                        <m:t>𝑤</m:t>
                      </m:r>
                      <m:r>
                        <a:rPr lang="en-US" sz="2400" i="1">
                          <a:latin typeface="Cambria Math"/>
                        </a:rPr>
                        <m:t>h</m:t>
                      </m:r>
                      <m:r>
                        <a:rPr lang="en-US" sz="2400" i="1">
                          <a:latin typeface="Cambria Math"/>
                        </a:rPr>
                        <m:t>𝑒𝑟𝑒</m:t>
                      </m:r>
                      <m:r>
                        <a:rPr lang="en-US" sz="2400" i="1">
                          <a:latin typeface="Cambria Math"/>
                        </a:rPr>
                        <m:t> 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𝑒𝑥𝑖𝑠𝑡𝑠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latin typeface="Cambria Math"/>
                        </a:rPr>
                        <m:t> &gt;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  <m:r>
                            <a:rPr lang="en-US" sz="2400" i="1">
                              <a:latin typeface="Cambria Math"/>
                            </a:rPr>
                            <m:t>/</m:t>
                          </m:r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latin typeface="Cambria Math"/>
                        </a:rPr>
                        <m:t>   ,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𝑤</m:t>
                          </m:r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  <m:r>
                            <a:rPr lang="en-US" sz="2400" i="1">
                              <a:latin typeface="Cambria Math"/>
                            </a:rPr>
                            <m:t>𝑒𝑟𝑒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𝑒𝑥𝑖𝑠𝑡𝑠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latin typeface="Cambria Math"/>
                        </a:rPr>
                        <m:t> &gt;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l" rtl="0">
                  <a:buNone/>
                </a:pPr>
                <a:endParaRPr lang="en-US" sz="2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/</m:t>
                          </m:r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latin typeface="Cambria Math"/>
                        </a:rPr>
                        <m:t> ,  </m:t>
                      </m:r>
                      <m:r>
                        <a:rPr lang="en-US" sz="2400" i="1">
                          <a:latin typeface="Cambria Math"/>
                        </a:rPr>
                        <m:t>𝑤</m:t>
                      </m:r>
                      <m:r>
                        <a:rPr lang="en-US" sz="2400" i="1">
                          <a:latin typeface="Cambria Math"/>
                        </a:rPr>
                        <m:t>h</m:t>
                      </m:r>
                      <m:r>
                        <a:rPr lang="en-US" sz="2400" i="1">
                          <a:latin typeface="Cambria Math"/>
                        </a:rPr>
                        <m:t>𝑒𝑟𝑒</m:t>
                      </m:r>
                      <m:r>
                        <a:rPr lang="en-US" sz="2400" i="1">
                          <a:latin typeface="Cambria Math"/>
                        </a:rPr>
                        <m:t>  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&gt;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/</m:t>
                          </m:r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latin typeface="Cambria Math"/>
                        </a:rPr>
                        <m:t> , 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&gt;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l" rtl="0">
                  <a:buNone/>
                </a:pPr>
                <a:endParaRPr lang="en-US" sz="3200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92696"/>
                <a:ext cx="8229600" cy="5616624"/>
              </a:xfrm>
              <a:blipFill rotWithShape="1">
                <a:blip r:embed="rId2"/>
                <a:stretch>
                  <a:fillRect l="-1111" t="-141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47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23528" y="404664"/>
                <a:ext cx="8363272" cy="5904656"/>
              </a:xfrm>
            </p:spPr>
            <p:txBody>
              <a:bodyPr>
                <a:normAutofit fontScale="92500"/>
              </a:bodyPr>
              <a:lstStyle/>
              <a:p>
                <a:pPr algn="l" rtl="0"/>
                <a:r>
                  <a:rPr lang="en-US" sz="3000" b="1" u="sng" dirty="0" smtClean="0"/>
                  <a:t>Example</a:t>
                </a:r>
                <a:r>
                  <a:rPr lang="en-US" b="1" dirty="0" smtClean="0"/>
                  <a:t> </a:t>
                </a: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;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/>
                              <m:e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;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𝑜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𝑤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b="1" dirty="0"/>
                  <a:t>Find: </a:t>
                </a:r>
                <a:endParaRPr lang="en-US" dirty="0"/>
              </a:p>
              <a:p>
                <a:pPr marL="0" lv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  ;</m:t>
                      </m:r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𝑒𝑥𝑖𝑠𝑡𝑠</m:t>
                      </m:r>
                    </m:oMath>
                  </m:oMathPara>
                </a14:m>
                <a:endParaRPr lang="en-US" dirty="0"/>
              </a:p>
              <a:p>
                <a:pPr marL="0" lv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  ;</m:t>
                      </m:r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𝑒𝑥𝑖𝑠𝑡𝑠</m:t>
                      </m:r>
                    </m:oMath>
                  </m:oMathPara>
                </a14:m>
                <a:endParaRPr lang="en-US" dirty="0"/>
              </a:p>
              <a:p>
                <a:pPr marL="0" lv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 &lt;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&lt;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lv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 ≥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≥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lv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&lt;</m:t>
                          </m:r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r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&lt;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&lt;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/  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&gt;</m:t>
                          </m:r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23528" y="404664"/>
                <a:ext cx="8363272" cy="5904656"/>
              </a:xfrm>
              <a:blipFill rotWithShape="1">
                <a:blip r:embed="rId2"/>
                <a:stretch>
                  <a:fillRect l="-1093" t="-103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35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5904656"/>
          </a:xfrm>
        </p:spPr>
        <p:txBody>
          <a:bodyPr/>
          <a:lstStyle/>
          <a:p>
            <a:pPr algn="l" rtl="0"/>
            <a:r>
              <a:rPr lang="en-US" b="1" u="sng" dirty="0" smtClean="0"/>
              <a:t>Example</a:t>
            </a:r>
          </a:p>
          <a:p>
            <a:pPr algn="l" rtl="0"/>
            <a:endParaRPr lang="en-US" b="1" u="sng" dirty="0" smtClean="0"/>
          </a:p>
          <a:p>
            <a:pPr algn="l" rtl="0"/>
            <a:endParaRPr lang="en-US" b="1" u="sng" dirty="0"/>
          </a:p>
          <a:p>
            <a:pPr marL="0" indent="0" algn="l" rtl="0">
              <a:buNone/>
            </a:pPr>
            <a:endParaRPr lang="en-US" u="sng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31640" y="4388911"/>
                <a:ext cx="583264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2400" b="1" dirty="0"/>
                  <a:t>Find:</a:t>
                </a:r>
                <a:endParaRPr lang="en-US" sz="2400" dirty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𝑖</m:t>
                      </m:r>
                      <m:r>
                        <a:rPr lang="en-US" sz="2400" i="1">
                          <a:latin typeface="Cambria Math"/>
                        </a:rPr>
                        <m:t>) </m:t>
                      </m:r>
                      <m:r>
                        <a:rPr lang="en-US" sz="2400" i="1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𝑖𝑖</m:t>
                      </m:r>
                      <m:r>
                        <a:rPr lang="en-US" sz="2400" i="1">
                          <a:latin typeface="Cambria Math"/>
                        </a:rPr>
                        <m:t>) </m:t>
                      </m:r>
                      <m:r>
                        <a:rPr lang="en-US" sz="2400" i="1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388911"/>
                <a:ext cx="5832648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567" t="-19289" b="-7157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56" y="1383680"/>
            <a:ext cx="6831920" cy="298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162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304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Lesson Six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Six</dc:title>
  <dc:creator>DR.Ahmed Saker</dc:creator>
  <cp:lastModifiedBy>DR.Ahmed Saker</cp:lastModifiedBy>
  <cp:revision>12</cp:revision>
  <dcterms:created xsi:type="dcterms:W3CDTF">2019-03-25T20:54:22Z</dcterms:created>
  <dcterms:modified xsi:type="dcterms:W3CDTF">2019-12-26T11:44:51Z</dcterms:modified>
</cp:coreProperties>
</file>