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D726D46-F482-473C-8B0F-D6120B95B7F3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920480"/>
            <a:ext cx="7776864" cy="732656"/>
          </a:xfrm>
        </p:spPr>
        <p:txBody>
          <a:bodyPr>
            <a:normAutofit fontScale="92500" lnSpcReduction="10000"/>
          </a:bodyPr>
          <a:lstStyle/>
          <a:p>
            <a:pPr marL="0" lvl="1"/>
            <a:r>
              <a:rPr lang="en-US" sz="4800" b="1" dirty="0" smtClean="0">
                <a:solidFill>
                  <a:srgbClr val="FF0000"/>
                </a:solidFill>
              </a:rPr>
              <a:t>Covariance of Distributions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002060"/>
                </a:solidFill>
              </a:rPr>
              <a:t>Lesson Seven</a:t>
            </a:r>
            <a:endParaRPr lang="ar-IQ" sz="7200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488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594360"/>
                <a:ext cx="8229600" cy="5714960"/>
              </a:xfrm>
            </p:spPr>
            <p:txBody>
              <a:bodyPr>
                <a:normAutofit fontScale="92500" lnSpcReduction="10000"/>
              </a:bodyPr>
              <a:lstStyle/>
              <a:p>
                <a:pPr marL="342900" indent="-342900" algn="l" rtl="0">
                  <a:buFont typeface="Arial" pitchFamily="34" charset="0"/>
                  <a:buChar char="•"/>
                </a:pPr>
                <a:r>
                  <a:rPr lang="en-US" sz="3000" b="1" u="sng" dirty="0"/>
                  <a:t>Covariance of distribution</a:t>
                </a:r>
                <a:endParaRPr lang="en-US" sz="3000" u="sng" dirty="0"/>
              </a:p>
              <a:p>
                <a:pPr marL="0" indent="0" algn="l" rtl="0">
                  <a:buNone/>
                </a:pPr>
                <a:r>
                  <a:rPr lang="en-US" sz="3200" dirty="0"/>
                  <a:t>Let x &amp; Y are two </a:t>
                </a:r>
                <a:r>
                  <a:rPr lang="en-US" sz="3200" dirty="0" err="1"/>
                  <a:t>r.v.'s</a:t>
                </a:r>
                <a:r>
                  <a:rPr lang="en-US" sz="3200" dirty="0"/>
                  <a:t> , then, 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𝐶𝑜𝑣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  <m:r>
                            <a:rPr lang="en-US" sz="2800" i="1">
                              <a:latin typeface="Cambria Math"/>
                            </a:rPr>
                            <m:t>,</m:t>
                          </m:r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algn="l" rtl="0"/>
                <a:endParaRPr lang="en-US" sz="2800" b="1" dirty="0"/>
              </a:p>
              <a:p>
                <a:pPr marL="0" indent="0" algn="l" rtl="0">
                  <a:buNone/>
                </a:pPr>
                <a:r>
                  <a:rPr lang="en-US" sz="2800" b="1" u="sng" dirty="0"/>
                  <a:t>Theorem</a:t>
                </a:r>
                <a:endParaRPr lang="en-US" sz="2800" u="sng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𝐶𝑜𝑣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  <m:r>
                            <a:rPr lang="en-US" sz="2800" i="1">
                              <a:latin typeface="Cambria Math"/>
                            </a:rPr>
                            <m:t>,</m:t>
                          </m:r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𝑥𝑦</m:t>
                              </m:r>
                            </m:e>
                          </m:d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r>
                            <a:rPr lang="en-US" sz="2800" i="1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marL="0" indent="0" algn="l" rtl="0">
                  <a:buNone/>
                </a:pPr>
                <a:r>
                  <a:rPr lang="en-US" sz="2800" b="1" dirty="0"/>
                  <a:t>Proof:</a:t>
                </a:r>
                <a:endParaRPr lang="en-US" sz="280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𝐶𝑜𝑣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  <m:r>
                            <a:rPr lang="en-US" sz="2800" i="1">
                              <a:latin typeface="Cambria Math"/>
                            </a:rPr>
                            <m:t>,</m:t>
                          </m:r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sz="2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𝑋𝑦</m:t>
                          </m:r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800" i="1">
                              <a:latin typeface="Cambria Math"/>
                            </a:rPr>
                            <m:t>𝑋</m:t>
                          </m:r>
                          <m:r>
                            <a:rPr lang="en-US" sz="2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𝑋𝑦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𝑋𝑦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𝑋𝑦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∴</m:t>
                      </m:r>
                      <m:r>
                        <a:rPr lang="en-US" sz="2800" i="1">
                          <a:latin typeface="Cambria Math"/>
                        </a:rPr>
                        <m:t>𝐶𝑜𝑣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  <m:r>
                            <a:rPr lang="en-US" sz="2800" i="1">
                              <a:latin typeface="Cambria Math"/>
                            </a:rPr>
                            <m:t>,</m:t>
                          </m:r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𝑥𝑦</m:t>
                              </m:r>
                            </m:e>
                          </m:d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r>
                            <a:rPr lang="en-US" sz="2800" i="1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800" i="1">
                              <a:latin typeface="Cambria Math"/>
                            </a:rPr>
                            <m:t>.</m:t>
                          </m:r>
                          <m:r>
                            <a:rPr lang="en-US" sz="2800" i="1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marL="0" indent="0" algn="l" rtl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594360"/>
                <a:ext cx="8229600" cy="5714960"/>
              </a:xfrm>
              <a:blipFill rotWithShape="1">
                <a:blip r:embed="rId2"/>
                <a:stretch>
                  <a:fillRect l="-1704" t="-1601" b="-32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2786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95536" y="332656"/>
                <a:ext cx="8291264" cy="5687144"/>
              </a:xfrm>
            </p:spPr>
            <p:txBody>
              <a:bodyPr/>
              <a:lstStyle/>
              <a:p>
                <a:pPr algn="l" rtl="0"/>
                <a:r>
                  <a:rPr lang="en-US" b="1" u="sng" dirty="0" smtClean="0"/>
                  <a:t>Theorem</a:t>
                </a:r>
              </a:p>
              <a:p>
                <a:pPr marL="0" indent="0" algn="l" rtl="0">
                  <a:buNone/>
                </a:pPr>
                <a:endParaRPr lang="en-US" u="sng" dirty="0"/>
              </a:p>
              <a:p>
                <a:pPr marL="0" indent="0" algn="l" rtl="0">
                  <a:buNone/>
                </a:pPr>
                <a:r>
                  <a:rPr lang="en-US" dirty="0"/>
                  <a:t>If r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 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 &amp; 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</m:oMath>
                </a14:m>
                <a:r>
                  <a:rPr lang="en-US" dirty="0"/>
                  <a:t> are "independent" </a:t>
                </a:r>
                <a:r>
                  <a:rPr lang="en-US" dirty="0" err="1"/>
                  <a:t>r.v.'s</a:t>
                </a:r>
                <a:r>
                  <a:rPr lang="en-US" dirty="0"/>
                  <a:t>, then. 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𝑐𝑜𝑣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𝑍𝑒𝑟𝑜</m:t>
                      </m:r>
                      <m:r>
                        <a:rPr lang="en-US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𝑐𝑜𝑣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𝑥𝑦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𝑧𝑒𝑟𝑜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0" indent="0" algn="l" rtl="0">
                  <a:buNone/>
                </a:pPr>
                <a:r>
                  <a:rPr lang="en-US" b="1" dirty="0"/>
                  <a:t>Proof</a:t>
                </a:r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𝐶𝑜𝑣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>
                          <a:latin typeface="Cambria Math"/>
                        </a:rPr>
                        <m:t> "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indep</m:t>
                      </m:r>
                      <m:r>
                        <a:rPr lang="en-US">
                          <a:latin typeface="Cambria Math"/>
                        </a:rPr>
                        <m:t>"</m:t>
                      </m:r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𝑋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 . </m:t>
                      </m:r>
                      <m:r>
                        <a:rPr lang="en-US" i="1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𝐸𝑥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𝐸𝑥</m:t>
                          </m:r>
                        </m:e>
                      </m:d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𝐸𝑦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𝐸𝑦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𝑍𝑒𝑟𝑜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𝑍𝑒𝑟𝑜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𝑍𝑒𝑟𝑜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pPr algn="l" rtl="0"/>
                <a:endParaRPr lang="ar-IQ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95536" y="332656"/>
                <a:ext cx="8291264" cy="5687144"/>
              </a:xfrm>
              <a:blipFill rotWithShape="1">
                <a:blip r:embed="rId2"/>
                <a:stretch>
                  <a:fillRect l="-1324" t="-857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4687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39552" y="332656"/>
                <a:ext cx="8147248" cy="6048672"/>
              </a:xfrm>
            </p:spPr>
            <p:txBody>
              <a:bodyPr>
                <a:normAutofit fontScale="92500" lnSpcReduction="20000"/>
              </a:bodyPr>
              <a:lstStyle/>
              <a:p>
                <a:pPr algn="l" rtl="0"/>
                <a:r>
                  <a:rPr lang="en-US" b="1" u="sng" dirty="0" smtClean="0"/>
                  <a:t>Theorem</a:t>
                </a:r>
                <a:endParaRPr lang="en-US" u="sng" dirty="0"/>
              </a:p>
              <a:p>
                <a:pPr marL="0" indent="0" algn="l" rtl="0">
                  <a:buNone/>
                </a:pPr>
                <a:r>
                  <a:rPr lang="en-US" dirty="0"/>
                  <a:t>If r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 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 &amp; 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</m:oMath>
                </a14:m>
                <a:r>
                  <a:rPr lang="en-US" dirty="0"/>
                  <a:t> are two </a:t>
                </a:r>
                <a:r>
                  <a:rPr lang="en-US" dirty="0" err="1"/>
                  <a:t>r.v.'s</a:t>
                </a:r>
                <a:r>
                  <a:rPr lang="en-US" dirty="0"/>
                  <a:t>, than. 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𝑣𝑎𝑟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𝑉𝑎𝑟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𝑉𝑎𝑟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2</m:t>
                      </m:r>
                      <m:r>
                        <a:rPr lang="en-US" i="1">
                          <a:latin typeface="Cambria Math"/>
                        </a:rPr>
                        <m:t>𝐶𝑜𝑣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𝑣𝑎𝑟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𝑉𝑎𝑟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𝑉𝑎𝑟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2</m:t>
                      </m:r>
                      <m:r>
                        <a:rPr lang="en-US" i="1">
                          <a:latin typeface="Cambria Math"/>
                        </a:rPr>
                        <m:t>𝐶𝑜𝑣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&amp;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</m:oMath>
                </a14:m>
                <a:r>
                  <a:rPr lang="en-US" dirty="0"/>
                  <a:t> are independent, than: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𝑣𝑎𝑟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∓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𝑉𝑎𝑟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𝑉𝑎𝑟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b="1" dirty="0"/>
                  <a:t>Proof</a:t>
                </a:r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𝑉𝑎𝑟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𝐸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𝐸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𝐸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𝐸𝑥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𝐸𝑦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𝐸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𝜇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𝜇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𝐸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𝜇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𝜇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𝜇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𝜇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ctr" rtl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𝑉𝑎𝑟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𝑉𝑎𝑟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𝑉𝑎𝑟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𝐶𝑜𝑣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d>
                  </m:oMath>
                </a14:m>
                <a:r>
                  <a:rPr lang="en-US" dirty="0"/>
                  <a:t> </a:t>
                </a:r>
              </a:p>
              <a:p>
                <a:pPr marL="0" indent="0" algn="l" rtl="0">
                  <a:buNone/>
                </a:pPr>
                <a:r>
                  <a:rPr lang="en-US" dirty="0"/>
                  <a:t>Similarly;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𝑉𝑎𝑟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𝑉𝑎𝑟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𝑉𝑎𝑟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2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𝐶𝑜𝑣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algn="l" rtl="0"/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39552" y="332656"/>
                <a:ext cx="8147248" cy="6048672"/>
              </a:xfrm>
              <a:blipFill rotWithShape="1">
                <a:blip r:embed="rId2"/>
                <a:stretch>
                  <a:fillRect l="-1198" t="-1714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5607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Correlation of </a:t>
            </a:r>
            <a:r>
              <a:rPr lang="en-US" b="1" u="sng" dirty="0" smtClean="0"/>
              <a:t>distribution</a:t>
            </a:r>
            <a:endParaRPr lang="ar-IQ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914400" y="1447800"/>
                <a:ext cx="7772400" cy="3493368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3200" dirty="0" smtClean="0"/>
                  <a:t>If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/>
                      </a:rPr>
                      <m:t>𝑥</m:t>
                    </m:r>
                    <m:r>
                      <a:rPr lang="en-US" sz="3200" i="1">
                        <a:latin typeface="Cambria Math"/>
                      </a:rPr>
                      <m:t> &amp; </m:t>
                    </m:r>
                    <m:r>
                      <a:rPr lang="en-US" sz="3200" i="1">
                        <a:latin typeface="Cambria Math"/>
                      </a:rPr>
                      <m:t>𝑦</m:t>
                    </m:r>
                  </m:oMath>
                </a14:m>
                <a:r>
                  <a:rPr lang="en-US" sz="3200" dirty="0"/>
                  <a:t> are two </a:t>
                </a:r>
                <a:r>
                  <a:rPr lang="en-US" sz="3200" dirty="0" err="1"/>
                  <a:t>r.v</a:t>
                </a:r>
                <a:r>
                  <a:rPr lang="en-US" sz="3200" dirty="0"/>
                  <a:t>. s , then</a:t>
                </a:r>
                <a:r>
                  <a:rPr lang="en-US" sz="3200" dirty="0" smtClean="0"/>
                  <a:t>:</a:t>
                </a:r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𝑥𝑦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𝐶𝑜𝑣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𝜎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.</m:t>
                          </m:r>
                          <m:r>
                            <a:rPr lang="en-US" i="1">
                              <a:latin typeface="Cambria Math"/>
                            </a:rPr>
                            <m:t>𝜎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𝜎</m:t>
                          </m:r>
                          <m:r>
                            <a:rPr lang="en-US" i="1">
                              <a:latin typeface="Cambria Math"/>
                            </a:rPr>
                            <m:t>𝑥𝑦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𝜎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𝜎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𝑥𝑦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𝐸𝑥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𝐸𝑥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.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𝐸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𝐸𝑦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  <a:p>
                <a:pPr algn="l" rtl="0"/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914400" y="1447800"/>
                <a:ext cx="7772400" cy="3493368"/>
              </a:xfrm>
              <a:blipFill rotWithShape="1">
                <a:blip r:embed="rId2"/>
                <a:stretch>
                  <a:fillRect l="-1961" t="-192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75524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</TotalTime>
  <Words>602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Lesson Seven</vt:lpstr>
      <vt:lpstr>PowerPoint Presentation</vt:lpstr>
      <vt:lpstr>PowerPoint Presentation</vt:lpstr>
      <vt:lpstr>PowerPoint Presentation</vt:lpstr>
      <vt:lpstr>Correlation of distribution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Seven</dc:title>
  <dc:creator>DR.Ahmed Saker</dc:creator>
  <cp:lastModifiedBy>DR.Ahmed Saker</cp:lastModifiedBy>
  <cp:revision>9</cp:revision>
  <dcterms:created xsi:type="dcterms:W3CDTF">2019-03-25T21:07:00Z</dcterms:created>
  <dcterms:modified xsi:type="dcterms:W3CDTF">2019-12-26T11:45:02Z</dcterms:modified>
</cp:coreProperties>
</file>