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5E708F-B577-4CA8-BD22-FBC2253A8A7B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704456"/>
            <a:ext cx="6724600" cy="804664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solidFill>
                  <a:srgbClr val="FF0000"/>
                </a:solidFill>
              </a:rPr>
              <a:t>Distribution </a:t>
            </a:r>
            <a:r>
              <a:rPr lang="en-US" sz="4000" b="1" dirty="0" smtClean="0">
                <a:solidFill>
                  <a:srgbClr val="FF0000"/>
                </a:solidFill>
              </a:rPr>
              <a:t>of  </a:t>
            </a:r>
            <a:r>
              <a:rPr lang="en-US" sz="4000" b="1" dirty="0">
                <a:solidFill>
                  <a:srgbClr val="FF0000"/>
                </a:solidFill>
              </a:rPr>
              <a:t>Two </a:t>
            </a:r>
            <a:r>
              <a:rPr lang="en-US" sz="4000" b="1" dirty="0" smtClean="0">
                <a:solidFill>
                  <a:srgbClr val="FF0000"/>
                </a:solidFill>
              </a:rPr>
              <a:t> Variables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002060"/>
                </a:solidFill>
              </a:rPr>
              <a:t>Lesson Eight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8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20688"/>
                <a:ext cx="8229600" cy="5832648"/>
              </a:xfrm>
            </p:spPr>
            <p:txBody>
              <a:bodyPr>
                <a:normAutofit lnSpcReduction="10000"/>
              </a:bodyPr>
              <a:lstStyle/>
              <a:p>
                <a:pPr algn="l" rtl="0"/>
                <a:r>
                  <a:rPr lang="en-US" b="1" u="sng" dirty="0"/>
                  <a:t>Discrete Variables</a:t>
                </a:r>
                <a:endParaRPr lang="en-US" u="sng" dirty="0"/>
              </a:p>
              <a:p>
                <a:pPr marL="0" indent="0" algn="l" rtl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&amp;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be two stochastic independent </a:t>
                </a:r>
                <a:r>
                  <a:rPr lang="en-US" dirty="0" err="1"/>
                  <a:t>r.v.'s</a:t>
                </a:r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be the joint </a:t>
                </a:r>
                <a:r>
                  <a:rPr lang="en-US" dirty="0" err="1"/>
                  <a:t>pf</a:t>
                </a:r>
                <a:r>
                  <a:rPr lang="en-US" dirty="0"/>
                  <a:t> of them, and A be two dimensional set of points at which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  <m:r>
                      <a:rPr lang="en-US" i="1"/>
                      <m:t>&gt;</m:t>
                    </m:r>
                    <m:r>
                      <a:rPr lang="en-US" i="1"/>
                      <m:t>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h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    </m:t>
                        </m:r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h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Define a one – to- one transformation which maps A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𝑋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,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𝑋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onto the space B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The joint </a:t>
                </a:r>
                <a:r>
                  <a:rPr lang="en-US" dirty="0" err="1"/>
                  <a:t>pmf</a:t>
                </a:r>
                <a:r>
                  <a:rPr lang="en-US" dirty="0"/>
                  <a:t> of the two new random variables are: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h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bSup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   </m:t>
                        </m:r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=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h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bSup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given by: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r>
                              <a:rPr lang="en-US" i="1"/>
                              <m:t>h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,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b>
                                <m:r>
                                  <a:rPr lang="en-US" i="1"/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/>
                          <m:t>, </m:t>
                        </m:r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r>
                              <a:rPr lang="en-US" i="1"/>
                              <m:t> </m:t>
                            </m:r>
                            <m:r>
                              <a:rPr lang="en-US" i="1"/>
                              <m:t>h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,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b>
                                <m:r>
                                  <a:rPr lang="en-US" i="1"/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/>
                      <m:t>;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   </m:t>
                        </m:r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∈</m:t>
                    </m:r>
                    <m:r>
                      <a:rPr lang="en-US" i="1"/>
                      <m:t>𝐵</m:t>
                    </m:r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 &amp;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are the single–valued inverse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 &amp; 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from this </a:t>
                </a:r>
                <a:r>
                  <a:rPr lang="en-US" dirty="0" err="1"/>
                  <a:t>jpmf</a:t>
                </a:r>
                <a:r>
                  <a:rPr lang="en-US" dirty="0"/>
                  <a:t> We may obtain the </a:t>
                </a:r>
                <a:r>
                  <a:rPr lang="en-US" dirty="0" err="1"/>
                  <a:t>margival</a:t>
                </a:r>
                <a:r>
                  <a:rPr lang="en-US" dirty="0"/>
                  <a:t> </a:t>
                </a:r>
                <a:r>
                  <a:rPr lang="en-US" dirty="0" err="1"/>
                  <a:t>pmf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by summing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or the marginal </a:t>
                </a:r>
                <a:r>
                  <a:rPr lang="en-US" dirty="0" err="1"/>
                  <a:t>pmf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by summing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20688"/>
                <a:ext cx="8229600" cy="5832648"/>
              </a:xfrm>
              <a:blipFill rotWithShape="1">
                <a:blip r:embed="rId2"/>
                <a:stretch>
                  <a:fillRect l="-1259" t="-1358" r="-192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7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620688"/>
                <a:ext cx="7988424" cy="5256584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b="1" u="sng" dirty="0"/>
                  <a:t>Continuous Variables </a:t>
                </a:r>
                <a:endParaRPr lang="en-US" b="1" u="sng" dirty="0" smtClean="0"/>
              </a:p>
              <a:p>
                <a:pPr marL="0" indent="0" algn="l" rtl="0">
                  <a:buNone/>
                </a:pPr>
                <a:endParaRPr lang="en-US" u="sng" dirty="0"/>
              </a:p>
              <a:p>
                <a:pPr marL="0" indent="0" algn="l" rtl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two independent </a:t>
                </a:r>
                <a:r>
                  <a:rPr lang="en-US" dirty="0" err="1"/>
                  <a:t>C.r.V.'s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With </a:t>
                </a:r>
                <a:r>
                  <a:rPr lang="en-US" dirty="0" err="1"/>
                  <a:t>jpdf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 Let A denotes the two dimensional set, ant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h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h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be two </a:t>
                </a:r>
                <a:r>
                  <a:rPr lang="en-US" dirty="0" err="1"/>
                  <a:t>r.v.'s</a:t>
                </a:r>
                <a:r>
                  <a:rPr lang="en-US" dirty="0"/>
                  <a:t> defined on two dimensional set B. </a:t>
                </a: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The inverse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terms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can be denoted by:</a:t>
                </a:r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=</m:t>
                      </m:r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h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  <m:sup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1</m:t>
                          </m:r>
                        </m:sup>
                      </m:sSubSup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r>
                            <a:rPr lang="en-US" i="1"/>
                            <m:t>,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,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=</m:t>
                      </m:r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h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  <m:sup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1</m:t>
                          </m:r>
                        </m:sup>
                      </m:sSubSup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r>
                            <a:rPr lang="en-US" i="1"/>
                            <m:t>,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620688"/>
                <a:ext cx="7988424" cy="5256584"/>
              </a:xfrm>
              <a:blipFill rotWithShape="1">
                <a:blip r:embed="rId2"/>
                <a:stretch>
                  <a:fillRect l="-1297" t="-928" r="-175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929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332656"/>
                <a:ext cx="8075240" cy="5687144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dirty="0" smtClean="0"/>
                  <a:t>We </a:t>
                </a:r>
                <a:r>
                  <a:rPr lang="en-US" dirty="0"/>
                  <a:t>assume that the first order partial derivatives of these inverse function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&amp;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</a:t>
                </a:r>
                <a:r>
                  <a:rPr lang="en-US" dirty="0" err="1"/>
                  <a:t>contimous</a:t>
                </a:r>
                <a:r>
                  <a:rPr lang="en-US" dirty="0"/>
                  <a:t> and the determinant of order 2 which is given by; "</a:t>
                </a:r>
                <a:r>
                  <a:rPr lang="en-US" dirty="0" err="1"/>
                  <a:t>Jacobiam</a:t>
                </a:r>
                <a:r>
                  <a:rPr lang="en-US" dirty="0"/>
                  <a:t>" or "Jacobi":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This </a:t>
                </a:r>
                <a:r>
                  <a:rPr lang="en-US" dirty="0"/>
                  <a:t>determinant is called "</a:t>
                </a:r>
                <a:r>
                  <a:rPr lang="en-US" dirty="0" err="1"/>
                  <a:t>Jacobian</a:t>
                </a:r>
                <a:r>
                  <a:rPr lang="en-US" dirty="0"/>
                  <a:t>" of the transformation. Then, the </a:t>
                </a:r>
                <a:r>
                  <a:rPr lang="en-US" dirty="0" err="1"/>
                  <a:t>jpdf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com be given by</a:t>
                </a:r>
                <a:r>
                  <a:rPr lang="en-US" dirty="0" smtClean="0"/>
                  <a:t>: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i="1"/>
                      <m:t>𝑔</m:t>
                    </m:r>
                    <m:d>
                      <m:dPr>
                        <m:ctrlPr>
                          <a:rPr lang="en-US" sz="2400" i="1"/>
                        </m:ctrlPr>
                      </m:dPr>
                      <m:e>
                        <m:sSub>
                          <m:sSubPr>
                            <m:ctrlPr>
                              <a:rPr lang="en-US" sz="2400" i="1"/>
                            </m:ctrlPr>
                          </m:sSubPr>
                          <m:e>
                            <m:r>
                              <a:rPr lang="en-US" sz="2400" i="1"/>
                              <m:t>𝑦</m:t>
                            </m:r>
                          </m:e>
                          <m:sub>
                            <m:r>
                              <a:rPr lang="en-US" sz="2400" i="1"/>
                              <m:t>1</m:t>
                            </m:r>
                          </m:sub>
                        </m:sSub>
                        <m:r>
                          <a:rPr lang="en-US" sz="2400" i="1"/>
                          <m:t>,</m:t>
                        </m:r>
                        <m:sSub>
                          <m:sSubPr>
                            <m:ctrlPr>
                              <a:rPr lang="en-US" sz="2400" i="1"/>
                            </m:ctrlPr>
                          </m:sSubPr>
                          <m:e>
                            <m:r>
                              <a:rPr lang="en-US" sz="2400" i="1"/>
                              <m:t>𝑦</m:t>
                            </m:r>
                          </m:e>
                          <m:sub>
                            <m:r>
                              <a:rPr lang="en-US" sz="2400" i="1"/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i="1"/>
                      <m:t>=</m:t>
                    </m:r>
                    <m:r>
                      <a:rPr lang="en-US" sz="2400" i="1"/>
                      <m:t>𝑓</m:t>
                    </m:r>
                    <m:d>
                      <m:dPr>
                        <m:begChr m:val="["/>
                        <m:endChr m:val="]"/>
                        <m:ctrlPr>
                          <a:rPr lang="en-US" sz="2400" i="1"/>
                        </m:ctrlPr>
                      </m:dPr>
                      <m:e>
                        <m:sSubSup>
                          <m:sSubSupPr>
                            <m:ctrlPr>
                              <a:rPr lang="en-US" sz="2400" i="1"/>
                            </m:ctrlPr>
                          </m:sSubSupPr>
                          <m:e>
                            <m:r>
                              <a:rPr lang="en-US" sz="2400" i="1"/>
                              <m:t>h</m:t>
                            </m:r>
                          </m:e>
                          <m:sub>
                            <m:r>
                              <a:rPr lang="en-US" sz="2400" i="1"/>
                              <m:t>1</m:t>
                            </m:r>
                          </m:sub>
                          <m:sup>
                            <m:r>
                              <a:rPr lang="en-US" sz="2400" i="1"/>
                              <m:t>−</m:t>
                            </m:r>
                            <m:r>
                              <a:rPr lang="en-US" sz="2400" i="1"/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sz="24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/>
                                </m:ctrlPr>
                              </m:sSubPr>
                              <m:e>
                                <m:r>
                                  <a:rPr lang="en-US" sz="2400" i="1"/>
                                  <m:t>𝑦</m:t>
                                </m:r>
                              </m:e>
                              <m:sub>
                                <m:r>
                                  <a:rPr lang="en-US" sz="2400" i="1"/>
                                  <m:t>1</m:t>
                                </m:r>
                              </m:sub>
                            </m:sSub>
                            <m:r>
                              <a:rPr lang="en-US" sz="2400" i="1"/>
                              <m:t>,</m:t>
                            </m:r>
                            <m:sSub>
                              <m:sSubPr>
                                <m:ctrlPr>
                                  <a:rPr lang="en-US" sz="2400" i="1"/>
                                </m:ctrlPr>
                              </m:sSubPr>
                              <m:e>
                                <m:r>
                                  <a:rPr lang="en-US" sz="2400" i="1"/>
                                  <m:t>𝑦</m:t>
                                </m:r>
                              </m:e>
                              <m:sub>
                                <m:r>
                                  <a:rPr lang="en-US" sz="2400" i="1"/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2400" i="1"/>
                          <m:t>,</m:t>
                        </m:r>
                        <m:sSubSup>
                          <m:sSubSupPr>
                            <m:ctrlPr>
                              <a:rPr lang="en-US" sz="2400" i="1"/>
                            </m:ctrlPr>
                          </m:sSubSupPr>
                          <m:e>
                            <m:r>
                              <a:rPr lang="en-US" sz="2400" i="1"/>
                              <m:t>h</m:t>
                            </m:r>
                          </m:e>
                          <m:sub>
                            <m:r>
                              <a:rPr lang="en-US" sz="2400" i="1"/>
                              <m:t>1</m:t>
                            </m:r>
                          </m:sub>
                          <m:sup>
                            <m:r>
                              <a:rPr lang="en-US" sz="2400" i="1"/>
                              <m:t>−</m:t>
                            </m:r>
                            <m:r>
                              <a:rPr lang="en-US" sz="2400" i="1"/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sz="24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/>
                                </m:ctrlPr>
                              </m:sSubPr>
                              <m:e>
                                <m:r>
                                  <a:rPr lang="en-US" sz="2400" i="1"/>
                                  <m:t>𝑦</m:t>
                                </m:r>
                              </m:e>
                              <m:sub>
                                <m:r>
                                  <a:rPr lang="en-US" sz="2400" i="1"/>
                                  <m:t>1</m:t>
                                </m:r>
                              </m:sub>
                            </m:sSub>
                            <m:r>
                              <a:rPr lang="en-US" sz="2400" i="1"/>
                              <m:t>,</m:t>
                            </m:r>
                            <m:sSub>
                              <m:sSubPr>
                                <m:ctrlPr>
                                  <a:rPr lang="en-US" sz="2400" i="1"/>
                                </m:ctrlPr>
                              </m:sSubPr>
                              <m:e>
                                <m:r>
                                  <a:rPr lang="en-US" sz="2400" i="1"/>
                                  <m:t>𝑦</m:t>
                                </m:r>
                              </m:e>
                              <m:sub>
                                <m:r>
                                  <a:rPr lang="en-US" sz="2400" i="1"/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i="1"/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𝐽</m:t>
                        </m:r>
                      </m:e>
                    </m:d>
                  </m:oMath>
                </a14:m>
                <a:r>
                  <a:rPr lang="en-US" sz="2400" dirty="0" smtClean="0"/>
                  <a:t>   , </a:t>
                </a:r>
                <a14:m>
                  <m:oMath xmlns:m="http://schemas.openxmlformats.org/officeDocument/2006/math">
                    <m:r>
                      <a:rPr lang="en-US" sz="2400" i="1"/>
                      <m:t>𝑓𝑜𝑟</m:t>
                    </m:r>
                    <m:r>
                      <a:rPr lang="en-US" sz="2400" i="1"/>
                      <m:t>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𝑦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,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𝑦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∈</m:t>
                    </m:r>
                    <m:r>
                      <a:rPr lang="en-US" sz="2400" i="1"/>
                      <m:t>𝐵</m:t>
                    </m:r>
                  </m:oMath>
                </a14:m>
                <a:endParaRPr lang="en-US" sz="2400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332656"/>
                <a:ext cx="8075240" cy="5687144"/>
              </a:xfrm>
              <a:blipFill rotWithShape="1">
                <a:blip r:embed="rId2"/>
                <a:stretch>
                  <a:fillRect l="-1283" t="-857" r="-173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83768" y="1932626"/>
                <a:ext cx="3555332" cy="1352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𝐽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  <m:sub>
                                  <m:r>
                                    <a:rPr lang="en-US" i="1"/>
                                    <m:t>1</m:t>
                                  </m:r>
                                </m:sub>
                              </m:sSub>
                              <m:r>
                                <a:rPr lang="en-US" i="1"/>
                                <m:t>,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/>
                            <m:t>𝜕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𝑦</m:t>
                                  </m:r>
                                </m:e>
                                <m:sub>
                                  <m:r>
                                    <a:rPr lang="en-US" i="1"/>
                                    <m:t>1</m:t>
                                  </m:r>
                                </m:sub>
                              </m:sSub>
                              <m:r>
                                <a:rPr lang="en-US" i="1"/>
                                <m:t>,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𝑦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/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/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/>
                                        </m:ctrlPr>
                                      </m:sSubPr>
                                      <m:e>
                                        <m:r>
                                          <a:rPr lang="en-US" i="1"/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/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932626"/>
                <a:ext cx="3555332" cy="13523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7387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682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Lesson Eight 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Eight</dc:title>
  <dc:creator>DR.Ahmed Saker</dc:creator>
  <cp:lastModifiedBy>DR.Ahmed Saker</cp:lastModifiedBy>
  <cp:revision>6</cp:revision>
  <dcterms:created xsi:type="dcterms:W3CDTF">2019-03-25T21:18:21Z</dcterms:created>
  <dcterms:modified xsi:type="dcterms:W3CDTF">2019-12-26T11:51:38Z</dcterms:modified>
</cp:coreProperties>
</file>