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10"/>
  </p:notesMasterIdLst>
  <p:sldIdLst>
    <p:sldId id="256" r:id="rId2"/>
    <p:sldId id="306" r:id="rId3"/>
    <p:sldId id="307" r:id="rId4"/>
    <p:sldId id="308" r:id="rId5"/>
    <p:sldId id="309" r:id="rId6"/>
    <p:sldId id="311" r:id="rId7"/>
    <p:sldId id="312" r:id="rId8"/>
    <p:sldId id="310" r:id="rId9"/>
  </p:sldIdLst>
  <p:sldSz cx="10515600" cy="5715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7" d="100"/>
          <a:sy n="77" d="100"/>
        </p:scale>
        <p:origin x="-846" y="-144"/>
      </p:cViewPr>
      <p:guideLst>
        <p:guide orient="horz" pos="1800"/>
        <p:guide pos="33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7FFABB-CC33-48BD-8880-29D93DADD3BF}" type="datetimeFigureOut">
              <a:rPr lang="ar-IQ" smtClean="0"/>
              <a:t>14/05/1441</a:t>
            </a:fld>
            <a:endParaRPr lang="ar-IQ"/>
          </a:p>
        </p:txBody>
      </p:sp>
      <p:sp>
        <p:nvSpPr>
          <p:cNvPr id="4" name="عنصر نائب لصورة الشريحة 3"/>
          <p:cNvSpPr>
            <a:spLocks noGrp="1" noRot="1" noChangeAspect="1"/>
          </p:cNvSpPr>
          <p:nvPr>
            <p:ph type="sldImg" idx="2"/>
          </p:nvPr>
        </p:nvSpPr>
        <p:spPr>
          <a:xfrm>
            <a:off x="274638" y="685800"/>
            <a:ext cx="6308725"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D28A3F-62D0-4BA8-A3AD-2E4D80E441A3}" type="slidenum">
              <a:rPr lang="ar-IQ" smtClean="0"/>
              <a:t>‹#›</a:t>
            </a:fld>
            <a:endParaRPr lang="ar-IQ"/>
          </a:p>
        </p:txBody>
      </p:sp>
    </p:spTree>
    <p:extLst>
      <p:ext uri="{BB962C8B-B14F-4D97-AF65-F5344CB8AC3E}">
        <p14:creationId xmlns:p14="http://schemas.microsoft.com/office/powerpoint/2010/main" val="29898962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3">
            <a:duotone>
              <a:prstClr val="black"/>
              <a:schemeClr val="tx2">
                <a:tint val="45000"/>
                <a:satMod val="400000"/>
              </a:schemeClr>
            </a:duotone>
            <a:lum bright="2000"/>
          </a:blip>
          <a:srcRect/>
          <a:stretch>
            <a:fillRect/>
          </a:stretch>
        </p:blipFill>
        <p:spPr bwMode="auto">
          <a:xfrm>
            <a:off x="0" y="0"/>
            <a:ext cx="10515600" cy="5715000"/>
          </a:xfrm>
          <a:prstGeom prst="rect">
            <a:avLst/>
          </a:prstGeom>
          <a:noFill/>
        </p:spPr>
      </p:pic>
      <p:grpSp>
        <p:nvGrpSpPr>
          <p:cNvPr id="16" name="Group 15"/>
          <p:cNvGrpSpPr/>
          <p:nvPr/>
        </p:nvGrpSpPr>
        <p:grpSpPr>
          <a:xfrm rot="20533676">
            <a:off x="710731" y="3269179"/>
            <a:ext cx="2885047" cy="2106240"/>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4"/>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4"/>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5"/>
          <a:stretch>
            <a:fillRect/>
          </a:stretch>
        </p:blipFill>
        <p:spPr>
          <a:xfrm rot="343346">
            <a:off x="3284634" y="2156536"/>
            <a:ext cx="6639046" cy="3209014"/>
          </a:xfrm>
          <a:prstGeom prst="rect">
            <a:avLst/>
          </a:prstGeom>
        </p:spPr>
      </p:pic>
      <p:sp>
        <p:nvSpPr>
          <p:cNvPr id="2" name="Title 1"/>
          <p:cNvSpPr>
            <a:spLocks noGrp="1"/>
          </p:cNvSpPr>
          <p:nvPr>
            <p:ph type="ctrTitle"/>
          </p:nvPr>
        </p:nvSpPr>
        <p:spPr>
          <a:xfrm rot="360000">
            <a:off x="3840782" y="2513160"/>
            <a:ext cx="5574093" cy="133310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680574" y="3972433"/>
            <a:ext cx="5561925" cy="867371"/>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1107787" y="4217950"/>
            <a:ext cx="2263816" cy="445826"/>
          </a:xfrm>
        </p:spPr>
        <p:txBody>
          <a:bodyPr anchor="t"/>
          <a:lstStyle>
            <a:lvl1pPr algn="ctr">
              <a:defRPr sz="2200">
                <a:solidFill>
                  <a:schemeClr val="accent1"/>
                </a:solidFill>
              </a:defRPr>
            </a:lvl1pPr>
          </a:lstStyle>
          <a:p>
            <a:fld id="{ABE9636C-9CCB-4FE8-B42C-3D67E436C684}" type="datetime8">
              <a:rPr lang="ar-SA" smtClean="0"/>
              <a:t>09 كانون الثاني، 20</a:t>
            </a:fld>
            <a:endParaRPr lang="ar-SA"/>
          </a:p>
        </p:txBody>
      </p:sp>
      <p:sp>
        <p:nvSpPr>
          <p:cNvPr id="5" name="Footer Placeholder 4"/>
          <p:cNvSpPr>
            <a:spLocks noGrp="1"/>
          </p:cNvSpPr>
          <p:nvPr>
            <p:ph type="ftr" sz="quarter" idx="11"/>
          </p:nvPr>
        </p:nvSpPr>
        <p:spPr>
          <a:xfrm rot="20520000">
            <a:off x="744734" y="3446122"/>
            <a:ext cx="2398763" cy="695842"/>
          </a:xfrm>
        </p:spPr>
        <p:txBody>
          <a:bodyPr anchor="ctr"/>
          <a:lstStyle>
            <a:lvl1pPr algn="l">
              <a:defRPr sz="1600">
                <a:solidFill>
                  <a:schemeClr val="accent5">
                    <a:lumMod val="50000"/>
                  </a:schemeClr>
                </a:solidFill>
              </a:defRPr>
            </a:lvl1pPr>
          </a:lstStyle>
          <a:p>
            <a:endParaRPr lang="ar-SA"/>
          </a:p>
        </p:txBody>
      </p:sp>
      <p:sp>
        <p:nvSpPr>
          <p:cNvPr id="6" name="Slide Number Placeholder 5"/>
          <p:cNvSpPr>
            <a:spLocks noGrp="1"/>
          </p:cNvSpPr>
          <p:nvPr>
            <p:ph type="sldNum" sz="quarter" idx="12"/>
          </p:nvPr>
        </p:nvSpPr>
        <p:spPr>
          <a:xfrm rot="20520000">
            <a:off x="2278655" y="4591507"/>
            <a:ext cx="848907" cy="355506"/>
          </a:xfrm>
        </p:spPr>
        <p:txBody>
          <a:bodyPr/>
          <a:lstStyle>
            <a:lvl1pPr algn="r">
              <a:defRPr>
                <a:solidFill>
                  <a:schemeClr val="accent1">
                    <a:lumMod val="75000"/>
                  </a:schemeClr>
                </a:solidFill>
              </a:defRPr>
            </a:lvl1pPr>
          </a:lstStyle>
          <a:p>
            <a:fld id="{0B34F065-1154-456A-91E3-76DE8E75E17B}" type="slidenum">
              <a:rPr lang="ar-SA" smtClean="0"/>
              <a:t>‹#›</a:t>
            </a:fld>
            <a:endParaRPr lang="ar-SA"/>
          </a:p>
        </p:txBody>
      </p:sp>
      <p:pic>
        <p:nvPicPr>
          <p:cNvPr id="9" name="Picture 8" descr="coverBand.png"/>
          <p:cNvPicPr>
            <a:picLocks noChangeAspect="1"/>
          </p:cNvPicPr>
          <p:nvPr/>
        </p:nvPicPr>
        <p:blipFill>
          <a:blip r:embed="rId6"/>
          <a:stretch>
            <a:fillRect/>
          </a:stretch>
        </p:blipFill>
        <p:spPr>
          <a:xfrm>
            <a:off x="0" y="4900086"/>
            <a:ext cx="10515600" cy="275167"/>
          </a:xfrm>
          <a:prstGeom prst="rect">
            <a:avLst/>
          </a:prstGeom>
          <a:effectLst>
            <a:outerShdw blurRad="63500" dist="38100" dir="5400000" algn="t" rotWithShape="0">
              <a:prstClr val="black">
                <a:alpha val="59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7"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A855174-7377-4F68-B730-ECCBB827DA6B}" type="datetime8">
              <a:rPr lang="ar-SA" smtClean="0"/>
              <a:t>09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0" y="458565"/>
            <a:ext cx="2257818" cy="4557936"/>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633972" y="698499"/>
            <a:ext cx="6794016" cy="43180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343A6A8E-FE5A-4416-BB76-BF7AC707164D}" type="datetime8">
              <a:rPr lang="ar-SA" smtClean="0"/>
              <a:t>09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241D485-338D-448B-BA75-28EA553DCD51}" type="datetime8">
              <a:rPr lang="ar-SA" smtClean="0"/>
              <a:t>09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33975" y="1248328"/>
            <a:ext cx="9247655" cy="1747716"/>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932" y="3128669"/>
            <a:ext cx="8587741" cy="1250156"/>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BF2559C-C1C4-45BF-9B83-7E6FD7273988}" type="datetime8">
              <a:rPr lang="ar-SA" smtClean="0"/>
              <a:t>09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31B118D8-00F5-441C-9409-F86F854B03AF}" type="datetime8">
              <a:rPr lang="ar-SA" smtClean="0"/>
              <a:t>09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967434" y="1699260"/>
            <a:ext cx="4206240" cy="3291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5341926" y="1699260"/>
            <a:ext cx="4206240" cy="3291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7434" y="1698657"/>
            <a:ext cx="3470148" cy="4519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6084756" y="1698659"/>
            <a:ext cx="3466913" cy="4519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2534081A-D243-4800-93B7-D25FD56CA315}" type="datetime8">
              <a:rPr lang="ar-SA" smtClean="0"/>
              <a:t>09 كانون الثاني، 20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6" name="Freeform 22"/>
          <p:cNvSpPr>
            <a:spLocks/>
          </p:cNvSpPr>
          <p:nvPr/>
        </p:nvSpPr>
        <p:spPr bwMode="auto">
          <a:xfrm rot="20274567">
            <a:off x="4523684" y="3567502"/>
            <a:ext cx="1481770" cy="602108"/>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4514743" y="2764034"/>
            <a:ext cx="1481770" cy="602108"/>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967434" y="2285999"/>
            <a:ext cx="3470148" cy="27051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6088533" y="2286000"/>
            <a:ext cx="3470148" cy="27051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B5A6E5C-45C8-47D3-BDF5-19FDC5BD1B9C}" type="datetime8">
              <a:rPr lang="ar-SA" smtClean="0"/>
              <a:t>09 كانون الثاني، 20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9F325-82E6-4C2E-832C-B012A3E78532}" type="datetime8">
              <a:rPr lang="ar-SA" smtClean="0"/>
              <a:t>09 كانون الثاني، 20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33974" y="1239234"/>
            <a:ext cx="3459560" cy="1601116"/>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4477353" y="696190"/>
            <a:ext cx="5404276" cy="4292938"/>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33974" y="2840353"/>
            <a:ext cx="3459560" cy="1599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C4E330-B0B2-4E7C-A064-756C30F6D825}" type="datetime8">
              <a:rPr lang="ar-SA" smtClean="0"/>
              <a:t>09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3"/>
          <a:stretch>
            <a:fillRect/>
          </a:stretch>
        </p:blipFill>
        <p:spPr>
          <a:xfrm>
            <a:off x="3592830" y="159338"/>
            <a:ext cx="3198495" cy="682625"/>
          </a:xfrm>
          <a:prstGeom prst="rect">
            <a:avLst/>
          </a:prstGeom>
        </p:spPr>
      </p:pic>
      <p:sp>
        <p:nvSpPr>
          <p:cNvPr id="2" name="Title 1"/>
          <p:cNvSpPr>
            <a:spLocks noGrp="1"/>
          </p:cNvSpPr>
          <p:nvPr>
            <p:ph type="title"/>
          </p:nvPr>
        </p:nvSpPr>
        <p:spPr>
          <a:xfrm>
            <a:off x="633972" y="3891379"/>
            <a:ext cx="9247656" cy="599888"/>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450133" y="495300"/>
            <a:ext cx="5604816" cy="30480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402080" y="4513464"/>
            <a:ext cx="7711440" cy="50260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B5F0042-A2E2-44D1-928B-E8B8B4196F2A}" type="datetime8">
              <a:rPr lang="ar-SA" smtClean="0"/>
              <a:t>09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4"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3000"/>
            <a:lum/>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5">
            <a:lum bright="-10000"/>
          </a:blip>
          <a:stretch>
            <a:fillRect/>
          </a:stretch>
        </p:blipFill>
        <p:spPr>
          <a:xfrm>
            <a:off x="0" y="0"/>
            <a:ext cx="10515600" cy="5715000"/>
          </a:xfrm>
          <a:prstGeom prst="rect">
            <a:avLst/>
          </a:prstGeom>
        </p:spPr>
      </p:pic>
      <p:sp>
        <p:nvSpPr>
          <p:cNvPr id="2" name="Title Placeholder 1"/>
          <p:cNvSpPr>
            <a:spLocks noGrp="1"/>
          </p:cNvSpPr>
          <p:nvPr>
            <p:ph type="title"/>
          </p:nvPr>
        </p:nvSpPr>
        <p:spPr>
          <a:xfrm>
            <a:off x="633972" y="363803"/>
            <a:ext cx="9247656" cy="1202228"/>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930" y="1698660"/>
            <a:ext cx="8587740" cy="329278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33972" y="5124066"/>
            <a:ext cx="2453640" cy="304271"/>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D6C819A-F4F2-441E-B1E0-82BBD121ACEC}" type="datetime8">
              <a:rPr lang="ar-SA" smtClean="0"/>
              <a:t>09 كانون الثاني، 20</a:t>
            </a:fld>
            <a:endParaRPr lang="ar-SA"/>
          </a:p>
        </p:txBody>
      </p:sp>
      <p:sp>
        <p:nvSpPr>
          <p:cNvPr id="5" name="Footer Placeholder 4"/>
          <p:cNvSpPr>
            <a:spLocks noGrp="1"/>
          </p:cNvSpPr>
          <p:nvPr>
            <p:ph type="ftr" sz="quarter" idx="3"/>
          </p:nvPr>
        </p:nvSpPr>
        <p:spPr>
          <a:xfrm>
            <a:off x="3592830" y="5124066"/>
            <a:ext cx="3329940" cy="304271"/>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ar-SA"/>
          </a:p>
        </p:txBody>
      </p:sp>
      <p:sp>
        <p:nvSpPr>
          <p:cNvPr id="6" name="Slide Number Placeholder 5"/>
          <p:cNvSpPr>
            <a:spLocks noGrp="1"/>
          </p:cNvSpPr>
          <p:nvPr>
            <p:ph type="sldNum" sz="quarter" idx="4"/>
          </p:nvPr>
        </p:nvSpPr>
        <p:spPr>
          <a:xfrm>
            <a:off x="7427988" y="5124066"/>
            <a:ext cx="2453640" cy="304271"/>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p14:ferris dir="r"/>
        <p:sndAc>
          <p:stSnd>
            <p:snd r:embed="rId13" name="camera.wav"/>
          </p:stSnd>
        </p:sndAc>
      </p:transition>
    </mc:Choice>
    <mc:Fallback xmlns="">
      <p:transition spd="slow">
        <p:fade/>
        <p:sndAc>
          <p:stSnd>
            <p:snd r:embed="rId16" name="camera.wav"/>
          </p:stSnd>
        </p:sndAc>
      </p:transition>
    </mc:Fallback>
  </mc:AlternateConten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blip>
          <a:srcRect/>
          <a:tile tx="0" ty="0" sx="100000" sy="100000" flip="none" algn="tl"/>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0346317" y="-459700"/>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5" name="صورة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 y="56834"/>
            <a:ext cx="2668430" cy="2011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366045" y="210722"/>
            <a:ext cx="397778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وزارة التعليم العالي و البحث العلمي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جامــــــــــــــــــــــــــــــــــــــــــــــــــــــعة بغـــــــــــــــــــــــــــــــــــــــداد</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كلــــــــــــــــــــــية الادارة و الاقتـــــــــــــــــــــــصاد</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ar-IQ" sz="2000" b="1" dirty="0" smtClean="0">
                <a:latin typeface="Andalus" pitchFamily="18" charset="-78"/>
                <a:ea typeface="Calibri" pitchFamily="34" charset="0"/>
                <a:cs typeface="Andalus" pitchFamily="18" charset="-78"/>
              </a:rPr>
              <a:t>نظرية المنظمة و السلوك التنظيمي</a:t>
            </a: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6"/>
          <p:cNvSpPr/>
          <p:nvPr/>
        </p:nvSpPr>
        <p:spPr>
          <a:xfrm>
            <a:off x="1124732" y="481236"/>
            <a:ext cx="8568952" cy="2744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400" dirty="0" smtClean="0">
                <a:solidFill>
                  <a:srgbClr val="00B050"/>
                </a:solidFill>
              </a:rPr>
              <a:t>محاضرة  </a:t>
            </a:r>
            <a:endParaRPr lang="ar-IQ" dirty="0" smtClean="0">
              <a:solidFill>
                <a:srgbClr val="00B050"/>
              </a:solidFill>
            </a:endParaRPr>
          </a:p>
          <a:p>
            <a:pPr algn="ctr"/>
            <a:r>
              <a:rPr lang="ar-IQ" sz="6600" dirty="0" smtClean="0">
                <a:solidFill>
                  <a:srgbClr val="FF0000"/>
                </a:solidFill>
              </a:rPr>
              <a:t>التفويض </a:t>
            </a:r>
            <a:r>
              <a:rPr lang="en-US" sz="4800" dirty="0" smtClean="0">
                <a:solidFill>
                  <a:srgbClr val="0070C0"/>
                </a:solidFill>
              </a:rPr>
              <a:t>Delegation</a:t>
            </a:r>
            <a:endParaRPr lang="ar-IQ" sz="6600" dirty="0">
              <a:solidFill>
                <a:srgbClr val="0070C0"/>
              </a:solidFill>
            </a:endParaRPr>
          </a:p>
        </p:txBody>
      </p:sp>
      <p:sp>
        <p:nvSpPr>
          <p:cNvPr id="9" name="مستطيل 8"/>
          <p:cNvSpPr/>
          <p:nvPr/>
        </p:nvSpPr>
        <p:spPr>
          <a:xfrm>
            <a:off x="2259705" y="4508247"/>
            <a:ext cx="5859358" cy="864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solidFill>
                  <a:srgbClr val="00B050"/>
                </a:solidFill>
              </a:rPr>
              <a:t> </a:t>
            </a:r>
            <a:endParaRPr lang="ar-IQ" dirty="0" smtClean="0">
              <a:solidFill>
                <a:srgbClr val="00B050"/>
              </a:solidFill>
            </a:endParaRPr>
          </a:p>
          <a:p>
            <a:pPr algn="ctr"/>
            <a:endParaRPr lang="ar-IQ" sz="6600" b="1"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85437409"/>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438151" y="362840"/>
            <a:ext cx="9726929" cy="5102714"/>
          </a:xfrm>
        </p:spPr>
        <p:txBody>
          <a:bodyPr>
            <a:normAutofit/>
          </a:bodyPr>
          <a:lstStyle/>
          <a:p>
            <a:pPr algn="ctr"/>
            <a:r>
              <a:rPr lang="ar-IQ" sz="2000" b="1" dirty="0" smtClean="0">
                <a:latin typeface="Arial" pitchFamily="34" charset="0"/>
                <a:cs typeface="Arial" pitchFamily="34" charset="0"/>
              </a:rPr>
              <a:t> </a:t>
            </a:r>
          </a:p>
          <a:p>
            <a:pPr algn="justLow"/>
            <a:r>
              <a:rPr lang="ar-IQ" sz="2000" b="1" dirty="0" smtClean="0">
                <a:latin typeface="Arial" pitchFamily="34" charset="0"/>
                <a:cs typeface="Arial" pitchFamily="34" charset="0"/>
              </a:rPr>
              <a:t> </a:t>
            </a:r>
            <a:r>
              <a:rPr lang="ar-IQ" sz="2000" b="1" dirty="0"/>
              <a:t>التفويض : هو تنسيب وتخصيص العمل للأخرين</a:t>
            </a:r>
            <a:r>
              <a:rPr lang="ar-IQ" sz="2000" b="1" dirty="0" smtClean="0"/>
              <a:t>.</a:t>
            </a:r>
            <a:endParaRPr lang="ar-IQ" sz="2000" b="1" dirty="0" smtClean="0">
              <a:latin typeface="Arial" pitchFamily="34" charset="0"/>
              <a:cs typeface="Arial" pitchFamily="34" charset="0"/>
            </a:endParaRPr>
          </a:p>
          <a:p>
            <a:pPr algn="justLow"/>
            <a:r>
              <a:rPr lang="ar-IQ" sz="2000" b="1" dirty="0" smtClean="0">
                <a:latin typeface="Arial" pitchFamily="34" charset="0"/>
                <a:cs typeface="Arial" pitchFamily="34" charset="0"/>
              </a:rPr>
              <a:t>جميعنا نريد أن نصل إلى قمة هرم النجاح المؤسسي </a:t>
            </a:r>
            <a:r>
              <a:rPr lang="ar-IQ" sz="2000" b="1" dirty="0" err="1" smtClean="0">
                <a:latin typeface="Arial" pitchFamily="34" charset="0"/>
                <a:cs typeface="Arial" pitchFamily="34" charset="0"/>
              </a:rPr>
              <a:t>سواءاً</a:t>
            </a:r>
            <a:r>
              <a:rPr lang="ar-IQ" sz="2000" b="1" dirty="0" smtClean="0">
                <a:latin typeface="Arial" pitchFamily="34" charset="0"/>
                <a:cs typeface="Arial" pitchFamily="34" charset="0"/>
              </a:rPr>
              <a:t> أكنا مدراء أو موظفين عاديين، ولكن ليس كل شخص يمكن أن يصل إلى النجاح بسهولة، حيث أن هذا الأمر يتطلب اتباع استراتيجيات معينة من قبل إداري الأعمال، وأحد أشهر هذه الأمور والاستراتيجيات </a:t>
            </a:r>
            <a:r>
              <a:rPr lang="ar-IQ" sz="2000" b="1" dirty="0" err="1" smtClean="0">
                <a:latin typeface="Arial" pitchFamily="34" charset="0"/>
                <a:cs typeface="Arial" pitchFamily="34" charset="0"/>
              </a:rPr>
              <a:t>مايسمى</a:t>
            </a:r>
            <a:r>
              <a:rPr lang="ar-IQ" sz="2000" b="1" dirty="0" smtClean="0">
                <a:latin typeface="Arial" pitchFamily="34" charset="0"/>
                <a:cs typeface="Arial" pitchFamily="34" charset="0"/>
              </a:rPr>
              <a:t> التفويض وهنا سنعرف معناه وعلاقته بالنجاح والإدارة.</a:t>
            </a:r>
            <a:br>
              <a:rPr lang="ar-IQ" sz="2000" b="1" dirty="0" smtClean="0">
                <a:latin typeface="Arial" pitchFamily="34" charset="0"/>
                <a:cs typeface="Arial" pitchFamily="34" charset="0"/>
              </a:rPr>
            </a:br>
            <a:r>
              <a:rPr lang="ar-IQ" sz="2000" b="1" dirty="0" smtClean="0">
                <a:latin typeface="Arial" pitchFamily="34" charset="0"/>
                <a:cs typeface="Arial" pitchFamily="34" charset="0"/>
              </a:rPr>
              <a:t>القيادة: هي قيام الشخص بلعب دور القدوة للفريق بحيث يؤثر في الفريق ويحفزهم على إنجاح العمل الفردي الذي ينفع ويُكامل عمل المجموعة.</a:t>
            </a:r>
          </a:p>
          <a:p>
            <a:pPr algn="justLow"/>
            <a:r>
              <a:rPr lang="ar-IQ" sz="2000" b="1" dirty="0" smtClean="0">
                <a:latin typeface="Arial" pitchFamily="34" charset="0"/>
                <a:cs typeface="Arial" pitchFamily="34" charset="0"/>
              </a:rPr>
              <a:t/>
            </a:r>
            <a:br>
              <a:rPr lang="ar-IQ" sz="2000" b="1" dirty="0" smtClean="0">
                <a:latin typeface="Arial" pitchFamily="34" charset="0"/>
                <a:cs typeface="Arial" pitchFamily="34" charset="0"/>
              </a:rPr>
            </a:br>
            <a:r>
              <a:rPr lang="ar-IQ" sz="2000" b="1" dirty="0" smtClean="0">
                <a:latin typeface="Arial" pitchFamily="34" charset="0"/>
                <a:cs typeface="Arial" pitchFamily="34" charset="0"/>
              </a:rPr>
              <a:t>الإدارة: هي القدرة على تحقيق الأهداف والرؤى </a:t>
            </a:r>
            <a:r>
              <a:rPr lang="ar-IQ" sz="2000" b="1" dirty="0" err="1" smtClean="0">
                <a:latin typeface="Arial" pitchFamily="34" charset="0"/>
                <a:cs typeface="Arial" pitchFamily="34" charset="0"/>
              </a:rPr>
              <a:t>بناءاً</a:t>
            </a:r>
            <a:r>
              <a:rPr lang="ar-IQ" sz="2000" b="1" dirty="0" smtClean="0">
                <a:latin typeface="Arial" pitchFamily="34" charset="0"/>
                <a:cs typeface="Arial" pitchFamily="34" charset="0"/>
              </a:rPr>
              <a:t> على خطط واستراتيجيات دقيقة ومتزامنة، وباستغلال الموارد المتاحة.</a:t>
            </a:r>
          </a:p>
          <a:p>
            <a:pPr algn="justLow"/>
            <a:r>
              <a:rPr lang="ar-IQ" sz="2000" b="1" dirty="0" smtClean="0">
                <a:latin typeface="Arial" pitchFamily="34" charset="0"/>
                <a:cs typeface="Arial" pitchFamily="34" charset="0"/>
              </a:rPr>
              <a:t/>
            </a:r>
            <a:br>
              <a:rPr lang="ar-IQ" sz="2000" b="1" dirty="0" smtClean="0">
                <a:latin typeface="Arial" pitchFamily="34" charset="0"/>
                <a:cs typeface="Arial" pitchFamily="34" charset="0"/>
              </a:rPr>
            </a:br>
            <a:r>
              <a:rPr lang="ar-IQ" sz="2000" b="1" dirty="0" smtClean="0">
                <a:latin typeface="Arial" pitchFamily="34" charset="0"/>
                <a:cs typeface="Arial" pitchFamily="34" charset="0"/>
              </a:rPr>
              <a:t>التفويض: إن التفويض في علم الإدارة وأساسيات القيادة يعني أن يتم إعطاء المسؤولية والسلطة للموظف وذلك بهدف استغلال قدراته من أجل   التخفيف من عبء المهام التي تقوم بها الإدارة.</a:t>
            </a:r>
          </a:p>
        </p:txBody>
      </p:sp>
      <p:sp>
        <p:nvSpPr>
          <p:cNvPr id="6" name="مستطيل 5"/>
          <p:cNvSpPr/>
          <p:nvPr/>
        </p:nvSpPr>
        <p:spPr>
          <a:xfrm>
            <a:off x="6841976" y="121196"/>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ثامنا // التفويض </a:t>
            </a:r>
            <a:endParaRPr lang="ar-IQ" sz="3200" b="1" dirty="0">
              <a:solidFill>
                <a:srgbClr val="FF0000"/>
              </a:solidFill>
            </a:endParaRPr>
          </a:p>
        </p:txBody>
      </p:sp>
    </p:spTree>
    <p:extLst>
      <p:ext uri="{BB962C8B-B14F-4D97-AF65-F5344CB8AC3E}">
        <p14:creationId xmlns:p14="http://schemas.microsoft.com/office/powerpoint/2010/main" val="4085635232"/>
      </p:ext>
    </p:extLst>
  </p:cSld>
  <p:clrMapOvr>
    <a:masterClrMapping/>
  </p:clrMapOvr>
  <p:transition>
    <p:cut thruBlk="1"/>
    <p:sndAc>
      <p:stSnd>
        <p:snd r:embed="rId2" name="breez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0520" y="929808"/>
            <a:ext cx="9989821" cy="3401810"/>
          </a:xfrm>
        </p:spPr>
        <p:txBody>
          <a:bodyPr>
            <a:noAutofit/>
          </a:bodyPr>
          <a:lstStyle/>
          <a:p>
            <a:pPr algn="r"/>
            <a:r>
              <a:rPr lang="ar-IQ" sz="2800" b="1" dirty="0" smtClean="0">
                <a:latin typeface="Arial" pitchFamily="34" charset="0"/>
                <a:cs typeface="Arial" pitchFamily="34" charset="0"/>
              </a:rPr>
              <a:t>شروط التفويض:</a:t>
            </a:r>
            <a:br>
              <a:rPr lang="ar-IQ" sz="2800" b="1" dirty="0" smtClean="0">
                <a:latin typeface="Arial" pitchFamily="34" charset="0"/>
                <a:cs typeface="Arial" pitchFamily="34" charset="0"/>
              </a:rPr>
            </a:br>
            <a:r>
              <a:rPr lang="ar-IQ" sz="2800" b="1" dirty="0" smtClean="0">
                <a:latin typeface="Arial" pitchFamily="34" charset="0"/>
                <a:cs typeface="Arial" pitchFamily="34" charset="0"/>
              </a:rPr>
              <a:t>1. </a:t>
            </a:r>
            <a:r>
              <a:rPr lang="ar-IQ" sz="2800" b="1" dirty="0" err="1" smtClean="0">
                <a:latin typeface="Arial" pitchFamily="34" charset="0"/>
                <a:cs typeface="Arial" pitchFamily="34" charset="0"/>
              </a:rPr>
              <a:t>ان</a:t>
            </a:r>
            <a:r>
              <a:rPr lang="ar-IQ" sz="2800" b="1" dirty="0" smtClean="0">
                <a:latin typeface="Arial" pitchFamily="34" charset="0"/>
                <a:cs typeface="Arial" pitchFamily="34" charset="0"/>
              </a:rPr>
              <a:t> يكون من فوضت له السلطة قادر على تحمل المسؤولية .</a:t>
            </a:r>
            <a:br>
              <a:rPr lang="ar-IQ" sz="2800" b="1" dirty="0" smtClean="0">
                <a:latin typeface="Arial" pitchFamily="34" charset="0"/>
                <a:cs typeface="Arial" pitchFamily="34" charset="0"/>
              </a:rPr>
            </a:br>
            <a:r>
              <a:rPr lang="ar-IQ" sz="2800" b="1" dirty="0" smtClean="0">
                <a:latin typeface="Arial" pitchFamily="34" charset="0"/>
                <a:cs typeface="Arial" pitchFamily="34" charset="0"/>
              </a:rPr>
              <a:t>2.</a:t>
            </a:r>
            <a:r>
              <a:rPr lang="ar-IQ" sz="2800" b="1" dirty="0" err="1" smtClean="0">
                <a:latin typeface="Arial" pitchFamily="34" charset="0"/>
                <a:cs typeface="Arial" pitchFamily="34" charset="0"/>
              </a:rPr>
              <a:t>ان</a:t>
            </a:r>
            <a:r>
              <a:rPr lang="ar-IQ" sz="2800" b="1" dirty="0" smtClean="0">
                <a:latin typeface="Arial" pitchFamily="34" charset="0"/>
                <a:cs typeface="Arial" pitchFamily="34" charset="0"/>
              </a:rPr>
              <a:t> تتوفر ثقة صاحب السلطة </a:t>
            </a:r>
            <a:r>
              <a:rPr lang="ar-IQ" sz="2800" b="1" dirty="0" err="1" smtClean="0">
                <a:latin typeface="Arial" pitchFamily="34" charset="0"/>
                <a:cs typeface="Arial" pitchFamily="34" charset="0"/>
              </a:rPr>
              <a:t>الاصلية</a:t>
            </a:r>
            <a:r>
              <a:rPr lang="ar-IQ" sz="2800" b="1" dirty="0" smtClean="0">
                <a:latin typeface="Arial" pitchFamily="34" charset="0"/>
                <a:cs typeface="Arial" pitchFamily="34" charset="0"/>
              </a:rPr>
              <a:t> في من فوضت </a:t>
            </a:r>
            <a:r>
              <a:rPr lang="ar-IQ" sz="2800" b="1" dirty="0" err="1" smtClean="0">
                <a:latin typeface="Arial" pitchFamily="34" charset="0"/>
                <a:cs typeface="Arial" pitchFamily="34" charset="0"/>
              </a:rPr>
              <a:t>اليه</a:t>
            </a:r>
            <a:r>
              <a:rPr lang="ar-IQ" sz="2800" b="1" dirty="0" smtClean="0">
                <a:latin typeface="Arial" pitchFamily="34" charset="0"/>
                <a:cs typeface="Arial" pitchFamily="34" charset="0"/>
              </a:rPr>
              <a:t> السلطة </a:t>
            </a:r>
            <a:br>
              <a:rPr lang="ar-IQ" sz="2800" b="1" dirty="0" smtClean="0">
                <a:latin typeface="Arial" pitchFamily="34" charset="0"/>
                <a:cs typeface="Arial" pitchFamily="34" charset="0"/>
              </a:rPr>
            </a:br>
            <a:r>
              <a:rPr lang="ar-IQ" sz="2800" b="1" dirty="0" smtClean="0">
                <a:latin typeface="Arial" pitchFamily="34" charset="0"/>
                <a:cs typeface="Arial" pitchFamily="34" charset="0"/>
              </a:rPr>
              <a:t>3. </a:t>
            </a:r>
            <a:r>
              <a:rPr lang="ar-IQ" sz="2800" b="1" dirty="0" err="1" smtClean="0">
                <a:latin typeface="Arial" pitchFamily="34" charset="0"/>
                <a:cs typeface="Arial" pitchFamily="34" charset="0"/>
              </a:rPr>
              <a:t>ان</a:t>
            </a:r>
            <a:r>
              <a:rPr lang="ar-IQ" sz="2800" b="1" dirty="0" smtClean="0">
                <a:latin typeface="Arial" pitchFamily="34" charset="0"/>
                <a:cs typeface="Arial" pitchFamily="34" charset="0"/>
              </a:rPr>
              <a:t> يكون التفويض واضحا </a:t>
            </a:r>
            <a:br>
              <a:rPr lang="ar-IQ" sz="2800" b="1" dirty="0" smtClean="0">
                <a:latin typeface="Arial" pitchFamily="34" charset="0"/>
                <a:cs typeface="Arial" pitchFamily="34" charset="0"/>
              </a:rPr>
            </a:br>
            <a:r>
              <a:rPr lang="ar-IQ" sz="2800" b="1" dirty="0" smtClean="0">
                <a:latin typeface="Arial" pitchFamily="34" charset="0"/>
                <a:cs typeface="Arial" pitchFamily="34" charset="0"/>
              </a:rPr>
              <a:t>4. </a:t>
            </a:r>
            <a:r>
              <a:rPr lang="ar-IQ" sz="2800" b="1" dirty="0" err="1" smtClean="0">
                <a:latin typeface="Arial" pitchFamily="34" charset="0"/>
                <a:cs typeface="Arial" pitchFamily="34" charset="0"/>
              </a:rPr>
              <a:t>ان</a:t>
            </a:r>
            <a:r>
              <a:rPr lang="ar-IQ" sz="2800" b="1" dirty="0" smtClean="0">
                <a:latin typeface="Arial" pitchFamily="34" charset="0"/>
                <a:cs typeface="Arial" pitchFamily="34" charset="0"/>
              </a:rPr>
              <a:t> يتوفر نظام للرقابة </a:t>
            </a:r>
            <a:br>
              <a:rPr lang="ar-IQ" sz="2800" b="1" dirty="0" smtClean="0">
                <a:latin typeface="Arial" pitchFamily="34" charset="0"/>
                <a:cs typeface="Arial" pitchFamily="34" charset="0"/>
              </a:rPr>
            </a:br>
            <a:r>
              <a:rPr lang="ar-IQ" sz="2800" b="1" dirty="0" smtClean="0">
                <a:latin typeface="Arial" pitchFamily="34" charset="0"/>
                <a:cs typeface="Arial" pitchFamily="34" charset="0"/>
              </a:rPr>
              <a:t>5. تدريب </a:t>
            </a:r>
            <a:r>
              <a:rPr lang="ar-IQ" sz="2800" b="1" dirty="0" err="1" smtClean="0">
                <a:latin typeface="Arial" pitchFamily="34" charset="0"/>
                <a:cs typeface="Arial" pitchFamily="34" charset="0"/>
              </a:rPr>
              <a:t>الاشخاص</a:t>
            </a:r>
            <a:r>
              <a:rPr lang="ar-IQ" sz="2800" b="1" dirty="0" smtClean="0">
                <a:latin typeface="Arial" pitchFamily="34" charset="0"/>
                <a:cs typeface="Arial" pitchFamily="34" charset="0"/>
              </a:rPr>
              <a:t> قبل </a:t>
            </a:r>
            <a:r>
              <a:rPr lang="ar-IQ" sz="2800" b="1" dirty="0" err="1" smtClean="0">
                <a:latin typeface="Arial" pitchFamily="34" charset="0"/>
                <a:cs typeface="Arial" pitchFamily="34" charset="0"/>
              </a:rPr>
              <a:t>ان</a:t>
            </a:r>
            <a:r>
              <a:rPr lang="ar-IQ" sz="2800" b="1" dirty="0" smtClean="0">
                <a:latin typeface="Arial" pitchFamily="34" charset="0"/>
                <a:cs typeface="Arial" pitchFamily="34" charset="0"/>
              </a:rPr>
              <a:t> تفوض </a:t>
            </a:r>
            <a:r>
              <a:rPr lang="ar-IQ" sz="2800" b="1" dirty="0" err="1" smtClean="0">
                <a:latin typeface="Arial" pitchFamily="34" charset="0"/>
                <a:cs typeface="Arial" pitchFamily="34" charset="0"/>
              </a:rPr>
              <a:t>اليهم</a:t>
            </a:r>
            <a:r>
              <a:rPr lang="ar-IQ" sz="2800" b="1" dirty="0" smtClean="0">
                <a:latin typeface="Arial" pitchFamily="34" charset="0"/>
                <a:cs typeface="Arial" pitchFamily="34" charset="0"/>
              </a:rPr>
              <a:t> </a:t>
            </a:r>
            <a:r>
              <a:rPr lang="ar-IQ" sz="2800" b="1" dirty="0" err="1" smtClean="0">
                <a:latin typeface="Arial" pitchFamily="34" charset="0"/>
                <a:cs typeface="Arial" pitchFamily="34" charset="0"/>
              </a:rPr>
              <a:t>اتلسلطة</a:t>
            </a:r>
            <a:r>
              <a:rPr lang="ar-IQ" sz="2800" b="1" dirty="0" smtClean="0">
                <a:latin typeface="Arial" pitchFamily="34" charset="0"/>
                <a:cs typeface="Arial" pitchFamily="34" charset="0"/>
              </a:rPr>
              <a:t> </a:t>
            </a:r>
            <a:br>
              <a:rPr lang="ar-IQ" sz="2800" b="1" dirty="0" smtClean="0">
                <a:latin typeface="Arial" pitchFamily="34" charset="0"/>
                <a:cs typeface="Arial" pitchFamily="34" charset="0"/>
              </a:rPr>
            </a:br>
            <a:r>
              <a:rPr lang="ar-IQ" sz="2800" b="1" dirty="0" smtClean="0">
                <a:latin typeface="Arial" pitchFamily="34" charset="0"/>
                <a:cs typeface="Arial" pitchFamily="34" charset="0"/>
              </a:rPr>
              <a:t>6. </a:t>
            </a:r>
            <a:r>
              <a:rPr lang="ar-IQ" sz="2800" b="1" dirty="0" err="1" smtClean="0">
                <a:latin typeface="Arial" pitchFamily="34" charset="0"/>
                <a:cs typeface="Arial" pitchFamily="34" charset="0"/>
              </a:rPr>
              <a:t>ان</a:t>
            </a:r>
            <a:r>
              <a:rPr lang="ar-IQ" sz="2800" b="1" dirty="0" smtClean="0">
                <a:latin typeface="Arial" pitchFamily="34" charset="0"/>
                <a:cs typeface="Arial" pitchFamily="34" charset="0"/>
              </a:rPr>
              <a:t> يكون التفويض في حدود </a:t>
            </a:r>
            <a:r>
              <a:rPr lang="ar-IQ" sz="2800" b="1" dirty="0" err="1" smtClean="0">
                <a:latin typeface="Arial" pitchFamily="34" charset="0"/>
                <a:cs typeface="Arial" pitchFamily="34" charset="0"/>
              </a:rPr>
              <a:t>الامكانات</a:t>
            </a:r>
            <a:r>
              <a:rPr lang="ar-IQ" sz="2800" b="1" dirty="0" smtClean="0">
                <a:latin typeface="Arial" pitchFamily="34" charset="0"/>
                <a:cs typeface="Arial" pitchFamily="34" charset="0"/>
              </a:rPr>
              <a:t> المتاحة </a:t>
            </a:r>
            <a:br>
              <a:rPr lang="ar-IQ" sz="2800" b="1" dirty="0" smtClean="0">
                <a:latin typeface="Arial" pitchFamily="34" charset="0"/>
                <a:cs typeface="Arial" pitchFamily="34" charset="0"/>
              </a:rPr>
            </a:br>
            <a:r>
              <a:rPr lang="ar-IQ" sz="2800" b="1" dirty="0" smtClean="0">
                <a:latin typeface="Arial" pitchFamily="34" charset="0"/>
                <a:cs typeface="Arial" pitchFamily="34" charset="0"/>
              </a:rPr>
              <a:t>7. </a:t>
            </a:r>
            <a:r>
              <a:rPr lang="ar-IQ" sz="2800" b="1" dirty="0" err="1" smtClean="0">
                <a:latin typeface="Arial" pitchFamily="34" charset="0"/>
                <a:cs typeface="Arial" pitchFamily="34" charset="0"/>
              </a:rPr>
              <a:t>ان</a:t>
            </a:r>
            <a:r>
              <a:rPr lang="ar-IQ" sz="2800" b="1" dirty="0" smtClean="0">
                <a:latin typeface="Arial" pitchFamily="34" charset="0"/>
                <a:cs typeface="Arial" pitchFamily="34" charset="0"/>
              </a:rPr>
              <a:t> يراعي التفويض </a:t>
            </a:r>
            <a:r>
              <a:rPr lang="ar-IQ" sz="2800" b="1" dirty="0" err="1" smtClean="0">
                <a:latin typeface="Arial" pitchFamily="34" charset="0"/>
                <a:cs typeface="Arial" pitchFamily="34" charset="0"/>
              </a:rPr>
              <a:t>مبداء</a:t>
            </a:r>
            <a:r>
              <a:rPr lang="ar-IQ" sz="2800" b="1" dirty="0" smtClean="0">
                <a:latin typeface="Arial" pitchFamily="34" charset="0"/>
                <a:cs typeface="Arial" pitchFamily="34" charset="0"/>
              </a:rPr>
              <a:t> وحدة </a:t>
            </a:r>
            <a:r>
              <a:rPr lang="ar-IQ" sz="2800" b="1" dirty="0" err="1" smtClean="0">
                <a:latin typeface="Arial" pitchFamily="34" charset="0"/>
                <a:cs typeface="Arial" pitchFamily="34" charset="0"/>
              </a:rPr>
              <a:t>الامر</a:t>
            </a:r>
            <a:r>
              <a:rPr lang="ar-IQ" sz="2800" b="1" dirty="0" smtClean="0">
                <a:latin typeface="Arial" pitchFamily="34" charset="0"/>
                <a:cs typeface="Arial" pitchFamily="34" charset="0"/>
              </a:rPr>
              <a:t>  </a:t>
            </a:r>
            <a:endParaRPr lang="ar-IQ" sz="2800" b="1" dirty="0">
              <a:latin typeface="Arial" pitchFamily="34" charset="0"/>
              <a:cs typeface="Arial" pitchFamily="34" charset="0"/>
            </a:endParaRPr>
          </a:p>
        </p:txBody>
      </p:sp>
      <p:sp>
        <p:nvSpPr>
          <p:cNvPr id="4" name="عنصر نائب للتاريخ 3"/>
          <p:cNvSpPr>
            <a:spLocks noGrp="1"/>
          </p:cNvSpPr>
          <p:nvPr>
            <p:ph type="dt" sz="half" idx="10"/>
          </p:nvPr>
        </p:nvSpPr>
        <p:spPr/>
        <p:txBody>
          <a:bodyPr/>
          <a:lstStyle/>
          <a:p>
            <a:r>
              <a:rPr lang="ar-IQ" smtClean="0"/>
              <a:t>03 كانون الأول، 19</a:t>
            </a:r>
            <a:endParaRPr lang="ar-IQ"/>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3</a:t>
            </a:fld>
            <a:endParaRPr lang="ar-IQ"/>
          </a:p>
        </p:txBody>
      </p:sp>
      <p:sp>
        <p:nvSpPr>
          <p:cNvPr id="6" name="مستطيل 5"/>
          <p:cNvSpPr/>
          <p:nvPr/>
        </p:nvSpPr>
        <p:spPr>
          <a:xfrm>
            <a:off x="6841976" y="121196"/>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تاسعا// شروط التفويض </a:t>
            </a:r>
            <a:endParaRPr lang="ar-IQ" sz="3200" b="1" dirty="0">
              <a:solidFill>
                <a:srgbClr val="FF0000"/>
              </a:solidFill>
            </a:endParaRPr>
          </a:p>
        </p:txBody>
      </p:sp>
    </p:spTree>
    <p:extLst>
      <p:ext uri="{BB962C8B-B14F-4D97-AF65-F5344CB8AC3E}">
        <p14:creationId xmlns:p14="http://schemas.microsoft.com/office/powerpoint/2010/main" val="3775068814"/>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438151" y="476234"/>
            <a:ext cx="9726929" cy="4762533"/>
          </a:xfrm>
        </p:spPr>
        <p:txBody>
          <a:bodyPr>
            <a:normAutofit fontScale="92500" lnSpcReduction="20000"/>
          </a:bodyPr>
          <a:lstStyle/>
          <a:p>
            <a:pPr algn="ctr"/>
            <a:r>
              <a:rPr lang="ar-IQ" b="1" dirty="0" smtClean="0">
                <a:latin typeface="Arial" pitchFamily="34" charset="0"/>
                <a:cs typeface="Arial" pitchFamily="34" charset="0"/>
              </a:rPr>
              <a:t> </a:t>
            </a:r>
          </a:p>
          <a:p>
            <a:pPr algn="justLow"/>
            <a:r>
              <a:rPr lang="ar-IQ" b="1" dirty="0" smtClean="0">
                <a:latin typeface="Arial" pitchFamily="34" charset="0"/>
                <a:cs typeface="Arial" pitchFamily="34" charset="0"/>
              </a:rPr>
              <a:t/>
            </a:r>
            <a:br>
              <a:rPr lang="ar-IQ" b="1" dirty="0" smtClean="0">
                <a:latin typeface="Arial" pitchFamily="34" charset="0"/>
                <a:cs typeface="Arial" pitchFamily="34" charset="0"/>
              </a:rPr>
            </a:br>
            <a:r>
              <a:rPr lang="ar-IQ" b="1" dirty="0" smtClean="0">
                <a:latin typeface="Arial" pitchFamily="34" charset="0"/>
                <a:cs typeface="Arial" pitchFamily="34" charset="0"/>
              </a:rPr>
              <a:t>1- تفويض الاختصاص :</a:t>
            </a:r>
          </a:p>
          <a:p>
            <a:pPr algn="justLow"/>
            <a:r>
              <a:rPr lang="ar-IQ" b="1" dirty="0" smtClean="0">
                <a:latin typeface="Arial" pitchFamily="34" charset="0"/>
                <a:cs typeface="Arial" pitchFamily="34" charset="0"/>
              </a:rPr>
              <a:t/>
            </a:r>
            <a:br>
              <a:rPr lang="ar-IQ" b="1" dirty="0" smtClean="0">
                <a:latin typeface="Arial" pitchFamily="34" charset="0"/>
                <a:cs typeface="Arial" pitchFamily="34" charset="0"/>
              </a:rPr>
            </a:br>
            <a:r>
              <a:rPr lang="ar-IQ" b="1" dirty="0" smtClean="0">
                <a:latin typeface="Arial" pitchFamily="34" charset="0"/>
                <a:cs typeface="Arial" pitchFamily="34" charset="0"/>
              </a:rPr>
              <a:t>هذا النوع من التفويض ينقل السلطة بأكملها إلى المفوض إليه ، وهذا يمنع الأصيل المفوض من ممارسة الاختصاص الذي تم تفويضه أثناء سريان التفويض </a:t>
            </a:r>
            <a:r>
              <a:rPr lang="ar-IQ" b="1" dirty="0" err="1" smtClean="0">
                <a:latin typeface="Arial" pitchFamily="34" charset="0"/>
                <a:cs typeface="Arial" pitchFamily="34" charset="0"/>
              </a:rPr>
              <a:t>و</a:t>
            </a:r>
            <a:r>
              <a:rPr lang="ar-IQ" b="1" dirty="0" smtClean="0">
                <a:latin typeface="Arial" pitchFamily="34" charset="0"/>
                <a:cs typeface="Arial" pitchFamily="34" charset="0"/>
              </a:rPr>
              <a:t> في هذه الصورة من التفويض تكون قرارات المفوض إليه في نطاق التفويض منسوبه إلى المفوض إليه </a:t>
            </a:r>
            <a:r>
              <a:rPr lang="ar-IQ" b="1" dirty="0" err="1" smtClean="0">
                <a:latin typeface="Arial" pitchFamily="34" charset="0"/>
                <a:cs typeface="Arial" pitchFamily="34" charset="0"/>
              </a:rPr>
              <a:t>و</a:t>
            </a:r>
            <a:r>
              <a:rPr lang="ar-IQ" b="1" dirty="0" smtClean="0">
                <a:latin typeface="Arial" pitchFamily="34" charset="0"/>
                <a:cs typeface="Arial" pitchFamily="34" charset="0"/>
              </a:rPr>
              <a:t> تأخذ مرتبة درجته الوظيفية ، </a:t>
            </a:r>
            <a:r>
              <a:rPr lang="ar-IQ" b="1" dirty="0" err="1" smtClean="0">
                <a:latin typeface="Arial" pitchFamily="34" charset="0"/>
                <a:cs typeface="Arial" pitchFamily="34" charset="0"/>
              </a:rPr>
              <a:t>و</a:t>
            </a:r>
            <a:r>
              <a:rPr lang="ar-IQ" b="1" dirty="0" smtClean="0">
                <a:latin typeface="Arial" pitchFamily="34" charset="0"/>
                <a:cs typeface="Arial" pitchFamily="34" charset="0"/>
              </a:rPr>
              <a:t> يوجه تفويض الاختصاص إلى المفوض إليه </a:t>
            </a:r>
            <a:r>
              <a:rPr lang="ar-IQ" b="1" dirty="0" err="1" smtClean="0">
                <a:latin typeface="Arial" pitchFamily="34" charset="0"/>
                <a:cs typeface="Arial" pitchFamily="34" charset="0"/>
              </a:rPr>
              <a:t>بصفتة</a:t>
            </a:r>
            <a:r>
              <a:rPr lang="ar-IQ" b="1" dirty="0" smtClean="0">
                <a:latin typeface="Arial" pitchFamily="34" charset="0"/>
                <a:cs typeface="Arial" pitchFamily="34" charset="0"/>
              </a:rPr>
              <a:t> لا بشخصه فلا ينتهي التفويض بشغل موظف آخر لوظيفة المفوض إليه.</a:t>
            </a:r>
          </a:p>
          <a:p>
            <a:pPr algn="justLow"/>
            <a:r>
              <a:rPr lang="ar-IQ" b="1" dirty="0" smtClean="0">
                <a:latin typeface="Arial" pitchFamily="34" charset="0"/>
                <a:cs typeface="Arial" pitchFamily="34" charset="0"/>
              </a:rPr>
              <a:t/>
            </a:r>
            <a:br>
              <a:rPr lang="ar-IQ" b="1" dirty="0" smtClean="0">
                <a:latin typeface="Arial" pitchFamily="34" charset="0"/>
                <a:cs typeface="Arial" pitchFamily="34" charset="0"/>
              </a:rPr>
            </a:br>
            <a:r>
              <a:rPr lang="ar-IQ" b="1" dirty="0" smtClean="0">
                <a:latin typeface="Arial" pitchFamily="34" charset="0"/>
                <a:cs typeface="Arial" pitchFamily="34" charset="0"/>
              </a:rPr>
              <a:t>2-تفويض التوقيع :</a:t>
            </a:r>
          </a:p>
          <a:p>
            <a:pPr algn="justLow"/>
            <a:r>
              <a:rPr lang="ar-IQ" b="1" dirty="0" smtClean="0">
                <a:latin typeface="Arial" pitchFamily="34" charset="0"/>
                <a:cs typeface="Arial" pitchFamily="34" charset="0"/>
              </a:rPr>
              <a:t/>
            </a:r>
            <a:br>
              <a:rPr lang="ar-IQ" b="1" dirty="0" smtClean="0">
                <a:latin typeface="Arial" pitchFamily="34" charset="0"/>
                <a:cs typeface="Arial" pitchFamily="34" charset="0"/>
              </a:rPr>
            </a:br>
            <a:r>
              <a:rPr lang="ar-IQ" b="1" dirty="0" smtClean="0">
                <a:latin typeface="Arial" pitchFamily="34" charset="0"/>
                <a:cs typeface="Arial" pitchFamily="34" charset="0"/>
              </a:rPr>
              <a:t>و هو تفويض شخصي يأخذ بعين الاعتبار شخصية المفوض إليه ، فهو ينطوي على ثقة الرئيس </a:t>
            </a:r>
            <a:r>
              <a:rPr lang="ar-IQ" b="1" dirty="0" err="1" smtClean="0">
                <a:latin typeface="Arial" pitchFamily="34" charset="0"/>
                <a:cs typeface="Arial" pitchFamily="34" charset="0"/>
              </a:rPr>
              <a:t>به</a:t>
            </a:r>
            <a:r>
              <a:rPr lang="ar-IQ" b="1" dirty="0" smtClean="0">
                <a:latin typeface="Arial" pitchFamily="34" charset="0"/>
                <a:cs typeface="Arial" pitchFamily="34" charset="0"/>
              </a:rPr>
              <a:t> ومن ثم فهو ينتهي بتغير المفوض أو المفوض إليه ، كما أن هذا التفويض يسمح للمفوض إليه بممارسة الاختصاصات المفوضة باسم السلطة " </a:t>
            </a:r>
            <a:r>
              <a:rPr lang="ar-IQ" b="1" dirty="0" err="1" smtClean="0">
                <a:latin typeface="Arial" pitchFamily="34" charset="0"/>
                <a:cs typeface="Arial" pitchFamily="34" charset="0"/>
              </a:rPr>
              <a:t>بكسرالولو</a:t>
            </a:r>
            <a:r>
              <a:rPr lang="ar-IQ" b="1" dirty="0" smtClean="0">
                <a:latin typeface="Arial" pitchFamily="34" charset="0"/>
                <a:cs typeface="Arial" pitchFamily="34" charset="0"/>
              </a:rPr>
              <a:t> " ولا يمنع ذلك من ممارسة الرئيس المفوض ذات الاختصاص رغم التفويض كما أن القرارات الصادرة في نطاق التفويض تأخذ مرتبة قرارات السلطة المفوضة .</a:t>
            </a:r>
          </a:p>
          <a:p>
            <a:pPr algn="justLow"/>
            <a:r>
              <a:rPr lang="ar-IQ" b="1" dirty="0" smtClean="0">
                <a:latin typeface="Arial" pitchFamily="34" charset="0"/>
                <a:cs typeface="Arial" pitchFamily="34" charset="0"/>
              </a:rPr>
              <a:t/>
            </a:r>
            <a:br>
              <a:rPr lang="ar-IQ" b="1" dirty="0" smtClean="0">
                <a:latin typeface="Arial" pitchFamily="34" charset="0"/>
                <a:cs typeface="Arial" pitchFamily="34" charset="0"/>
              </a:rPr>
            </a:br>
            <a:r>
              <a:rPr lang="ar-IQ" b="1" dirty="0" smtClean="0">
                <a:latin typeface="Arial" pitchFamily="34" charset="0"/>
                <a:cs typeface="Arial" pitchFamily="34" charset="0"/>
              </a:rPr>
              <a:t>3- التفويض والحلول :</a:t>
            </a:r>
          </a:p>
          <a:p>
            <a:pPr algn="justLow"/>
            <a:r>
              <a:rPr lang="ar-IQ" b="1" dirty="0" smtClean="0">
                <a:latin typeface="Arial" pitchFamily="34" charset="0"/>
                <a:cs typeface="Arial" pitchFamily="34" charset="0"/>
              </a:rPr>
              <a:t/>
            </a:r>
            <a:br>
              <a:rPr lang="ar-IQ" b="1" dirty="0" smtClean="0">
                <a:latin typeface="Arial" pitchFamily="34" charset="0"/>
                <a:cs typeface="Arial" pitchFamily="34" charset="0"/>
              </a:rPr>
            </a:br>
            <a:r>
              <a:rPr lang="ar-IQ" b="1" dirty="0" smtClean="0">
                <a:latin typeface="Arial" pitchFamily="34" charset="0"/>
                <a:cs typeface="Arial" pitchFamily="34" charset="0"/>
              </a:rPr>
              <a:t>يقتصر بالحلول أن يصبح صاحب الاختصاص الأصيل عاجزاً لسبب من الأسباب عن ممارسة اختصاصه كأن يصاب بعجز دائم أو بمرض أو غيره ، فيحل محله في مباشرة كافة اختصاصاته موظف آخر حدده القانون سلفاً، </a:t>
            </a:r>
            <a:r>
              <a:rPr lang="ar-IQ" b="1" dirty="0" err="1" smtClean="0">
                <a:latin typeface="Arial" pitchFamily="34" charset="0"/>
                <a:cs typeface="Arial" pitchFamily="34" charset="0"/>
              </a:rPr>
              <a:t>و</a:t>
            </a:r>
            <a:r>
              <a:rPr lang="ar-IQ" b="1" dirty="0" smtClean="0">
                <a:latin typeface="Arial" pitchFamily="34" charset="0"/>
                <a:cs typeface="Arial" pitchFamily="34" charset="0"/>
              </a:rPr>
              <a:t> قد يحصل الحلول بان تحل إحدى الجهات الإدارية محل جهة إدارية أخرى.</a:t>
            </a:r>
            <a:endParaRPr lang="ar-IQ" b="1" dirty="0">
              <a:latin typeface="Arial" pitchFamily="34" charset="0"/>
              <a:cs typeface="Arial" pitchFamily="34" charset="0"/>
            </a:endParaRPr>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4</a:t>
            </a:fld>
            <a:endParaRPr lang="ar-IQ"/>
          </a:p>
        </p:txBody>
      </p:sp>
      <p:sp>
        <p:nvSpPr>
          <p:cNvPr id="6" name="مستطيل 5"/>
          <p:cNvSpPr/>
          <p:nvPr/>
        </p:nvSpPr>
        <p:spPr>
          <a:xfrm>
            <a:off x="6841976" y="121196"/>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عاشرا// انواع التفويض </a:t>
            </a:r>
            <a:endParaRPr lang="ar-IQ" sz="3200" b="1" dirty="0">
              <a:solidFill>
                <a:srgbClr val="FF0000"/>
              </a:solidFill>
            </a:endParaRPr>
          </a:p>
        </p:txBody>
      </p:sp>
    </p:spTree>
    <p:extLst>
      <p:ext uri="{BB962C8B-B14F-4D97-AF65-F5344CB8AC3E}">
        <p14:creationId xmlns:p14="http://schemas.microsoft.com/office/powerpoint/2010/main" val="4021231127"/>
      </p:ext>
    </p:extLst>
  </p:cSld>
  <p:clrMapOvr>
    <a:masterClrMapping/>
  </p:clrMapOvr>
  <p:transition>
    <p:cut thruBlk="1"/>
    <p:sndAc>
      <p:stSnd>
        <p:snd r:embed="rId2" name="drumroll.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ar-IQ" smtClean="0"/>
              <a:t>03 كانون الأول، 19</a:t>
            </a:r>
            <a:endParaRPr lang="ar-IQ"/>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5</a:t>
            </a:fld>
            <a:endParaRPr lang="ar-IQ"/>
          </a:p>
        </p:txBody>
      </p:sp>
      <p:sp>
        <p:nvSpPr>
          <p:cNvPr id="6" name="عنوان 1"/>
          <p:cNvSpPr>
            <a:spLocks noGrp="1"/>
          </p:cNvSpPr>
          <p:nvPr>
            <p:ph type="subTitle" idx="1"/>
          </p:nvPr>
        </p:nvSpPr>
        <p:spPr>
          <a:xfrm>
            <a:off x="440471" y="816414"/>
            <a:ext cx="9722756" cy="3855384"/>
          </a:xfrm>
        </p:spPr>
        <p:txBody>
          <a:bodyPr>
            <a:normAutofit fontScale="40000" lnSpcReduction="20000"/>
          </a:bodyPr>
          <a:lstStyle/>
          <a:p>
            <a:pPr algn="ctr"/>
            <a:r>
              <a:rPr lang="ar-IQ" sz="5600" b="1" dirty="0" smtClean="0">
                <a:latin typeface="Arial" pitchFamily="34" charset="0"/>
                <a:cs typeface="Arial" pitchFamily="34" charset="0"/>
              </a:rPr>
              <a:t> </a:t>
            </a:r>
            <a:endParaRPr lang="ar-IQ" sz="5600" b="1" dirty="0">
              <a:latin typeface="Arial" pitchFamily="34" charset="0"/>
              <a:cs typeface="Arial" pitchFamily="34" charset="0"/>
            </a:endParaRPr>
          </a:p>
          <a:p>
            <a:pPr algn="ctr"/>
            <a:endParaRPr lang="ar-IQ" sz="5600" b="1" dirty="0">
              <a:latin typeface="Arial" pitchFamily="34" charset="0"/>
              <a:cs typeface="Arial" pitchFamily="34" charset="0"/>
            </a:endParaRPr>
          </a:p>
          <a:p>
            <a:pPr algn="justLow"/>
            <a:r>
              <a:rPr lang="ar-IQ" sz="5600" b="1" dirty="0">
                <a:latin typeface="Arial" pitchFamily="34" charset="0"/>
                <a:cs typeface="Arial" pitchFamily="34" charset="0"/>
              </a:rPr>
              <a:t> يتكوّنُ التّفويضُ عموماً من أربعةِ عناصرَ رئيسة، وهي:</a:t>
            </a:r>
          </a:p>
          <a:p>
            <a:pPr algn="justLow"/>
            <a:r>
              <a:rPr lang="ar-IQ" sz="5600" b="1" dirty="0">
                <a:latin typeface="Arial" pitchFamily="34" charset="0"/>
                <a:cs typeface="Arial" pitchFamily="34" charset="0"/>
              </a:rPr>
              <a:t>1.الجهة المُستلمة للتّفويض: وتشملُ المُؤسّسات، والشّركات، والوزارات، والأفراد بصفتهم الرسميّة والقانونيّة. </a:t>
            </a:r>
          </a:p>
          <a:p>
            <a:pPr algn="justLow"/>
            <a:r>
              <a:rPr lang="ar-IQ" sz="5600" b="1" dirty="0">
                <a:latin typeface="Arial" pitchFamily="34" charset="0"/>
                <a:cs typeface="Arial" pitchFamily="34" charset="0"/>
              </a:rPr>
              <a:t>2.المُفوِّض: وهو الشخصُ الذي يقومُ بكتابة نموذج التّفويض بطريقةٍ مُناسبة.</a:t>
            </a:r>
          </a:p>
          <a:p>
            <a:pPr algn="justLow"/>
            <a:r>
              <a:rPr lang="ar-IQ" sz="5600" b="1" dirty="0">
                <a:latin typeface="Arial" pitchFamily="34" charset="0"/>
                <a:cs typeface="Arial" pitchFamily="34" charset="0"/>
              </a:rPr>
              <a:t>3. نموذج التّفويض: وهو النّص أو الورقة الرسميّة التي تحتوي على كافّةِ المعلومات حول أطراف التّفويض وموضوعه. </a:t>
            </a:r>
          </a:p>
          <a:p>
            <a:pPr algn="justLow"/>
            <a:r>
              <a:rPr lang="ar-IQ" sz="5600" b="1" dirty="0">
                <a:latin typeface="Arial" pitchFamily="34" charset="0"/>
                <a:cs typeface="Arial" pitchFamily="34" charset="0"/>
              </a:rPr>
              <a:t>4.المُفوَّض له: وهو الشّخصُ الذي يستلمُ نموذج التّفويض، ويعملُ على تسليمه للجهةِ </a:t>
            </a:r>
            <a:r>
              <a:rPr lang="ar-IQ" sz="5600" b="1" dirty="0" err="1">
                <a:latin typeface="Arial" pitchFamily="34" charset="0"/>
                <a:cs typeface="Arial" pitchFamily="34" charset="0"/>
              </a:rPr>
              <a:t>المسؤولة</a:t>
            </a:r>
            <a:r>
              <a:rPr lang="ar-IQ" sz="5600" b="1" dirty="0">
                <a:latin typeface="Arial" pitchFamily="34" charset="0"/>
                <a:cs typeface="Arial" pitchFamily="34" charset="0"/>
              </a:rPr>
              <a:t> عنه؛                                حتّى يتمكّنَ من القيام بالمَهام المُرتبطة بالتّفويض</a:t>
            </a:r>
            <a:br>
              <a:rPr lang="ar-IQ" sz="5600" b="1" dirty="0">
                <a:latin typeface="Arial" pitchFamily="34" charset="0"/>
                <a:cs typeface="Arial" pitchFamily="34" charset="0"/>
              </a:rPr>
            </a:br>
            <a:r>
              <a:rPr lang="ar-IQ" dirty="0" smtClean="0"/>
              <a:t/>
            </a:r>
            <a:br>
              <a:rPr lang="ar-IQ" dirty="0" smtClean="0"/>
            </a:br>
            <a:endParaRPr lang="ar-IQ" dirty="0"/>
          </a:p>
        </p:txBody>
      </p:sp>
      <p:sp>
        <p:nvSpPr>
          <p:cNvPr id="7" name="مستطيل 6"/>
          <p:cNvSpPr/>
          <p:nvPr/>
        </p:nvSpPr>
        <p:spPr>
          <a:xfrm>
            <a:off x="6049888" y="121196"/>
            <a:ext cx="4320480"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حادي عشر// عناصر التفويض </a:t>
            </a:r>
            <a:endParaRPr lang="ar-IQ" sz="3200" b="1" dirty="0">
              <a:solidFill>
                <a:srgbClr val="FF0000"/>
              </a:solidFill>
            </a:endParaRPr>
          </a:p>
        </p:txBody>
      </p:sp>
    </p:spTree>
    <p:extLst>
      <p:ext uri="{BB962C8B-B14F-4D97-AF65-F5344CB8AC3E}">
        <p14:creationId xmlns:p14="http://schemas.microsoft.com/office/powerpoint/2010/main" val="2318994456"/>
      </p:ext>
    </p:extLst>
  </p:cSld>
  <p:clrMapOvr>
    <a:masterClrMapping/>
  </p:clrMapOvr>
  <p:transition>
    <p:cut thruBlk="1"/>
    <p:sndAc>
      <p:stSnd>
        <p:snd r:embed="rId2" name="breez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5233" y="759797"/>
            <a:ext cx="10225136" cy="440120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defRPr/>
            </a:pPr>
            <a:r>
              <a:rPr lang="ar-IQ" sz="2800" b="1" dirty="0" smtClean="0"/>
              <a:t>يساعد </a:t>
            </a:r>
            <a:r>
              <a:rPr lang="ar-IQ" sz="2800" b="1" dirty="0"/>
              <a:t>التفويض </a:t>
            </a:r>
            <a:r>
              <a:rPr lang="ar-IQ" sz="2800" b="1" dirty="0" smtClean="0"/>
              <a:t>على اعمال </a:t>
            </a:r>
            <a:r>
              <a:rPr lang="ar-IQ" sz="2800" b="1" dirty="0"/>
              <a:t>اكثر مما يمكن انجازه في الحالات الاعتيادية كما ويمكن استخدام التفويض كأداة لأداره الوقت لإطلاق الوقت الحر المتروك لتقدير الافراد . كما ويساعد على تطوير قدرات المرؤوسين ومعارفهم كي تزداد فاعليتهم . ويمكن ان يكون تقنية لتشجيع خبرات التفوق الشخصي . ولتحسين جودة اتخاذا القرارات ، من خلال تقديم معلومات اكثر قرباً من مصادر المشكلة من تلك التي تكون بحوزة المدير. وان تفويض المهام لهؤلاء الذين يمتلكون الوصول المباشر للمعلومات الملائمة ، يوسع الكفاءات اي يتطلب استخدام وقت وموارد اقل وكذلك الفاعلية اي اتخاذ قرار افضل.</a:t>
            </a:r>
          </a:p>
          <a:p>
            <a:pPr algn="just">
              <a:defRPr/>
            </a:pPr>
            <a:r>
              <a:rPr lang="ar-IQ" sz="2800" b="1" dirty="0"/>
              <a:t>وأخيراً فان التفويض يرفع من تنسيق وتكامل الاعمال من خلال الاعتماد على مصدر مفرد في توجيه المعلومات والمسؤولية النهائية . اي ان تمكين المدراء يمن عدم حدوث الاغراض المتعددة في </a:t>
            </a:r>
            <a:r>
              <a:rPr lang="ar-IQ" sz="2800" b="1" dirty="0" smtClean="0"/>
              <a:t>التفويض</a:t>
            </a:r>
            <a:endParaRPr lang="ar-IQ" sz="2800" b="1" dirty="0"/>
          </a:p>
        </p:txBody>
      </p:sp>
      <p:sp>
        <p:nvSpPr>
          <p:cNvPr id="3" name="مستطيل 2"/>
          <p:cNvSpPr/>
          <p:nvPr/>
        </p:nvSpPr>
        <p:spPr>
          <a:xfrm>
            <a:off x="6049888" y="121196"/>
            <a:ext cx="4320480"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ثاني عشر// منافع التفويض </a:t>
            </a:r>
            <a:endParaRPr lang="ar-IQ" sz="3200" b="1" dirty="0">
              <a:solidFill>
                <a:srgbClr val="FF0000"/>
              </a:solidFill>
            </a:endParaRPr>
          </a:p>
        </p:txBody>
      </p:sp>
    </p:spTree>
    <p:extLst>
      <p:ext uri="{BB962C8B-B14F-4D97-AF65-F5344CB8AC3E}">
        <p14:creationId xmlns:p14="http://schemas.microsoft.com/office/powerpoint/2010/main" val="3640060877"/>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5"/>
          <p:cNvSpPr>
            <a:spLocks noGrp="1"/>
          </p:cNvSpPr>
          <p:nvPr>
            <p:ph type="sldNum" sz="quarter" idx="12"/>
          </p:nvPr>
        </p:nvSpPr>
        <p:spPr bwMode="auto">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0975100B-CBB9-4707-9CA9-FE6308775B21}" type="slidenum">
              <a:rPr lang="ar-SA" smtClean="0"/>
              <a:pPr eaLnBrk="1" hangingPunct="1"/>
              <a:t>7</a:t>
            </a:fld>
            <a:endParaRPr lang="en-US" smtClean="0"/>
          </a:p>
        </p:txBody>
      </p:sp>
      <p:grpSp>
        <p:nvGrpSpPr>
          <p:cNvPr id="14" name="مجموعة 13"/>
          <p:cNvGrpSpPr/>
          <p:nvPr/>
        </p:nvGrpSpPr>
        <p:grpSpPr>
          <a:xfrm>
            <a:off x="685577" y="638175"/>
            <a:ext cx="4464050" cy="4537075"/>
            <a:chOff x="2916238" y="1628775"/>
            <a:chExt cx="4464050" cy="4537075"/>
          </a:xfrm>
        </p:grpSpPr>
        <p:sp>
          <p:nvSpPr>
            <p:cNvPr id="5" name="مستطيل 4"/>
            <p:cNvSpPr/>
            <p:nvPr/>
          </p:nvSpPr>
          <p:spPr bwMode="auto">
            <a:xfrm>
              <a:off x="4265613" y="1628775"/>
              <a:ext cx="1620837" cy="43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توضيح العواقب</a:t>
              </a:r>
            </a:p>
          </p:txBody>
        </p:sp>
        <p:sp>
          <p:nvSpPr>
            <p:cNvPr id="6" name="مستطيل 5"/>
            <p:cNvSpPr/>
            <p:nvPr/>
          </p:nvSpPr>
          <p:spPr bwMode="auto">
            <a:xfrm>
              <a:off x="3924300" y="2643188"/>
              <a:ext cx="2303463" cy="43338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التفويض بشكل مستمر وثابت</a:t>
              </a:r>
            </a:p>
          </p:txBody>
        </p:sp>
        <p:sp>
          <p:nvSpPr>
            <p:cNvPr id="7" name="مستطيل 6"/>
            <p:cNvSpPr/>
            <p:nvPr/>
          </p:nvSpPr>
          <p:spPr bwMode="auto">
            <a:xfrm>
              <a:off x="3708400" y="3111500"/>
              <a:ext cx="2700338" cy="43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تركيز المسائلة على النتائج</a:t>
              </a:r>
            </a:p>
          </p:txBody>
        </p:sp>
        <p:sp>
          <p:nvSpPr>
            <p:cNvPr id="8" name="مستطيل 7"/>
            <p:cNvSpPr/>
            <p:nvPr/>
          </p:nvSpPr>
          <p:spPr bwMode="auto">
            <a:xfrm>
              <a:off x="3563938" y="3644900"/>
              <a:ext cx="3024187" cy="5048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توفير الدعم المناسب للمهام المفوضة</a:t>
              </a:r>
            </a:p>
          </p:txBody>
        </p:sp>
        <p:sp>
          <p:nvSpPr>
            <p:cNvPr id="9" name="مستطيل 8"/>
            <p:cNvSpPr/>
            <p:nvPr/>
          </p:nvSpPr>
          <p:spPr bwMode="auto">
            <a:xfrm>
              <a:off x="3348038" y="4292600"/>
              <a:ext cx="3384550" cy="43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العمل ضمن حدود الهيكل التنظيمي</a:t>
              </a:r>
            </a:p>
          </p:txBody>
        </p:sp>
        <p:sp>
          <p:nvSpPr>
            <p:cNvPr id="10" name="مستطيل 9"/>
            <p:cNvSpPr/>
            <p:nvPr/>
          </p:nvSpPr>
          <p:spPr bwMode="auto">
            <a:xfrm>
              <a:off x="3240088" y="4889500"/>
              <a:ext cx="3600450" cy="36036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تأسيس التكافؤ بين التفويض والمسؤولية</a:t>
              </a:r>
            </a:p>
          </p:txBody>
        </p:sp>
        <p:sp>
          <p:nvSpPr>
            <p:cNvPr id="11" name="مستطيل 10"/>
            <p:cNvSpPr/>
            <p:nvPr/>
          </p:nvSpPr>
          <p:spPr bwMode="auto">
            <a:xfrm>
              <a:off x="3997325" y="2168525"/>
              <a:ext cx="2087563" cy="36036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تجنب التفويض التصاعدي</a:t>
              </a:r>
            </a:p>
          </p:txBody>
        </p:sp>
        <p:sp>
          <p:nvSpPr>
            <p:cNvPr id="12" name="مستطيل 11"/>
            <p:cNvSpPr/>
            <p:nvPr/>
          </p:nvSpPr>
          <p:spPr bwMode="auto">
            <a:xfrm>
              <a:off x="3132138" y="5427663"/>
              <a:ext cx="3960812" cy="3603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تحديد معلومات التفويض بشكل كامل </a:t>
              </a:r>
            </a:p>
          </p:txBody>
        </p:sp>
        <p:sp>
          <p:nvSpPr>
            <p:cNvPr id="13" name="مستطيل 12"/>
            <p:cNvSpPr/>
            <p:nvPr/>
          </p:nvSpPr>
          <p:spPr bwMode="auto">
            <a:xfrm>
              <a:off x="2916238" y="5805488"/>
              <a:ext cx="4464050" cy="3603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1"/>
            <a:lstStyle/>
            <a:p>
              <a:pPr>
                <a:defRPr/>
              </a:pPr>
              <a:r>
                <a:rPr lang="ar-IQ" dirty="0">
                  <a:solidFill>
                    <a:schemeClr val="tx1"/>
                  </a:solidFill>
                </a:rPr>
                <a:t>البدء بفكرة نهاية في ذهن المدير</a:t>
              </a:r>
            </a:p>
          </p:txBody>
        </p:sp>
      </p:grpSp>
      <p:sp>
        <p:nvSpPr>
          <p:cNvPr id="15" name="مستطيل 14"/>
          <p:cNvSpPr/>
          <p:nvPr/>
        </p:nvSpPr>
        <p:spPr>
          <a:xfrm>
            <a:off x="5473824" y="121196"/>
            <a:ext cx="4896544"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ثالث عشر// كيف يجري التفويض</a:t>
            </a:r>
            <a:endParaRPr lang="ar-IQ" sz="3200" b="1" dirty="0">
              <a:solidFill>
                <a:srgbClr val="FF0000"/>
              </a:solidFill>
            </a:endParaRPr>
          </a:p>
        </p:txBody>
      </p:sp>
    </p:spTree>
    <p:extLst>
      <p:ext uri="{BB962C8B-B14F-4D97-AF65-F5344CB8AC3E}">
        <p14:creationId xmlns:p14="http://schemas.microsoft.com/office/powerpoint/2010/main" val="13282153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ar-IQ" smtClean="0"/>
              <a:t>03 كانون الأول، 19</a:t>
            </a:r>
            <a:endParaRPr lang="ar-IQ"/>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8</a:t>
            </a:fld>
            <a:endParaRPr lang="ar-IQ"/>
          </a:p>
        </p:txBody>
      </p:sp>
      <p:sp>
        <p:nvSpPr>
          <p:cNvPr id="6" name="عنصر نائب للمحتوى 2"/>
          <p:cNvSpPr>
            <a:spLocks noGrp="1"/>
          </p:cNvSpPr>
          <p:nvPr>
            <p:ph type="title"/>
          </p:nvPr>
        </p:nvSpPr>
        <p:spPr>
          <a:xfrm>
            <a:off x="876269" y="249446"/>
            <a:ext cx="9388994" cy="4535733"/>
          </a:xfrm>
        </p:spPr>
        <p:txBody>
          <a:bodyPr/>
          <a:lstStyle/>
          <a:p>
            <a:endParaRPr lang="ar-IQ" dirty="0"/>
          </a:p>
        </p:txBody>
      </p:sp>
      <p:pic>
        <p:nvPicPr>
          <p:cNvPr id="63490" name="Picture 2"/>
          <p:cNvPicPr>
            <a:picLocks noChangeAspect="1" noChangeArrowheads="1"/>
          </p:cNvPicPr>
          <p:nvPr/>
        </p:nvPicPr>
        <p:blipFill>
          <a:blip r:embed="rId3"/>
          <a:srcRect/>
          <a:stretch>
            <a:fillRect/>
          </a:stretch>
        </p:blipFill>
        <p:spPr bwMode="auto">
          <a:xfrm>
            <a:off x="876271" y="929809"/>
            <a:ext cx="9147864" cy="4422351"/>
          </a:xfrm>
          <a:prstGeom prst="rect">
            <a:avLst/>
          </a:prstGeom>
          <a:solidFill>
            <a:schemeClr val="bg1"/>
          </a:solidFill>
          <a:ln w="9525">
            <a:noFill/>
            <a:miter lim="800000"/>
            <a:headEnd/>
            <a:tailEnd/>
          </a:ln>
          <a:effectLst/>
        </p:spPr>
      </p:pic>
      <p:sp>
        <p:nvSpPr>
          <p:cNvPr id="7" name="مستطيل 6"/>
          <p:cNvSpPr/>
          <p:nvPr/>
        </p:nvSpPr>
        <p:spPr>
          <a:xfrm>
            <a:off x="2336779" y="362839"/>
            <a:ext cx="6467974" cy="453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400" b="1" u="sng" dirty="0">
                <a:solidFill>
                  <a:schemeClr val="tx1"/>
                </a:solidFill>
                <a:latin typeface="Arial" pitchFamily="34" charset="0"/>
                <a:cs typeface="Arial" pitchFamily="34" charset="0"/>
              </a:rPr>
              <a:t>مقارنة بين التفويض الإداري والتمكين الإداري </a:t>
            </a:r>
          </a:p>
        </p:txBody>
      </p:sp>
      <p:sp>
        <p:nvSpPr>
          <p:cNvPr id="8" name="مستطيل 7"/>
          <p:cNvSpPr/>
          <p:nvPr/>
        </p:nvSpPr>
        <p:spPr>
          <a:xfrm>
            <a:off x="2089448" y="265212"/>
            <a:ext cx="8354144" cy="551202"/>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رابع عشر// مقارنة بين التفويض و التمكين  </a:t>
            </a:r>
            <a:endParaRPr lang="ar-IQ" sz="3200" b="1" dirty="0">
              <a:solidFill>
                <a:srgbClr val="FF0000"/>
              </a:solidFill>
            </a:endParaRPr>
          </a:p>
        </p:txBody>
      </p:sp>
      <p:sp>
        <p:nvSpPr>
          <p:cNvPr id="2" name="مستطيل 1"/>
          <p:cNvSpPr/>
          <p:nvPr/>
        </p:nvSpPr>
        <p:spPr>
          <a:xfrm>
            <a:off x="876271" y="5017740"/>
            <a:ext cx="9278073" cy="334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430664538"/>
      </p:ext>
    </p:extLst>
  </p:cSld>
  <p:clrMapOvr>
    <a:masterClrMapping/>
  </p:clrMapOvr>
  <p:transition>
    <p:cut thruBlk="1"/>
    <p:sndAc>
      <p:stSnd>
        <p:snd r:embed="rId2" name="laser.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797</TotalTime>
  <Words>387</Words>
  <Application>Microsoft Office PowerPoint</Application>
  <PresentationFormat>Custom</PresentationFormat>
  <Paragraphs>54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Sketchbook</vt:lpstr>
      <vt:lpstr>PowerPoint Presentation</vt:lpstr>
      <vt:lpstr>PowerPoint Presentation</vt:lpstr>
      <vt:lpstr>شروط التفويض: 1. ان يكون من فوضت له السلطة قادر على تحمل المسؤولية . 2.ان تتوفر ثقة صاحب السلطة الاصلية في من فوضت اليه السلطة  3. ان يكون التفويض واضحا  4. ان يتوفر نظام للرقابة  5. تدريب الاشخاص قبل ان تفوض اليهم اتلسلطة  6. ان يكون التفويض في حدود الامكانات المتاحة  7. ان يراعي التفويض مبداء وحدة الامر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 1</dc:creator>
  <cp:lastModifiedBy>safaa</cp:lastModifiedBy>
  <cp:revision>77</cp:revision>
  <dcterms:created xsi:type="dcterms:W3CDTF">2019-12-25T23:44:12Z</dcterms:created>
  <dcterms:modified xsi:type="dcterms:W3CDTF">2020-01-09T06:29:29Z</dcterms:modified>
</cp:coreProperties>
</file>