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80" r:id="rId1"/>
  </p:sldMasterIdLst>
  <p:notesMasterIdLst>
    <p:notesMasterId r:id="rId12"/>
  </p:notesMasterIdLst>
  <p:sldIdLst>
    <p:sldId id="256" r:id="rId2"/>
    <p:sldId id="294" r:id="rId3"/>
    <p:sldId id="296" r:id="rId4"/>
    <p:sldId id="299" r:id="rId5"/>
    <p:sldId id="300" r:id="rId6"/>
    <p:sldId id="301" r:id="rId7"/>
    <p:sldId id="302" r:id="rId8"/>
    <p:sldId id="303" r:id="rId9"/>
    <p:sldId id="304" r:id="rId10"/>
    <p:sldId id="305" r:id="rId11"/>
  </p:sldIdLst>
  <p:sldSz cx="10515600" cy="5715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7" d="100"/>
          <a:sy n="77" d="100"/>
        </p:scale>
        <p:origin x="-846" y="-246"/>
      </p:cViewPr>
      <p:guideLst>
        <p:guide orient="horz" pos="1800"/>
        <p:guide pos="331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37FFABB-CC33-48BD-8880-29D93DADD3BF}" type="datetimeFigureOut">
              <a:rPr lang="ar-IQ" smtClean="0"/>
              <a:t>14/05/1441</a:t>
            </a:fld>
            <a:endParaRPr lang="ar-IQ"/>
          </a:p>
        </p:txBody>
      </p:sp>
      <p:sp>
        <p:nvSpPr>
          <p:cNvPr id="4" name="عنصر نائب لصورة الشريحة 3"/>
          <p:cNvSpPr>
            <a:spLocks noGrp="1" noRot="1" noChangeAspect="1"/>
          </p:cNvSpPr>
          <p:nvPr>
            <p:ph type="sldImg" idx="2"/>
          </p:nvPr>
        </p:nvSpPr>
        <p:spPr>
          <a:xfrm>
            <a:off x="274638" y="685800"/>
            <a:ext cx="6308725"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ED28A3F-62D0-4BA8-A3AD-2E4D80E441A3}" type="slidenum">
              <a:rPr lang="ar-IQ" smtClean="0"/>
              <a:t>‹#›</a:t>
            </a:fld>
            <a:endParaRPr lang="ar-IQ"/>
          </a:p>
        </p:txBody>
      </p:sp>
    </p:spTree>
    <p:extLst>
      <p:ext uri="{BB962C8B-B14F-4D97-AF65-F5344CB8AC3E}">
        <p14:creationId xmlns:p14="http://schemas.microsoft.com/office/powerpoint/2010/main" val="298989626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3">
            <a:duotone>
              <a:prstClr val="black"/>
              <a:schemeClr val="tx2">
                <a:tint val="45000"/>
                <a:satMod val="400000"/>
              </a:schemeClr>
            </a:duotone>
            <a:lum bright="2000"/>
          </a:blip>
          <a:srcRect/>
          <a:stretch>
            <a:fillRect/>
          </a:stretch>
        </p:blipFill>
        <p:spPr bwMode="auto">
          <a:xfrm>
            <a:off x="0" y="0"/>
            <a:ext cx="10515600" cy="5715000"/>
          </a:xfrm>
          <a:prstGeom prst="rect">
            <a:avLst/>
          </a:prstGeom>
          <a:noFill/>
        </p:spPr>
      </p:pic>
      <p:grpSp>
        <p:nvGrpSpPr>
          <p:cNvPr id="16" name="Group 15"/>
          <p:cNvGrpSpPr/>
          <p:nvPr/>
        </p:nvGrpSpPr>
        <p:grpSpPr>
          <a:xfrm rot="20533676">
            <a:off x="710731" y="3269179"/>
            <a:ext cx="2885047" cy="2106240"/>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4"/>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4"/>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5"/>
          <a:stretch>
            <a:fillRect/>
          </a:stretch>
        </p:blipFill>
        <p:spPr>
          <a:xfrm rot="343346">
            <a:off x="3284634" y="2156536"/>
            <a:ext cx="6639046" cy="3209014"/>
          </a:xfrm>
          <a:prstGeom prst="rect">
            <a:avLst/>
          </a:prstGeom>
        </p:spPr>
      </p:pic>
      <p:sp>
        <p:nvSpPr>
          <p:cNvPr id="2" name="Title 1"/>
          <p:cNvSpPr>
            <a:spLocks noGrp="1"/>
          </p:cNvSpPr>
          <p:nvPr>
            <p:ph type="ctrTitle"/>
          </p:nvPr>
        </p:nvSpPr>
        <p:spPr>
          <a:xfrm rot="360000">
            <a:off x="3840782" y="2513160"/>
            <a:ext cx="5574093" cy="133310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rot="360000">
            <a:off x="3680574" y="3972433"/>
            <a:ext cx="5561925" cy="867371"/>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rot="20520000">
            <a:off x="1107787" y="4217950"/>
            <a:ext cx="2263816" cy="445826"/>
          </a:xfrm>
        </p:spPr>
        <p:txBody>
          <a:bodyPr anchor="t"/>
          <a:lstStyle>
            <a:lvl1pPr algn="ctr">
              <a:defRPr sz="2200">
                <a:solidFill>
                  <a:schemeClr val="accent1"/>
                </a:solidFill>
              </a:defRPr>
            </a:lvl1pPr>
          </a:lstStyle>
          <a:p>
            <a:fld id="{ABE9636C-9CCB-4FE8-B42C-3D67E436C684}" type="datetime8">
              <a:rPr lang="ar-SA" smtClean="0"/>
              <a:t>09 كانون الثاني، 20</a:t>
            </a:fld>
            <a:endParaRPr lang="ar-SA"/>
          </a:p>
        </p:txBody>
      </p:sp>
      <p:sp>
        <p:nvSpPr>
          <p:cNvPr id="5" name="Footer Placeholder 4"/>
          <p:cNvSpPr>
            <a:spLocks noGrp="1"/>
          </p:cNvSpPr>
          <p:nvPr>
            <p:ph type="ftr" sz="quarter" idx="11"/>
          </p:nvPr>
        </p:nvSpPr>
        <p:spPr>
          <a:xfrm rot="20520000">
            <a:off x="744734" y="3446122"/>
            <a:ext cx="2398763" cy="695842"/>
          </a:xfrm>
        </p:spPr>
        <p:txBody>
          <a:bodyPr anchor="ctr"/>
          <a:lstStyle>
            <a:lvl1pPr algn="l">
              <a:defRPr sz="1600">
                <a:solidFill>
                  <a:schemeClr val="accent5">
                    <a:lumMod val="50000"/>
                  </a:schemeClr>
                </a:solidFill>
              </a:defRPr>
            </a:lvl1pPr>
          </a:lstStyle>
          <a:p>
            <a:endParaRPr lang="ar-SA"/>
          </a:p>
        </p:txBody>
      </p:sp>
      <p:sp>
        <p:nvSpPr>
          <p:cNvPr id="6" name="Slide Number Placeholder 5"/>
          <p:cNvSpPr>
            <a:spLocks noGrp="1"/>
          </p:cNvSpPr>
          <p:nvPr>
            <p:ph type="sldNum" sz="quarter" idx="12"/>
          </p:nvPr>
        </p:nvSpPr>
        <p:spPr>
          <a:xfrm rot="20520000">
            <a:off x="2278655" y="4591507"/>
            <a:ext cx="848907" cy="355506"/>
          </a:xfrm>
        </p:spPr>
        <p:txBody>
          <a:bodyPr/>
          <a:lstStyle>
            <a:lvl1pPr algn="r">
              <a:defRPr>
                <a:solidFill>
                  <a:schemeClr val="accent1">
                    <a:lumMod val="75000"/>
                  </a:schemeClr>
                </a:solidFill>
              </a:defRPr>
            </a:lvl1pPr>
          </a:lstStyle>
          <a:p>
            <a:fld id="{0B34F065-1154-456A-91E3-76DE8E75E17B}" type="slidenum">
              <a:rPr lang="ar-SA" smtClean="0"/>
              <a:t>‹#›</a:t>
            </a:fld>
            <a:endParaRPr lang="ar-SA"/>
          </a:p>
        </p:txBody>
      </p:sp>
      <p:pic>
        <p:nvPicPr>
          <p:cNvPr id="9" name="Picture 8" descr="coverBand.png"/>
          <p:cNvPicPr>
            <a:picLocks noChangeAspect="1"/>
          </p:cNvPicPr>
          <p:nvPr/>
        </p:nvPicPr>
        <p:blipFill>
          <a:blip r:embed="rId6"/>
          <a:stretch>
            <a:fillRect/>
          </a:stretch>
        </p:blipFill>
        <p:spPr>
          <a:xfrm>
            <a:off x="0" y="4900086"/>
            <a:ext cx="10515600" cy="275167"/>
          </a:xfrm>
          <a:prstGeom prst="rect">
            <a:avLst/>
          </a:prstGeom>
          <a:effectLst>
            <a:outerShdw blurRad="63500" dist="38100" dir="5400000" algn="t" rotWithShape="0">
              <a:prstClr val="black">
                <a:alpha val="59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camera.wav"/>
          </p:stSnd>
        </p:sndAc>
      </p:transition>
    </mc:Choice>
    <mc:Fallback xmlns="">
      <p:transition spd="slow">
        <p:fade/>
        <p:sndAc>
          <p:stSnd>
            <p:snd r:embed="rId7" name="camera.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8A855174-7377-4F68-B730-ECCBB827DA6B}" type="datetime8">
              <a:rPr lang="ar-SA" smtClean="0"/>
              <a:t>09 كانون الثاني، 20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camera.wav"/>
          </p:stSnd>
        </p:sndAc>
      </p:transition>
    </mc:Choice>
    <mc:Fallback xmlns="">
      <p:transition spd="slow">
        <p:fade/>
        <p:sndAc>
          <p:stSnd>
            <p:snd r:embed="rId3" name="camera.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3810" y="458565"/>
            <a:ext cx="2257818" cy="4557936"/>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633972" y="698499"/>
            <a:ext cx="6794016" cy="431800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343A6A8E-FE5A-4416-BB76-BF7AC707164D}" type="datetime8">
              <a:rPr lang="ar-SA" smtClean="0"/>
              <a:t>09 كانون الثاني، 20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camera.wav"/>
          </p:stSnd>
        </p:sndAc>
      </p:transition>
    </mc:Choice>
    <mc:Fallback xmlns="">
      <p:transition spd="slow">
        <p:fade/>
        <p:sndAc>
          <p:stSnd>
            <p:snd r:embed="rId3" name="camera.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9241D485-338D-448B-BA75-28EA553DCD51}" type="datetime8">
              <a:rPr lang="ar-SA" smtClean="0"/>
              <a:t>09 كانون الثاني، 20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camera.wav"/>
          </p:stSnd>
        </p:sndAc>
      </p:transition>
    </mc:Choice>
    <mc:Fallback xmlns="">
      <p:transition spd="slow">
        <p:fade/>
        <p:sndAc>
          <p:stSnd>
            <p:snd r:embed="rId3" name="camera.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33975" y="1248328"/>
            <a:ext cx="9247655" cy="1747716"/>
          </a:xfrm>
        </p:spPr>
        <p:txBody>
          <a:bodyPr anchor="b"/>
          <a:lstStyle>
            <a:lvl1pPr algn="ctr">
              <a:defRPr sz="48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63932" y="3128669"/>
            <a:ext cx="8587741" cy="1250156"/>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BF2559C-C1C4-45BF-9B83-7E6FD7273988}" type="datetime8">
              <a:rPr lang="ar-SA" smtClean="0"/>
              <a:t>09 كانون الثاني، 20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camera.wav"/>
          </p:stSnd>
        </p:sndAc>
      </p:transition>
    </mc:Choice>
    <mc:Fallback xmlns="">
      <p:transition spd="slow">
        <p:fade/>
        <p:sndAc>
          <p:stSnd>
            <p:snd r:embed="rId3" name="camera.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31B118D8-00F5-441C-9409-F86F854B03AF}" type="datetime8">
              <a:rPr lang="ar-SA" smtClean="0"/>
              <a:t>09 كانون الثاني، 20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Content Placeholder 8"/>
          <p:cNvSpPr>
            <a:spLocks noGrp="1"/>
          </p:cNvSpPr>
          <p:nvPr>
            <p:ph sz="quarter" idx="13"/>
          </p:nvPr>
        </p:nvSpPr>
        <p:spPr>
          <a:xfrm>
            <a:off x="967434" y="1699260"/>
            <a:ext cx="4206240" cy="329184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Content Placeholder 10"/>
          <p:cNvSpPr>
            <a:spLocks noGrp="1"/>
          </p:cNvSpPr>
          <p:nvPr>
            <p:ph sz="quarter" idx="14"/>
          </p:nvPr>
        </p:nvSpPr>
        <p:spPr>
          <a:xfrm>
            <a:off x="5341926" y="1699260"/>
            <a:ext cx="4206240" cy="329184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camera.wav"/>
          </p:stSnd>
        </p:sndAc>
      </p:transition>
    </mc:Choice>
    <mc:Fallback xmlns="">
      <p:transition spd="slow">
        <p:fade/>
        <p:sndAc>
          <p:stSnd>
            <p:snd r:embed="rId3" name="camera.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67434" y="1698657"/>
            <a:ext cx="3470148" cy="451996"/>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6084756" y="1698659"/>
            <a:ext cx="3466913" cy="4519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2534081A-D243-4800-93B7-D25FD56CA315}" type="datetime8">
              <a:rPr lang="ar-SA" smtClean="0"/>
              <a:t>09 كانون الثاني، 20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
        <p:nvSpPr>
          <p:cNvPr id="16" name="Freeform 22"/>
          <p:cNvSpPr>
            <a:spLocks/>
          </p:cNvSpPr>
          <p:nvPr/>
        </p:nvSpPr>
        <p:spPr bwMode="auto">
          <a:xfrm rot="20274567">
            <a:off x="4523684" y="3567502"/>
            <a:ext cx="1481770" cy="602108"/>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4514743" y="2764034"/>
            <a:ext cx="1481770" cy="602108"/>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967434" y="2285999"/>
            <a:ext cx="3470148" cy="27051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5" name="Content Placeholder 14"/>
          <p:cNvSpPr>
            <a:spLocks noGrp="1"/>
          </p:cNvSpPr>
          <p:nvPr>
            <p:ph sz="quarter" idx="14"/>
          </p:nvPr>
        </p:nvSpPr>
        <p:spPr>
          <a:xfrm>
            <a:off x="6088533" y="2286000"/>
            <a:ext cx="3470148" cy="27051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camera.wav"/>
          </p:stSnd>
        </p:sndAc>
      </p:transition>
    </mc:Choice>
    <mc:Fallback xmlns="">
      <p:transition spd="slow">
        <p:fade/>
        <p:sndAc>
          <p:stSnd>
            <p:snd r:embed="rId3" name="camera.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4B5A6E5C-45C8-47D3-BDF5-19FDC5BD1B9C}" type="datetime8">
              <a:rPr lang="ar-SA" smtClean="0"/>
              <a:t>09 كانون الثاني، 20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camera.wav"/>
          </p:stSnd>
        </p:sndAc>
      </p:transition>
    </mc:Choice>
    <mc:Fallback xmlns="">
      <p:transition spd="slow">
        <p:fade/>
        <p:sndAc>
          <p:stSnd>
            <p:snd r:embed="rId3" name="camera.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89F325-82E6-4C2E-832C-B012A3E78532}" type="datetime8">
              <a:rPr lang="ar-SA" smtClean="0"/>
              <a:t>09 كانون الثاني، 20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camera.wav"/>
          </p:stSnd>
        </p:sndAc>
      </p:transition>
    </mc:Choice>
    <mc:Fallback xmlns="">
      <p:transition spd="slow">
        <p:fade/>
        <p:sndAc>
          <p:stSnd>
            <p:snd r:embed="rId3" name="camera.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33974" y="1239234"/>
            <a:ext cx="3459560" cy="1601116"/>
          </a:xfrm>
        </p:spPr>
        <p:txBody>
          <a:bodyPr anchor="b"/>
          <a:lstStyle>
            <a:lvl1pPr algn="l">
              <a:defRPr sz="2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4477353" y="696190"/>
            <a:ext cx="5404276" cy="4292938"/>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633974" y="2840353"/>
            <a:ext cx="3459560" cy="15992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6C4E330-B0B2-4E7C-A064-756C30F6D825}" type="datetime8">
              <a:rPr lang="ar-SA" smtClean="0"/>
              <a:t>09 كانون الثاني، 20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camera.wav"/>
          </p:stSnd>
        </p:sndAc>
      </p:transition>
    </mc:Choice>
    <mc:Fallback xmlns="">
      <p:transition spd="slow">
        <p:fade/>
        <p:sndAc>
          <p:stSnd>
            <p:snd r:embed="rId3" name="camera.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3"/>
          <a:stretch>
            <a:fillRect/>
          </a:stretch>
        </p:blipFill>
        <p:spPr>
          <a:xfrm>
            <a:off x="3592830" y="159338"/>
            <a:ext cx="3198495" cy="682625"/>
          </a:xfrm>
          <a:prstGeom prst="rect">
            <a:avLst/>
          </a:prstGeom>
        </p:spPr>
      </p:pic>
      <p:sp>
        <p:nvSpPr>
          <p:cNvPr id="2" name="Title 1"/>
          <p:cNvSpPr>
            <a:spLocks noGrp="1"/>
          </p:cNvSpPr>
          <p:nvPr>
            <p:ph type="title"/>
          </p:nvPr>
        </p:nvSpPr>
        <p:spPr>
          <a:xfrm>
            <a:off x="633972" y="3891379"/>
            <a:ext cx="9247656" cy="599888"/>
          </a:xfrm>
        </p:spPr>
        <p:txBody>
          <a:bodyPr anchor="b"/>
          <a:lstStyle>
            <a:lvl1pPr algn="ctr">
              <a:defRPr sz="36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rot="-60000">
            <a:off x="2450133" y="495300"/>
            <a:ext cx="5604816" cy="30480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1402080" y="4513464"/>
            <a:ext cx="7711440" cy="502605"/>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B5F0042-A2E2-44D1-928B-E8B8B4196F2A}" type="datetime8">
              <a:rPr lang="ar-SA" smtClean="0"/>
              <a:t>09 كانون الثاني، 20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camera.wav"/>
          </p:stSnd>
        </p:sndAc>
      </p:transition>
    </mc:Choice>
    <mc:Fallback xmlns="">
      <p:transition spd="slow">
        <p:fade/>
        <p:sndAc>
          <p:stSnd>
            <p:snd r:embed="rId4" name="camera.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53000"/>
            <a:lum/>
          </a:blip>
          <a:srcRect/>
          <a:tile tx="0" ty="0" sx="100000" sy="100000" flip="none" algn="tl"/>
        </a:blipFill>
        <a:effectLst/>
      </p:bgPr>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5">
            <a:lum bright="-10000"/>
          </a:blip>
          <a:stretch>
            <a:fillRect/>
          </a:stretch>
        </p:blipFill>
        <p:spPr>
          <a:xfrm>
            <a:off x="0" y="0"/>
            <a:ext cx="10515600" cy="5715000"/>
          </a:xfrm>
          <a:prstGeom prst="rect">
            <a:avLst/>
          </a:prstGeom>
        </p:spPr>
      </p:pic>
      <p:sp>
        <p:nvSpPr>
          <p:cNvPr id="2" name="Title Placeholder 1"/>
          <p:cNvSpPr>
            <a:spLocks noGrp="1"/>
          </p:cNvSpPr>
          <p:nvPr>
            <p:ph type="title"/>
          </p:nvPr>
        </p:nvSpPr>
        <p:spPr>
          <a:xfrm>
            <a:off x="633972" y="363803"/>
            <a:ext cx="9247656" cy="1202228"/>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63930" y="1698660"/>
            <a:ext cx="8587740" cy="3292781"/>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33972" y="5124066"/>
            <a:ext cx="2453640" cy="304271"/>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6D6C819A-F4F2-441E-B1E0-82BBD121ACEC}" type="datetime8">
              <a:rPr lang="ar-SA" smtClean="0"/>
              <a:t>09 كانون الثاني، 20</a:t>
            </a:fld>
            <a:endParaRPr lang="ar-SA"/>
          </a:p>
        </p:txBody>
      </p:sp>
      <p:sp>
        <p:nvSpPr>
          <p:cNvPr id="5" name="Footer Placeholder 4"/>
          <p:cNvSpPr>
            <a:spLocks noGrp="1"/>
          </p:cNvSpPr>
          <p:nvPr>
            <p:ph type="ftr" sz="quarter" idx="3"/>
          </p:nvPr>
        </p:nvSpPr>
        <p:spPr>
          <a:xfrm>
            <a:off x="3592830" y="5124066"/>
            <a:ext cx="3329940" cy="304271"/>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ar-SA"/>
          </a:p>
        </p:txBody>
      </p:sp>
      <p:sp>
        <p:nvSpPr>
          <p:cNvPr id="6" name="Slide Number Placeholder 5"/>
          <p:cNvSpPr>
            <a:spLocks noGrp="1"/>
          </p:cNvSpPr>
          <p:nvPr>
            <p:ph type="sldNum" sz="quarter" idx="4"/>
          </p:nvPr>
        </p:nvSpPr>
        <p:spPr>
          <a:xfrm>
            <a:off x="7427988" y="5124066"/>
            <a:ext cx="2453640" cy="304271"/>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slow" p14:dur="2000">
        <p14:ferris dir="r"/>
        <p:sndAc>
          <p:stSnd>
            <p:snd r:embed="rId13" name="camera.wav"/>
          </p:stSnd>
        </p:sndAc>
      </p:transition>
    </mc:Choice>
    <mc:Fallback xmlns="">
      <p:transition spd="slow">
        <p:fade/>
        <p:sndAc>
          <p:stSnd>
            <p:snd r:embed="rId16" name="camera.wav"/>
          </p:stSnd>
        </p:sndAc>
      </p:transition>
    </mc:Fallback>
  </mc:AlternateContent>
  <p:hf sldNum="0" hdr="0" ftr="0" dt="0"/>
  <p:txStyles>
    <p:titleStyle>
      <a:lvl1pPr algn="ctr" defTabSz="457200" rtl="1" eaLnBrk="1" latinLnBrk="0" hangingPunct="1">
        <a:spcBef>
          <a:spcPct val="0"/>
        </a:spcBef>
        <a:buNone/>
        <a:defRPr sz="48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228600" algn="r" defTabSz="457200" rtl="1"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r" defTabSz="457200" rtl="1"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r" defTabSz="457200" rtl="1"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r" defTabSz="457200" rtl="1"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r" defTabSz="457200" rtl="1"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1.gif"/></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3000"/>
          </a:blip>
          <a:srcRect/>
          <a:tile tx="0" ty="0" sx="100000" sy="100000" flip="none" algn="tl"/>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10346317" y="-459700"/>
            <a:ext cx="184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pic>
        <p:nvPicPr>
          <p:cNvPr id="5" name="صورة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 y="56834"/>
            <a:ext cx="2668430" cy="20113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6366045" y="210722"/>
            <a:ext cx="397778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وزارة التعليم العالي و البحث العلمي </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جامــــــــــــــــــــــــــــــــــــــــــــــــــــــعة بغـــــــــــــــــــــــــــــــــــــــداد</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IQ" sz="2000" b="1"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كلــــــــــــــــــــــية الادارة و الاقتـــــــــــــــــــــــصاد</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lang="ar-IQ" sz="2000" b="1" dirty="0" smtClean="0">
                <a:latin typeface="Andalus" pitchFamily="18" charset="-78"/>
                <a:ea typeface="Calibri" pitchFamily="34" charset="0"/>
                <a:cs typeface="Andalus" pitchFamily="18" charset="-78"/>
              </a:rPr>
              <a:t>نظرية المنظمة و السلوك التنظيمي</a:t>
            </a:r>
            <a:r>
              <a:rPr kumimoji="0" lang="ar-IQ" sz="2000" b="1"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 </a:t>
            </a:r>
            <a:endParaRPr kumimoji="0" lang="ar-IQ"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مستطيل 6"/>
          <p:cNvSpPr/>
          <p:nvPr/>
        </p:nvSpPr>
        <p:spPr>
          <a:xfrm>
            <a:off x="1124732" y="481236"/>
            <a:ext cx="8568952" cy="2744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400" dirty="0" smtClean="0">
                <a:solidFill>
                  <a:srgbClr val="00B050"/>
                </a:solidFill>
              </a:rPr>
              <a:t>محاضرة  </a:t>
            </a:r>
            <a:endParaRPr lang="ar-IQ" dirty="0" smtClean="0">
              <a:solidFill>
                <a:srgbClr val="00B050"/>
              </a:solidFill>
            </a:endParaRPr>
          </a:p>
          <a:p>
            <a:pPr algn="ctr"/>
            <a:r>
              <a:rPr lang="ar-IQ" sz="6600" dirty="0" smtClean="0">
                <a:solidFill>
                  <a:srgbClr val="FF0000"/>
                </a:solidFill>
              </a:rPr>
              <a:t>التمكين</a:t>
            </a:r>
          </a:p>
          <a:p>
            <a:pPr algn="ctr"/>
            <a:r>
              <a:rPr lang="en-US" sz="4800" dirty="0" smtClean="0">
                <a:solidFill>
                  <a:srgbClr val="0070C0"/>
                </a:solidFill>
              </a:rPr>
              <a:t>Empowerment</a:t>
            </a:r>
            <a:endParaRPr lang="ar-IQ" sz="6600" dirty="0">
              <a:solidFill>
                <a:srgbClr val="0070C0"/>
              </a:solidFill>
            </a:endParaRPr>
          </a:p>
        </p:txBody>
      </p:sp>
      <p:sp>
        <p:nvSpPr>
          <p:cNvPr id="8" name="مستطيل 7"/>
          <p:cNvSpPr/>
          <p:nvPr/>
        </p:nvSpPr>
        <p:spPr>
          <a:xfrm>
            <a:off x="1124732" y="2929508"/>
            <a:ext cx="8178580" cy="2010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sz="2800" dirty="0" smtClean="0">
              <a:solidFill>
                <a:srgbClr val="00B050"/>
              </a:solidFill>
            </a:endParaRPr>
          </a:p>
        </p:txBody>
      </p:sp>
      <p:sp>
        <p:nvSpPr>
          <p:cNvPr id="9" name="مستطيل 8"/>
          <p:cNvSpPr/>
          <p:nvPr/>
        </p:nvSpPr>
        <p:spPr>
          <a:xfrm>
            <a:off x="2259705" y="4508247"/>
            <a:ext cx="5859358" cy="864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800" dirty="0" smtClean="0">
                <a:solidFill>
                  <a:srgbClr val="00B050"/>
                </a:solidFill>
              </a:rPr>
              <a:t> </a:t>
            </a:r>
            <a:endParaRPr lang="ar-IQ" dirty="0" smtClean="0">
              <a:solidFill>
                <a:srgbClr val="00B050"/>
              </a:solidFill>
            </a:endParaRPr>
          </a:p>
          <a:p>
            <a:pPr algn="ctr"/>
            <a:endParaRPr lang="ar-IQ" sz="6600" b="1" dirty="0">
              <a:ln w="1905"/>
              <a:solidFill>
                <a:srgbClr val="FFFF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585437409"/>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2" name="camera.wav"/>
          </p:stSnd>
        </p:sndAc>
      </p:transition>
    </mc:Choice>
    <mc:Fallback xmlns="">
      <p:transition spd="slow">
        <p:fade/>
        <p:sndAc>
          <p:stSnd>
            <p:snd r:embed="rId5" name="camera.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0520" y="381001"/>
            <a:ext cx="9989821" cy="4857767"/>
          </a:xfrm>
        </p:spPr>
        <p:txBody>
          <a:bodyPr>
            <a:normAutofit fontScale="90000"/>
          </a:bodyPr>
          <a:lstStyle/>
          <a:p>
            <a:pPr algn="r"/>
            <a:r>
              <a:rPr lang="ar-IQ" sz="3200" b="1" dirty="0">
                <a:latin typeface="Arial" pitchFamily="34" charset="0"/>
                <a:cs typeface="Arial" pitchFamily="34" charset="0"/>
              </a:rPr>
              <a:t/>
            </a:r>
            <a:br>
              <a:rPr lang="ar-IQ" sz="3200" b="1" dirty="0">
                <a:latin typeface="Arial" pitchFamily="34" charset="0"/>
                <a:cs typeface="Arial" pitchFamily="34" charset="0"/>
              </a:rPr>
            </a:br>
            <a:r>
              <a:rPr lang="ar-IQ" sz="3200" b="1" dirty="0">
                <a:latin typeface="Arial" pitchFamily="34" charset="0"/>
                <a:cs typeface="Arial" pitchFamily="34" charset="0"/>
              </a:rPr>
              <a:t>1. الهيكلية والتسلسل الهرمي التي قد </a:t>
            </a:r>
            <a:r>
              <a:rPr lang="ar-IQ" sz="3200" b="1" dirty="0" err="1">
                <a:latin typeface="Arial" pitchFamily="34" charset="0"/>
                <a:cs typeface="Arial" pitchFamily="34" charset="0"/>
              </a:rPr>
              <a:t>لاتسمح</a:t>
            </a:r>
            <a:r>
              <a:rPr lang="ar-IQ" sz="3200" b="1" dirty="0">
                <a:latin typeface="Arial" pitchFamily="34" charset="0"/>
                <a:cs typeface="Arial" pitchFamily="34" charset="0"/>
              </a:rPr>
              <a:t> بتمكين مناسب لموظفيها فهي تخلق عقبات وتعيق العملية </a:t>
            </a:r>
            <a:br>
              <a:rPr lang="ar-IQ" sz="3200" b="1" dirty="0">
                <a:latin typeface="Arial" pitchFamily="34" charset="0"/>
                <a:cs typeface="Arial" pitchFamily="34" charset="0"/>
              </a:rPr>
            </a:br>
            <a:r>
              <a:rPr lang="ar-IQ" sz="3200" b="1" dirty="0">
                <a:latin typeface="Arial" pitchFamily="34" charset="0"/>
                <a:cs typeface="Arial" pitchFamily="34" charset="0"/>
              </a:rPr>
              <a:t>2. </a:t>
            </a:r>
            <a:r>
              <a:rPr lang="ar-IQ" sz="3200" b="1" dirty="0" err="1">
                <a:latin typeface="Arial" pitchFamily="34" charset="0"/>
                <a:cs typeface="Arial" pitchFamily="34" charset="0"/>
              </a:rPr>
              <a:t>ان</a:t>
            </a:r>
            <a:r>
              <a:rPr lang="ar-IQ" sz="3200" b="1" dirty="0">
                <a:latin typeface="Arial" pitchFamily="34" charset="0"/>
                <a:cs typeface="Arial" pitchFamily="34" charset="0"/>
              </a:rPr>
              <a:t> الافتقار </a:t>
            </a:r>
            <a:r>
              <a:rPr lang="ar-IQ" sz="3200" b="1" dirty="0" err="1">
                <a:latin typeface="Arial" pitchFamily="34" charset="0"/>
                <a:cs typeface="Arial" pitchFamily="34" charset="0"/>
              </a:rPr>
              <a:t>الى</a:t>
            </a:r>
            <a:r>
              <a:rPr lang="ar-IQ" sz="3200" b="1" dirty="0">
                <a:latin typeface="Arial" pitchFamily="34" charset="0"/>
                <a:cs typeface="Arial" pitchFamily="34" charset="0"/>
              </a:rPr>
              <a:t> الثقة المتبادلة والثقة مشكلة خطيرة </a:t>
            </a:r>
            <a:r>
              <a:rPr lang="ar-IQ" sz="3200" b="1" dirty="0" err="1">
                <a:latin typeface="Arial" pitchFamily="34" charset="0"/>
                <a:cs typeface="Arial" pitchFamily="34" charset="0"/>
              </a:rPr>
              <a:t>اخرى</a:t>
            </a:r>
            <a:r>
              <a:rPr lang="ar-IQ" sz="3200" b="1" dirty="0">
                <a:latin typeface="Arial" pitchFamily="34" charset="0"/>
                <a:cs typeface="Arial" pitchFamily="34" charset="0"/>
              </a:rPr>
              <a:t> عندما </a:t>
            </a:r>
            <a:r>
              <a:rPr lang="ar-IQ" sz="3200" b="1" dirty="0" err="1">
                <a:latin typeface="Arial" pitchFamily="34" charset="0"/>
                <a:cs typeface="Arial" pitchFamily="34" charset="0"/>
              </a:rPr>
              <a:t>لايثقون</a:t>
            </a:r>
            <a:r>
              <a:rPr lang="ar-IQ" sz="3200" b="1" dirty="0">
                <a:latin typeface="Arial" pitchFamily="34" charset="0"/>
                <a:cs typeface="Arial" pitchFamily="34" charset="0"/>
              </a:rPr>
              <a:t> </a:t>
            </a:r>
            <a:r>
              <a:rPr lang="ar-IQ" sz="3200" b="1" dirty="0" err="1">
                <a:latin typeface="Arial" pitchFamily="34" charset="0"/>
                <a:cs typeface="Arial" pitchFamily="34" charset="0"/>
              </a:rPr>
              <a:t>ببعضهم</a:t>
            </a:r>
            <a:r>
              <a:rPr lang="ar-IQ" sz="3200" b="1" dirty="0">
                <a:latin typeface="Arial" pitchFamily="34" charset="0"/>
                <a:cs typeface="Arial" pitchFamily="34" charset="0"/>
              </a:rPr>
              <a:t> البعض </a:t>
            </a:r>
            <a:r>
              <a:rPr lang="ar-IQ" sz="3200" b="1" dirty="0" err="1">
                <a:latin typeface="Arial" pitchFamily="34" charset="0"/>
                <a:cs typeface="Arial" pitchFamily="34" charset="0"/>
              </a:rPr>
              <a:t>يتاثر</a:t>
            </a:r>
            <a:r>
              <a:rPr lang="ar-IQ" sz="3200" b="1" dirty="0">
                <a:latin typeface="Arial" pitchFamily="34" charset="0"/>
                <a:cs typeface="Arial" pitchFamily="34" charset="0"/>
              </a:rPr>
              <a:t> تفويض </a:t>
            </a:r>
            <a:r>
              <a:rPr lang="ar-IQ" sz="3200" b="1" dirty="0" err="1">
                <a:latin typeface="Arial" pitchFamily="34" charset="0"/>
                <a:cs typeface="Arial" pitchFamily="34" charset="0"/>
              </a:rPr>
              <a:t>السؤولية</a:t>
            </a:r>
            <a:r>
              <a:rPr lang="ar-IQ" sz="3200" b="1" dirty="0">
                <a:latin typeface="Arial" pitchFamily="34" charset="0"/>
                <a:cs typeface="Arial" pitchFamily="34" charset="0"/>
              </a:rPr>
              <a:t> وروح الفريق .</a:t>
            </a:r>
            <a:br>
              <a:rPr lang="ar-IQ" sz="3200" b="1" dirty="0">
                <a:latin typeface="Arial" pitchFamily="34" charset="0"/>
                <a:cs typeface="Arial" pitchFamily="34" charset="0"/>
              </a:rPr>
            </a:br>
            <a:r>
              <a:rPr lang="ar-IQ" sz="3200" b="1" dirty="0">
                <a:latin typeface="Arial" pitchFamily="34" charset="0"/>
                <a:cs typeface="Arial" pitchFamily="34" charset="0"/>
              </a:rPr>
              <a:t>3. في بعض المؤسسات قد </a:t>
            </a:r>
            <a:r>
              <a:rPr lang="ar-IQ" sz="3200" b="1" dirty="0" err="1">
                <a:latin typeface="Arial" pitchFamily="34" charset="0"/>
                <a:cs typeface="Arial" pitchFamily="34" charset="0"/>
              </a:rPr>
              <a:t>لاتتناسب</a:t>
            </a:r>
            <a:r>
              <a:rPr lang="ar-IQ" sz="3200" b="1" dirty="0">
                <a:latin typeface="Arial" pitchFamily="34" charset="0"/>
                <a:cs typeface="Arial" pitchFamily="34" charset="0"/>
              </a:rPr>
              <a:t> المقاربات </a:t>
            </a:r>
            <a:r>
              <a:rPr lang="ar-IQ" sz="3200" b="1" dirty="0" err="1">
                <a:latin typeface="Arial" pitchFamily="34" charset="0"/>
                <a:cs typeface="Arial" pitchFamily="34" charset="0"/>
              </a:rPr>
              <a:t>والاساليب</a:t>
            </a:r>
            <a:r>
              <a:rPr lang="ar-IQ" sz="3200" b="1" dirty="0">
                <a:latin typeface="Arial" pitchFamily="34" charset="0"/>
                <a:cs typeface="Arial" pitchFamily="34" charset="0"/>
              </a:rPr>
              <a:t> المصممة للتمكين مع البيئة والمواقف والتصورات الخاصة بالموظفين .</a:t>
            </a:r>
            <a:br>
              <a:rPr lang="ar-IQ" sz="3200" b="1" dirty="0">
                <a:latin typeface="Arial" pitchFamily="34" charset="0"/>
                <a:cs typeface="Arial" pitchFamily="34" charset="0"/>
              </a:rPr>
            </a:br>
            <a:r>
              <a:rPr lang="ar-IQ" sz="3200" b="1" dirty="0">
                <a:latin typeface="Arial" pitchFamily="34" charset="0"/>
                <a:cs typeface="Arial" pitchFamily="34" charset="0"/>
              </a:rPr>
              <a:t> 4. في كثير من الحالات قد </a:t>
            </a:r>
            <a:r>
              <a:rPr lang="ar-IQ" sz="3200" b="1" dirty="0" err="1">
                <a:latin typeface="Arial" pitchFamily="34" charset="0"/>
                <a:cs typeface="Arial" pitchFamily="34" charset="0"/>
              </a:rPr>
              <a:t>لايكون</a:t>
            </a:r>
            <a:r>
              <a:rPr lang="ar-IQ" sz="3200" b="1" dirty="0">
                <a:latin typeface="Arial" pitchFamily="34" charset="0"/>
                <a:cs typeface="Arial" pitchFamily="34" charset="0"/>
              </a:rPr>
              <a:t> لدى الموظفين المهارات والقدرات اللازمة لفصح </a:t>
            </a:r>
            <a:r>
              <a:rPr lang="ar-IQ" sz="3200" b="1" dirty="0" err="1">
                <a:latin typeface="Arial" pitchFamily="34" charset="0"/>
                <a:cs typeface="Arial" pitchFamily="34" charset="0"/>
              </a:rPr>
              <a:t>انفسهم</a:t>
            </a:r>
            <a:r>
              <a:rPr lang="ar-IQ" sz="3200" b="1" dirty="0">
                <a:latin typeface="Arial" pitchFamily="34" charset="0"/>
                <a:cs typeface="Arial" pitchFamily="34" charset="0"/>
              </a:rPr>
              <a:t> واستيعاب عملية التمكين .</a:t>
            </a:r>
            <a:br>
              <a:rPr lang="ar-IQ" sz="3200" b="1" dirty="0">
                <a:latin typeface="Arial" pitchFamily="34" charset="0"/>
                <a:cs typeface="Arial" pitchFamily="34" charset="0"/>
              </a:rPr>
            </a:br>
            <a:r>
              <a:rPr lang="ar-IQ" sz="3200" b="1" dirty="0">
                <a:latin typeface="Arial" pitchFamily="34" charset="0"/>
                <a:cs typeface="Arial" pitchFamily="34" charset="0"/>
              </a:rPr>
              <a:t>5.في بعض الظروف من </a:t>
            </a:r>
            <a:r>
              <a:rPr lang="ar-IQ" sz="3200" b="1" dirty="0" err="1">
                <a:latin typeface="Arial" pitchFamily="34" charset="0"/>
                <a:cs typeface="Arial" pitchFamily="34" charset="0"/>
              </a:rPr>
              <a:t>الراي</a:t>
            </a:r>
            <a:r>
              <a:rPr lang="ar-IQ" sz="3200" b="1" dirty="0">
                <a:latin typeface="Arial" pitchFamily="34" charset="0"/>
                <a:cs typeface="Arial" pitchFamily="34" charset="0"/>
              </a:rPr>
              <a:t> بين كبار المديرين والموظفين </a:t>
            </a:r>
            <a:r>
              <a:rPr lang="ar-IQ" sz="3200" b="1" dirty="0" err="1">
                <a:latin typeface="Arial" pitchFamily="34" charset="0"/>
                <a:cs typeface="Arial" pitchFamily="34" charset="0"/>
              </a:rPr>
              <a:t>ايضا</a:t>
            </a:r>
            <a:r>
              <a:rPr lang="ar-IQ" sz="3200" b="1" dirty="0">
                <a:latin typeface="Arial" pitchFamily="34" charset="0"/>
                <a:cs typeface="Arial" pitchFamily="34" charset="0"/>
              </a:rPr>
              <a:t> قد تكون هناك عرقلة لعملية التمكين وحتى تصل </a:t>
            </a:r>
            <a:r>
              <a:rPr lang="ar-IQ" sz="3200" b="1" dirty="0" err="1">
                <a:latin typeface="Arial" pitchFamily="34" charset="0"/>
                <a:cs typeface="Arial" pitchFamily="34" charset="0"/>
              </a:rPr>
              <a:t>الى</a:t>
            </a:r>
            <a:r>
              <a:rPr lang="ar-IQ" sz="3200" b="1" dirty="0">
                <a:latin typeface="Arial" pitchFamily="34" charset="0"/>
                <a:cs typeface="Arial" pitchFamily="34" charset="0"/>
              </a:rPr>
              <a:t> </a:t>
            </a:r>
            <a:r>
              <a:rPr lang="ar-IQ" sz="3200" b="1" dirty="0" err="1">
                <a:latin typeface="Arial" pitchFamily="34" charset="0"/>
                <a:cs typeface="Arial" pitchFamily="34" charset="0"/>
              </a:rPr>
              <a:t>ايقاف</a:t>
            </a:r>
            <a:r>
              <a:rPr lang="ar-IQ" sz="3200" b="1" dirty="0">
                <a:latin typeface="Arial" pitchFamily="34" charset="0"/>
                <a:cs typeface="Arial" pitchFamily="34" charset="0"/>
              </a:rPr>
              <a:t> العملية بسبب السيطرة المفرطة من الكبار </a:t>
            </a:r>
            <a:r>
              <a:rPr lang="ar-IQ" b="1" dirty="0" smtClean="0">
                <a:latin typeface="Arial" pitchFamily="34" charset="0"/>
                <a:cs typeface="Arial" pitchFamily="34" charset="0"/>
              </a:rPr>
              <a:t>.</a:t>
            </a:r>
            <a:endParaRPr lang="ar-IQ" b="1" dirty="0">
              <a:latin typeface="Arial" pitchFamily="34" charset="0"/>
              <a:cs typeface="Arial" pitchFamily="34" charset="0"/>
            </a:endParaRPr>
          </a:p>
        </p:txBody>
      </p:sp>
      <p:sp>
        <p:nvSpPr>
          <p:cNvPr id="4" name="عنصر نائب للتاريخ 3"/>
          <p:cNvSpPr>
            <a:spLocks noGrp="1"/>
          </p:cNvSpPr>
          <p:nvPr>
            <p:ph type="dt" sz="half" idx="10"/>
          </p:nvPr>
        </p:nvSpPr>
        <p:spPr/>
        <p:txBody>
          <a:bodyPr/>
          <a:lstStyle/>
          <a:p>
            <a:r>
              <a:rPr lang="ar-IQ" smtClean="0"/>
              <a:t>03 كانون الأول، 19</a:t>
            </a:r>
            <a:endParaRPr lang="ar-IQ"/>
          </a:p>
        </p:txBody>
      </p:sp>
      <p:sp>
        <p:nvSpPr>
          <p:cNvPr id="5" name="عنصر نائب لرقم الشريحة 4"/>
          <p:cNvSpPr>
            <a:spLocks noGrp="1"/>
          </p:cNvSpPr>
          <p:nvPr>
            <p:ph type="sldNum" sz="quarter" idx="12"/>
          </p:nvPr>
        </p:nvSpPr>
        <p:spPr/>
        <p:txBody>
          <a:bodyPr/>
          <a:lstStyle/>
          <a:p>
            <a:fld id="{42235CAF-3906-45DF-BFD8-1602231D72FD}" type="slidenum">
              <a:rPr lang="ar-IQ" smtClean="0"/>
              <a:pPr/>
              <a:t>10</a:t>
            </a:fld>
            <a:endParaRPr lang="ar-IQ"/>
          </a:p>
        </p:txBody>
      </p:sp>
      <p:sp>
        <p:nvSpPr>
          <p:cNvPr id="6" name="مستطيل 5"/>
          <p:cNvSpPr/>
          <p:nvPr/>
        </p:nvSpPr>
        <p:spPr>
          <a:xfrm>
            <a:off x="6841976" y="8272"/>
            <a:ext cx="3528392" cy="504056"/>
          </a:xfrm>
          <a:prstGeom prst="rect">
            <a:avLst/>
          </a:prstGeom>
          <a:solidFill>
            <a:schemeClr val="accent5">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3200" b="1" dirty="0" smtClean="0">
                <a:solidFill>
                  <a:srgbClr val="FF0000"/>
                </a:solidFill>
              </a:rPr>
              <a:t>سابعا// عقبات التمكين</a:t>
            </a:r>
            <a:endParaRPr lang="ar-IQ" sz="3200" b="1" dirty="0">
              <a:solidFill>
                <a:srgbClr val="FF0000"/>
              </a:solidFill>
            </a:endParaRPr>
          </a:p>
        </p:txBody>
      </p:sp>
    </p:spTree>
    <p:extLst>
      <p:ext uri="{BB962C8B-B14F-4D97-AF65-F5344CB8AC3E}">
        <p14:creationId xmlns:p14="http://schemas.microsoft.com/office/powerpoint/2010/main" val="3662787951"/>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2" name="camera.wav"/>
          </p:stSnd>
        </p:sndAc>
      </p:transition>
    </mc:Choice>
    <mc:Fallback xmlns="">
      <p:transition spd="slow">
        <p:fade/>
        <p:sndAc>
          <p:stSnd>
            <p:snd r:embed="rId3" name="camera.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417301" y="4675"/>
            <a:ext cx="3816424" cy="675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محتويات المحاضرة </a:t>
            </a:r>
            <a:endParaRPr lang="ar-IQ"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مستطيل 2"/>
          <p:cNvSpPr/>
          <p:nvPr/>
        </p:nvSpPr>
        <p:spPr>
          <a:xfrm>
            <a:off x="3805064" y="553244"/>
            <a:ext cx="6408712" cy="5097760"/>
          </a:xfrm>
          <a:prstGeom prst="rect">
            <a:avLst/>
          </a:prstGeom>
          <a:noFill/>
          <a:ln>
            <a:noFill/>
          </a:ln>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rtlCol="1" anchor="ctr"/>
          <a:lstStyle/>
          <a:p>
            <a:r>
              <a:rPr lang="ar-IQ" sz="2400" b="1" dirty="0" smtClean="0">
                <a:solidFill>
                  <a:srgbClr val="FF0000"/>
                </a:solidFill>
              </a:rPr>
              <a:t>اولا // مفهوم   التمكين</a:t>
            </a:r>
          </a:p>
          <a:p>
            <a:r>
              <a:rPr lang="ar-IQ" sz="2400" b="1" dirty="0">
                <a:solidFill>
                  <a:srgbClr val="FF0000"/>
                </a:solidFill>
              </a:rPr>
              <a:t>ثانيا// </a:t>
            </a:r>
            <a:r>
              <a:rPr lang="ar-IQ" sz="2400" b="1" dirty="0" smtClean="0">
                <a:solidFill>
                  <a:srgbClr val="FF0000"/>
                </a:solidFill>
              </a:rPr>
              <a:t>اساسيات التمكين</a:t>
            </a:r>
          </a:p>
          <a:p>
            <a:r>
              <a:rPr lang="ar-IQ" sz="2400" b="1" dirty="0">
                <a:solidFill>
                  <a:srgbClr val="FF0000"/>
                </a:solidFill>
              </a:rPr>
              <a:t>ثالثا// </a:t>
            </a:r>
            <a:r>
              <a:rPr lang="ar-IQ" sz="2400" b="1" dirty="0" smtClean="0">
                <a:solidFill>
                  <a:srgbClr val="FF0000"/>
                </a:solidFill>
              </a:rPr>
              <a:t>فوائد التمكين</a:t>
            </a:r>
          </a:p>
          <a:p>
            <a:r>
              <a:rPr lang="ar-IQ" sz="2400" b="1" dirty="0">
                <a:solidFill>
                  <a:srgbClr val="FF0000"/>
                </a:solidFill>
              </a:rPr>
              <a:t>رابعا// </a:t>
            </a:r>
            <a:r>
              <a:rPr lang="ar-IQ" sz="2400" b="1" dirty="0" smtClean="0">
                <a:solidFill>
                  <a:srgbClr val="FF0000"/>
                </a:solidFill>
              </a:rPr>
              <a:t>ابعاد التمكين</a:t>
            </a:r>
          </a:p>
          <a:p>
            <a:r>
              <a:rPr lang="ar-IQ" sz="2400" b="1" dirty="0">
                <a:solidFill>
                  <a:srgbClr val="FF0000"/>
                </a:solidFill>
              </a:rPr>
              <a:t>خامسا// </a:t>
            </a:r>
            <a:r>
              <a:rPr lang="ar-IQ" sz="2400" b="1" dirty="0" smtClean="0">
                <a:solidFill>
                  <a:srgbClr val="FF0000"/>
                </a:solidFill>
              </a:rPr>
              <a:t>محددات التمكين</a:t>
            </a:r>
            <a:endParaRPr lang="ar-IQ" sz="2400" b="1" dirty="0">
              <a:solidFill>
                <a:srgbClr val="FF0000"/>
              </a:solidFill>
            </a:endParaRPr>
          </a:p>
          <a:p>
            <a:r>
              <a:rPr lang="ar-IQ" sz="2400" b="1" dirty="0" smtClean="0">
                <a:solidFill>
                  <a:srgbClr val="FF0000"/>
                </a:solidFill>
              </a:rPr>
              <a:t> </a:t>
            </a:r>
            <a:r>
              <a:rPr lang="ar-IQ" sz="2400" b="1" dirty="0">
                <a:solidFill>
                  <a:srgbClr val="FF0000"/>
                </a:solidFill>
              </a:rPr>
              <a:t>سادسا// </a:t>
            </a:r>
            <a:r>
              <a:rPr lang="ar-IQ" sz="2400" b="1" dirty="0" smtClean="0">
                <a:solidFill>
                  <a:srgbClr val="FF0000"/>
                </a:solidFill>
              </a:rPr>
              <a:t>مزايا التمكين</a:t>
            </a:r>
          </a:p>
          <a:p>
            <a:r>
              <a:rPr lang="ar-IQ" sz="2400" b="1" dirty="0" smtClean="0">
                <a:solidFill>
                  <a:srgbClr val="FF0000"/>
                </a:solidFill>
              </a:rPr>
              <a:t>سابعا // عقبات التمكين</a:t>
            </a:r>
          </a:p>
          <a:p>
            <a:endParaRPr lang="ar-IQ" sz="2400" b="1" dirty="0">
              <a:solidFill>
                <a:srgbClr val="FF0000"/>
              </a:solidFill>
            </a:endParaRPr>
          </a:p>
        </p:txBody>
      </p:sp>
    </p:spTree>
    <p:extLst>
      <p:ext uri="{BB962C8B-B14F-4D97-AF65-F5344CB8AC3E}">
        <p14:creationId xmlns:p14="http://schemas.microsoft.com/office/powerpoint/2010/main" val="1135634118"/>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ستطيل 1"/>
          <p:cNvSpPr/>
          <p:nvPr/>
        </p:nvSpPr>
        <p:spPr>
          <a:xfrm>
            <a:off x="6796037" y="186129"/>
            <a:ext cx="3528392" cy="504056"/>
          </a:xfrm>
          <a:prstGeom prst="rect">
            <a:avLst/>
          </a:prstGeom>
          <a:solidFill>
            <a:schemeClr val="accent5">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3200" b="1" dirty="0" smtClean="0">
                <a:solidFill>
                  <a:srgbClr val="FF0000"/>
                </a:solidFill>
              </a:rPr>
              <a:t>اولا // مفهوم التمكين</a:t>
            </a:r>
            <a:endParaRPr lang="ar-IQ" sz="3200" b="1" dirty="0">
              <a:solidFill>
                <a:srgbClr val="FF0000"/>
              </a:solidFill>
            </a:endParaRPr>
          </a:p>
        </p:txBody>
      </p:sp>
      <p:sp>
        <p:nvSpPr>
          <p:cNvPr id="7" name="عنوان فرعي 2"/>
          <p:cNvSpPr txBox="1">
            <a:spLocks/>
          </p:cNvSpPr>
          <p:nvPr/>
        </p:nvSpPr>
        <p:spPr>
          <a:xfrm>
            <a:off x="250006" y="870334"/>
            <a:ext cx="10074423" cy="1699134"/>
          </a:xfrm>
          <a:prstGeom prst="rect">
            <a:avLst/>
          </a:prstGeom>
        </p:spPr>
        <p:txBody>
          <a:bodyPr vert="horz" lIns="91440" tIns="45720" rIns="91440" bIns="45720" rtlCol="0">
            <a:normAutofit/>
          </a:bodyPr>
          <a:lstStyle>
            <a:lvl1pPr marL="0" indent="0" algn="ctr" defTabSz="457200" rtl="1" eaLnBrk="1" latinLnBrk="0" hangingPunct="1">
              <a:spcBef>
                <a:spcPct val="20000"/>
              </a:spcBef>
              <a:buClr>
                <a:schemeClr val="accent1"/>
              </a:buClr>
              <a:buSzPct val="95000"/>
              <a:buFont typeface="Rage Italic" pitchFamily="66" charset="0"/>
              <a:buNone/>
              <a:defRPr sz="1800" kern="1200">
                <a:solidFill>
                  <a:srgbClr val="000100"/>
                </a:solidFill>
                <a:latin typeface="+mn-lt"/>
                <a:ea typeface="+mn-ea"/>
                <a:cs typeface="+mn-cs"/>
              </a:defRPr>
            </a:lvl1pPr>
            <a:lvl2pPr marL="457200" indent="0" algn="ctr" defTabSz="457200" rtl="1" eaLnBrk="1" latinLnBrk="0" hangingPunct="1">
              <a:spcBef>
                <a:spcPct val="20000"/>
              </a:spcBef>
              <a:buClr>
                <a:schemeClr val="accent1"/>
              </a:buClr>
              <a:buSzPct val="95000"/>
              <a:buFont typeface="Rage Italic" pitchFamily="66" charset="0"/>
              <a:buNone/>
              <a:defRPr sz="2200" kern="1200">
                <a:solidFill>
                  <a:schemeClr val="tx1">
                    <a:tint val="75000"/>
                  </a:schemeClr>
                </a:solidFill>
                <a:latin typeface="+mn-lt"/>
                <a:ea typeface="+mn-ea"/>
                <a:cs typeface="+mn-cs"/>
              </a:defRPr>
            </a:lvl2pPr>
            <a:lvl3pPr marL="914400" indent="0" algn="ctr" defTabSz="457200" rtl="1" eaLnBrk="1" latinLnBrk="0" hangingPunct="1">
              <a:spcBef>
                <a:spcPct val="20000"/>
              </a:spcBef>
              <a:buClr>
                <a:schemeClr val="accent1"/>
              </a:buClr>
              <a:buSzPct val="95000"/>
              <a:buFont typeface="Rage Italic" pitchFamily="66" charset="0"/>
              <a:buNone/>
              <a:defRPr sz="2000" kern="1200">
                <a:solidFill>
                  <a:schemeClr val="tx1">
                    <a:tint val="75000"/>
                  </a:schemeClr>
                </a:solidFill>
                <a:latin typeface="+mn-lt"/>
                <a:ea typeface="+mn-ea"/>
                <a:cs typeface="+mn-cs"/>
              </a:defRPr>
            </a:lvl3pPr>
            <a:lvl4pPr marL="1371600" indent="0" algn="ctr" defTabSz="457200" rtl="1" eaLnBrk="1" latinLnBrk="0" hangingPunct="1">
              <a:spcBef>
                <a:spcPct val="20000"/>
              </a:spcBef>
              <a:buClr>
                <a:schemeClr val="accent1"/>
              </a:buClr>
              <a:buSzPct val="95000"/>
              <a:buFont typeface="Rage Italic" pitchFamily="66" charset="0"/>
              <a:buNone/>
              <a:defRPr sz="1600" kern="1200">
                <a:solidFill>
                  <a:schemeClr val="tx1">
                    <a:tint val="75000"/>
                  </a:schemeClr>
                </a:solidFill>
                <a:latin typeface="+mn-lt"/>
                <a:ea typeface="+mn-ea"/>
                <a:cs typeface="+mn-cs"/>
              </a:defRPr>
            </a:lvl4pPr>
            <a:lvl5pPr marL="1828800" indent="0" algn="ctr" defTabSz="457200" rtl="1" eaLnBrk="1" latinLnBrk="0" hangingPunct="1">
              <a:spcBef>
                <a:spcPct val="20000"/>
              </a:spcBef>
              <a:buClr>
                <a:schemeClr val="accent1"/>
              </a:buClr>
              <a:buSzPct val="95000"/>
              <a:buFont typeface="Rage Italic" pitchFamily="66" charset="0"/>
              <a:buNone/>
              <a:defRPr sz="1400" kern="1200" baseline="0">
                <a:solidFill>
                  <a:schemeClr val="tx1">
                    <a:tint val="75000"/>
                  </a:schemeClr>
                </a:solidFill>
                <a:latin typeface="+mn-lt"/>
                <a:ea typeface="+mn-ea"/>
                <a:cs typeface="+mn-cs"/>
              </a:defRPr>
            </a:lvl5pPr>
            <a:lvl6pPr marL="2286000" indent="0" algn="ctr" defTabSz="457200" rtl="1"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6pPr>
            <a:lvl7pPr marL="2743200" indent="0" algn="ctr" defTabSz="457200" rtl="1"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7pPr>
            <a:lvl8pPr marL="3200400" indent="0" algn="ctr" defTabSz="457200" rtl="1"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8pPr>
            <a:lvl9pPr marL="3657600" indent="0" algn="ctr" defTabSz="457200" rtl="1" eaLnBrk="1" latinLnBrk="0" hangingPunct="1">
              <a:spcBef>
                <a:spcPct val="20000"/>
              </a:spcBef>
              <a:buClr>
                <a:schemeClr val="accent1"/>
              </a:buClr>
              <a:buSzPct val="95000"/>
              <a:buFont typeface="Rage Italic" pitchFamily="66" charset="0"/>
              <a:buNone/>
              <a:defRPr sz="1400" kern="1200">
                <a:solidFill>
                  <a:schemeClr val="tx1">
                    <a:tint val="75000"/>
                  </a:schemeClr>
                </a:solidFill>
                <a:latin typeface="+mn-lt"/>
                <a:ea typeface="+mn-ea"/>
                <a:cs typeface="+mn-cs"/>
              </a:defRPr>
            </a:lvl9pPr>
          </a:lstStyle>
          <a:p>
            <a:pPr algn="r"/>
            <a:r>
              <a:rPr lang="ar-IQ" sz="2000" b="1" dirty="0" smtClean="0">
                <a:latin typeface="Arial" pitchFamily="34" charset="0"/>
                <a:cs typeface="Arial" pitchFamily="34" charset="0"/>
              </a:rPr>
              <a:t>التمكين (هو جعل الغير قادر على عمل ما )</a:t>
            </a:r>
          </a:p>
          <a:p>
            <a:pPr algn="justLow"/>
            <a:r>
              <a:rPr lang="ar-IQ" sz="2000" b="1" dirty="0" smtClean="0">
                <a:latin typeface="Arial" pitchFamily="34" charset="0"/>
                <a:cs typeface="Arial" pitchFamily="34" charset="0"/>
              </a:rPr>
              <a:t>التمكين كما عرفه </a:t>
            </a:r>
            <a:r>
              <a:rPr lang="en-US" sz="2000" b="1" dirty="0" err="1" smtClean="0">
                <a:latin typeface="Arial" pitchFamily="34" charset="0"/>
                <a:cs typeface="Arial" pitchFamily="34" charset="0"/>
              </a:rPr>
              <a:t>Dalf</a:t>
            </a:r>
            <a:r>
              <a:rPr lang="ar-IQ" sz="2000" b="1" dirty="0" smtClean="0">
                <a:latin typeface="Arial" pitchFamily="34" charset="0"/>
                <a:cs typeface="Arial" pitchFamily="34" charset="0"/>
              </a:rPr>
              <a:t> بانه منح العاملين القوة والحرية والمعلومات لصنع القرارات والمشاركة في اتخاذها .</a:t>
            </a:r>
          </a:p>
          <a:p>
            <a:pPr algn="justLow"/>
            <a:r>
              <a:rPr lang="ar-IQ" sz="2000" b="1" dirty="0" smtClean="0">
                <a:latin typeface="Arial" pitchFamily="34" charset="0"/>
                <a:cs typeface="Arial" pitchFamily="34" charset="0"/>
              </a:rPr>
              <a:t>ومن اهم تعريفات التمكين واوضحها </a:t>
            </a:r>
            <a:r>
              <a:rPr lang="ar-IQ" sz="2000" b="1" dirty="0" err="1" smtClean="0">
                <a:latin typeface="Arial" pitchFamily="34" charset="0"/>
                <a:cs typeface="Arial" pitchFamily="34" charset="0"/>
              </a:rPr>
              <a:t>ماجاء</a:t>
            </a:r>
            <a:r>
              <a:rPr lang="ar-IQ" sz="2000" b="1" dirty="0" smtClean="0">
                <a:latin typeface="Arial" pitchFamily="34" charset="0"/>
                <a:cs typeface="Arial" pitchFamily="34" charset="0"/>
              </a:rPr>
              <a:t> به </a:t>
            </a:r>
            <a:r>
              <a:rPr lang="en-US" sz="2000" b="1" dirty="0" smtClean="0">
                <a:latin typeface="Arial" pitchFamily="34" charset="0"/>
                <a:cs typeface="Arial" pitchFamily="34" charset="0"/>
              </a:rPr>
              <a:t>Bowen and Lawler </a:t>
            </a:r>
            <a:r>
              <a:rPr lang="ar-IQ" sz="2000" b="1" dirty="0" smtClean="0">
                <a:latin typeface="Arial" pitchFamily="34" charset="0"/>
                <a:cs typeface="Arial" pitchFamily="34" charset="0"/>
              </a:rPr>
              <a:t> التمكين يتمثل في اطلاق حرية الموظف وهذه حالة ذهنية وسياق ادراكي </a:t>
            </a:r>
            <a:r>
              <a:rPr lang="ar-IQ" sz="2000" b="1" dirty="0" err="1" smtClean="0">
                <a:latin typeface="Arial" pitchFamily="34" charset="0"/>
                <a:cs typeface="Arial" pitchFamily="34" charset="0"/>
              </a:rPr>
              <a:t>لايمكن</a:t>
            </a:r>
            <a:r>
              <a:rPr lang="ar-IQ" sz="2000" b="1" dirty="0" smtClean="0">
                <a:latin typeface="Arial" pitchFamily="34" charset="0"/>
                <a:cs typeface="Arial" pitchFamily="34" charset="0"/>
              </a:rPr>
              <a:t> تطويره بشكل يفرض على الانسان من الخارج بين عشية وضحاها  </a:t>
            </a:r>
          </a:p>
          <a:p>
            <a:pPr algn="justLow"/>
            <a:endParaRPr lang="en-US" sz="2000" dirty="0" smtClean="0">
              <a:latin typeface="Arial" pitchFamily="34" charset="0"/>
              <a:cs typeface="Arial" pitchFamily="34" charset="0"/>
            </a:endParaRPr>
          </a:p>
          <a:p>
            <a:endParaRPr lang="ar-IQ" sz="2000" dirty="0"/>
          </a:p>
        </p:txBody>
      </p:sp>
      <p:graphicFrame>
        <p:nvGraphicFramePr>
          <p:cNvPr id="8" name="جدول 7"/>
          <p:cNvGraphicFramePr>
            <a:graphicFrameLocks noGrp="1"/>
          </p:cNvGraphicFramePr>
          <p:nvPr>
            <p:extLst>
              <p:ext uri="{D42A27DB-BD31-4B8C-83A1-F6EECF244321}">
                <p14:modId xmlns:p14="http://schemas.microsoft.com/office/powerpoint/2010/main" val="3195066347"/>
              </p:ext>
            </p:extLst>
          </p:nvPr>
        </p:nvGraphicFramePr>
        <p:xfrm>
          <a:off x="354495" y="2399901"/>
          <a:ext cx="9865444" cy="3317552"/>
        </p:xfrm>
        <a:graphic>
          <a:graphicData uri="http://schemas.openxmlformats.org/drawingml/2006/table">
            <a:tbl>
              <a:tblPr rtl="1" firstRow="1" bandRow="1">
                <a:tableStyleId>{5C22544A-7EE6-4342-B048-85BDC9FD1C3A}</a:tableStyleId>
              </a:tblPr>
              <a:tblGrid>
                <a:gridCol w="2414788"/>
                <a:gridCol w="1170930"/>
                <a:gridCol w="6279726"/>
              </a:tblGrid>
              <a:tr h="531261">
                <a:tc>
                  <a:txBody>
                    <a:bodyPr/>
                    <a:lstStyle/>
                    <a:p>
                      <a:pPr algn="ctr" rtl="1">
                        <a:lnSpc>
                          <a:spcPct val="115000"/>
                        </a:lnSpc>
                        <a:spcAft>
                          <a:spcPts val="0"/>
                        </a:spcAft>
                      </a:pPr>
                      <a:endParaRPr lang="ar-IQ" sz="1600" b="1" dirty="0" smtClean="0">
                        <a:solidFill>
                          <a:srgbClr val="000000"/>
                        </a:solidFill>
                        <a:latin typeface="Simplified Arabic"/>
                        <a:ea typeface="Times New Roman"/>
                        <a:cs typeface="Khalid Art bold"/>
                      </a:endParaRPr>
                    </a:p>
                    <a:p>
                      <a:pPr algn="ctr" rtl="1">
                        <a:lnSpc>
                          <a:spcPct val="115000"/>
                        </a:lnSpc>
                        <a:spcAft>
                          <a:spcPts val="0"/>
                        </a:spcAft>
                      </a:pPr>
                      <a:r>
                        <a:rPr lang="ar-IQ" sz="1600" b="1" dirty="0" smtClean="0">
                          <a:solidFill>
                            <a:srgbClr val="000000"/>
                          </a:solidFill>
                          <a:latin typeface="Simplified Arabic"/>
                          <a:ea typeface="Times New Roman"/>
                          <a:cs typeface="Khalid Art bold"/>
                        </a:rPr>
                        <a:t>اسم </a:t>
                      </a:r>
                      <a:r>
                        <a:rPr lang="ar-IQ" sz="1600" b="1" dirty="0">
                          <a:solidFill>
                            <a:srgbClr val="000000"/>
                          </a:solidFill>
                          <a:latin typeface="Simplified Arabic"/>
                          <a:ea typeface="Times New Roman"/>
                          <a:cs typeface="Khalid Art bold"/>
                        </a:rPr>
                        <a:t>الباحث</a:t>
                      </a:r>
                      <a:endParaRPr lang="en-US" sz="1400" b="1" dirty="0">
                        <a:latin typeface="Calibri"/>
                        <a:ea typeface="Times New Roman"/>
                        <a:cs typeface="Arial"/>
                      </a:endParaRPr>
                    </a:p>
                  </a:txBody>
                  <a:tcPr marL="200297" marR="200297" marT="0" marB="0"/>
                </a:tc>
                <a:tc>
                  <a:txBody>
                    <a:bodyPr/>
                    <a:lstStyle/>
                    <a:p>
                      <a:pPr algn="ctr" rtl="1">
                        <a:lnSpc>
                          <a:spcPct val="115000"/>
                        </a:lnSpc>
                        <a:spcAft>
                          <a:spcPts val="0"/>
                        </a:spcAft>
                      </a:pPr>
                      <a:endParaRPr lang="ar-IQ" sz="1600" b="1" dirty="0" smtClean="0">
                        <a:solidFill>
                          <a:srgbClr val="000000"/>
                        </a:solidFill>
                        <a:latin typeface="Simplified Arabic"/>
                        <a:ea typeface="Times New Roman"/>
                        <a:cs typeface="Khalid Art bold"/>
                      </a:endParaRPr>
                    </a:p>
                    <a:p>
                      <a:pPr algn="ctr" rtl="1">
                        <a:lnSpc>
                          <a:spcPct val="115000"/>
                        </a:lnSpc>
                        <a:spcAft>
                          <a:spcPts val="0"/>
                        </a:spcAft>
                      </a:pPr>
                      <a:r>
                        <a:rPr lang="ar-IQ" sz="1600" b="1" dirty="0" smtClean="0">
                          <a:solidFill>
                            <a:srgbClr val="000000"/>
                          </a:solidFill>
                          <a:latin typeface="Simplified Arabic"/>
                          <a:ea typeface="Times New Roman"/>
                          <a:cs typeface="Khalid Art bold"/>
                        </a:rPr>
                        <a:t>السنة</a:t>
                      </a:r>
                      <a:endParaRPr lang="en-US" sz="1400" b="1" dirty="0">
                        <a:latin typeface="Calibri"/>
                        <a:ea typeface="Times New Roman"/>
                        <a:cs typeface="Arial"/>
                      </a:endParaRPr>
                    </a:p>
                  </a:txBody>
                  <a:tcPr marL="200297" marR="200297" marT="0" marB="0"/>
                </a:tc>
                <a:tc>
                  <a:txBody>
                    <a:bodyPr/>
                    <a:lstStyle/>
                    <a:p>
                      <a:pPr algn="ctr" rtl="1">
                        <a:lnSpc>
                          <a:spcPct val="115000"/>
                        </a:lnSpc>
                        <a:spcAft>
                          <a:spcPts val="0"/>
                        </a:spcAft>
                      </a:pPr>
                      <a:r>
                        <a:rPr lang="ar-IQ" sz="1600" b="1" dirty="0">
                          <a:solidFill>
                            <a:srgbClr val="000000"/>
                          </a:solidFill>
                          <a:latin typeface="Simplified Arabic"/>
                          <a:ea typeface="Times New Roman"/>
                          <a:cs typeface="Khalid Art bold"/>
                        </a:rPr>
                        <a:t>                                    </a:t>
                      </a:r>
                      <a:endParaRPr lang="ar-IQ" sz="1600" b="1" dirty="0" smtClean="0">
                        <a:solidFill>
                          <a:srgbClr val="000000"/>
                        </a:solidFill>
                        <a:latin typeface="Simplified Arabic"/>
                        <a:ea typeface="Times New Roman"/>
                        <a:cs typeface="Khalid Art bold"/>
                      </a:endParaRPr>
                    </a:p>
                    <a:p>
                      <a:pPr algn="ctr" rtl="1">
                        <a:lnSpc>
                          <a:spcPct val="115000"/>
                        </a:lnSpc>
                        <a:spcAft>
                          <a:spcPts val="0"/>
                        </a:spcAft>
                      </a:pPr>
                      <a:r>
                        <a:rPr lang="ar-IQ" sz="1600" b="1" dirty="0" smtClean="0">
                          <a:solidFill>
                            <a:srgbClr val="000000"/>
                          </a:solidFill>
                          <a:latin typeface="Simplified Arabic"/>
                          <a:ea typeface="Times New Roman"/>
                          <a:cs typeface="Khalid Art bold"/>
                        </a:rPr>
                        <a:t>  </a:t>
                      </a:r>
                      <a:r>
                        <a:rPr lang="ar-IQ" sz="1600" b="1" dirty="0">
                          <a:solidFill>
                            <a:srgbClr val="000000"/>
                          </a:solidFill>
                          <a:latin typeface="Simplified Arabic"/>
                          <a:ea typeface="Times New Roman"/>
                          <a:cs typeface="Khalid Art bold"/>
                        </a:rPr>
                        <a:t>التعــــريــــــــف</a:t>
                      </a:r>
                      <a:endParaRPr lang="en-US" sz="1400" b="1" dirty="0">
                        <a:latin typeface="Calibri"/>
                        <a:ea typeface="Times New Roman"/>
                        <a:cs typeface="Arial"/>
                      </a:endParaRPr>
                    </a:p>
                  </a:txBody>
                  <a:tcPr marL="200297" marR="200297" marT="0" marB="0"/>
                </a:tc>
              </a:tr>
              <a:tr h="834626">
                <a:tc>
                  <a:txBody>
                    <a:bodyPr/>
                    <a:lstStyle/>
                    <a:p>
                      <a:pPr algn="ctr" rtl="1">
                        <a:lnSpc>
                          <a:spcPct val="115000"/>
                        </a:lnSpc>
                        <a:spcAft>
                          <a:spcPts val="0"/>
                        </a:spcAft>
                      </a:pPr>
                      <a:r>
                        <a:rPr lang="en-US" sz="1600" b="1" dirty="0">
                          <a:solidFill>
                            <a:srgbClr val="000000"/>
                          </a:solidFill>
                          <a:latin typeface="Simplified Arabic"/>
                          <a:ea typeface="Times New Roman"/>
                          <a:cs typeface="Monotype Koufi"/>
                        </a:rPr>
                        <a:t>Conger</a:t>
                      </a:r>
                      <a:endParaRPr lang="en-US" sz="1400" b="1" dirty="0">
                        <a:latin typeface="Calibri"/>
                        <a:ea typeface="Times New Roman"/>
                        <a:cs typeface="Arial"/>
                      </a:endParaRPr>
                    </a:p>
                    <a:p>
                      <a:pPr algn="ctr" rtl="1">
                        <a:lnSpc>
                          <a:spcPct val="115000"/>
                        </a:lnSpc>
                        <a:spcAft>
                          <a:spcPts val="0"/>
                        </a:spcAft>
                      </a:pPr>
                      <a:r>
                        <a:rPr lang="en-US" sz="1600" b="1" dirty="0">
                          <a:solidFill>
                            <a:srgbClr val="000000"/>
                          </a:solidFill>
                          <a:latin typeface="Simplified Arabic"/>
                          <a:ea typeface="Times New Roman"/>
                          <a:cs typeface="Monotype Koufi"/>
                        </a:rPr>
                        <a:t>&amp;</a:t>
                      </a:r>
                      <a:endParaRPr lang="en-US" sz="1400" b="1" dirty="0">
                        <a:latin typeface="Calibri"/>
                        <a:ea typeface="Times New Roman"/>
                        <a:cs typeface="Arial"/>
                      </a:endParaRPr>
                    </a:p>
                    <a:p>
                      <a:pPr algn="ctr" rtl="1">
                        <a:lnSpc>
                          <a:spcPct val="115000"/>
                        </a:lnSpc>
                        <a:spcAft>
                          <a:spcPts val="0"/>
                        </a:spcAft>
                      </a:pPr>
                      <a:r>
                        <a:rPr lang="en-US" sz="1600" b="1" dirty="0">
                          <a:solidFill>
                            <a:srgbClr val="000000"/>
                          </a:solidFill>
                          <a:latin typeface="Simplified Arabic"/>
                          <a:ea typeface="Times New Roman"/>
                          <a:cs typeface="Monotype Koufi"/>
                        </a:rPr>
                        <a:t>Kanungop:45</a:t>
                      </a:r>
                      <a:endParaRPr lang="en-US" sz="1400" b="1" dirty="0">
                        <a:latin typeface="Calibri"/>
                        <a:ea typeface="Times New Roman"/>
                        <a:cs typeface="Arial"/>
                      </a:endParaRPr>
                    </a:p>
                  </a:txBody>
                  <a:tcPr marL="200297" marR="200297" marT="0" marB="0"/>
                </a:tc>
                <a:tc>
                  <a:txBody>
                    <a:bodyPr/>
                    <a:lstStyle/>
                    <a:p>
                      <a:pPr algn="ctr" rtl="1">
                        <a:lnSpc>
                          <a:spcPct val="115000"/>
                        </a:lnSpc>
                        <a:spcAft>
                          <a:spcPts val="0"/>
                        </a:spcAft>
                      </a:pPr>
                      <a:endParaRPr lang="ar-IQ" sz="1600" b="1" dirty="0">
                        <a:solidFill>
                          <a:srgbClr val="000000"/>
                        </a:solidFill>
                        <a:latin typeface="Simplified Arabic"/>
                        <a:ea typeface="Times New Roman"/>
                        <a:cs typeface="Monotype Koufi"/>
                      </a:endParaRPr>
                    </a:p>
                    <a:p>
                      <a:pPr algn="ctr" rtl="1">
                        <a:lnSpc>
                          <a:spcPct val="115000"/>
                        </a:lnSpc>
                        <a:spcAft>
                          <a:spcPts val="0"/>
                        </a:spcAft>
                      </a:pPr>
                      <a:r>
                        <a:rPr lang="en-US" sz="1600" b="1" dirty="0">
                          <a:solidFill>
                            <a:srgbClr val="000000"/>
                          </a:solidFill>
                          <a:latin typeface="Simplified Arabic"/>
                          <a:ea typeface="Times New Roman"/>
                          <a:cs typeface="Monotype Koufi"/>
                        </a:rPr>
                        <a:t>1989</a:t>
                      </a:r>
                      <a:endParaRPr lang="en-US" sz="1400" b="1" dirty="0">
                        <a:latin typeface="Calibri"/>
                        <a:ea typeface="Times New Roman"/>
                        <a:cs typeface="Arial"/>
                      </a:endParaRPr>
                    </a:p>
                  </a:txBody>
                  <a:tcPr marL="200297" marR="200297" marT="0" marB="0"/>
                </a:tc>
                <a:tc>
                  <a:txBody>
                    <a:bodyPr/>
                    <a:lstStyle/>
                    <a:p>
                      <a:pPr algn="ctr" rtl="1">
                        <a:lnSpc>
                          <a:spcPct val="115000"/>
                        </a:lnSpc>
                        <a:spcAft>
                          <a:spcPts val="0"/>
                        </a:spcAft>
                      </a:pPr>
                      <a:r>
                        <a:rPr lang="ar-IQ" sz="1600" b="1" dirty="0">
                          <a:solidFill>
                            <a:srgbClr val="000000"/>
                          </a:solidFill>
                          <a:latin typeface="Calibri"/>
                          <a:ea typeface="Times New Roman"/>
                          <a:cs typeface="Simplified Arabic"/>
                        </a:rPr>
                        <a:t>عملية تعزيز الشعور بالكفاءة الذاتية بين أعضاء المنظمة من خلال تحديد الظروف التي تؤدي </a:t>
                      </a:r>
                      <a:r>
                        <a:rPr lang="ar-IQ" sz="1600" b="1" dirty="0" err="1">
                          <a:solidFill>
                            <a:srgbClr val="000000"/>
                          </a:solidFill>
                          <a:latin typeface="Calibri"/>
                          <a:ea typeface="Times New Roman"/>
                          <a:cs typeface="Simplified Arabic"/>
                        </a:rPr>
                        <a:t>الى</a:t>
                      </a:r>
                      <a:r>
                        <a:rPr lang="ar-IQ" sz="1600" b="1" dirty="0">
                          <a:solidFill>
                            <a:srgbClr val="000000"/>
                          </a:solidFill>
                          <a:latin typeface="Calibri"/>
                          <a:ea typeface="Times New Roman"/>
                          <a:cs typeface="Simplified Arabic"/>
                        </a:rPr>
                        <a:t> الشعور بالضعف، والعمل على إزالتها من خلال الممارسات التنظيمية الرسمية وغير الرسمية والمتمثلة بتقنية توفير المتعلقة بمقدرتهم الذاتية.</a:t>
                      </a:r>
                      <a:endParaRPr lang="en-US" sz="1400" b="1" dirty="0">
                        <a:latin typeface="Calibri"/>
                        <a:ea typeface="Times New Roman"/>
                        <a:cs typeface="Arial"/>
                      </a:endParaRPr>
                    </a:p>
                  </a:txBody>
                  <a:tcPr marL="200297" marR="200297" marT="0" marB="0"/>
                </a:tc>
              </a:tr>
              <a:tr h="1062522">
                <a:tc>
                  <a:txBody>
                    <a:bodyPr/>
                    <a:lstStyle/>
                    <a:p>
                      <a:pPr algn="ctr" rtl="1">
                        <a:lnSpc>
                          <a:spcPct val="115000"/>
                        </a:lnSpc>
                        <a:spcAft>
                          <a:spcPts val="0"/>
                        </a:spcAft>
                      </a:pPr>
                      <a:r>
                        <a:rPr lang="en-US" sz="1600" b="1" dirty="0">
                          <a:latin typeface="TimesNewRoman"/>
                          <a:ea typeface="Times New Roman"/>
                          <a:cs typeface="TimesNewRoman"/>
                        </a:rPr>
                        <a:t>Thomas</a:t>
                      </a:r>
                      <a:endParaRPr lang="en-US" sz="1400" b="1" dirty="0">
                        <a:latin typeface="Calibri"/>
                        <a:ea typeface="Times New Roman"/>
                        <a:cs typeface="Arial"/>
                      </a:endParaRPr>
                    </a:p>
                    <a:p>
                      <a:pPr algn="ctr" rtl="1">
                        <a:lnSpc>
                          <a:spcPct val="115000"/>
                        </a:lnSpc>
                        <a:spcAft>
                          <a:spcPts val="0"/>
                        </a:spcAft>
                      </a:pPr>
                      <a:r>
                        <a:rPr lang="en-US" sz="1600" b="1" dirty="0">
                          <a:latin typeface="TimesNewRoman"/>
                          <a:ea typeface="Times New Roman"/>
                          <a:cs typeface="TimesNewRoman"/>
                        </a:rPr>
                        <a:t>&amp;</a:t>
                      </a:r>
                      <a:endParaRPr lang="en-US" sz="1400" b="1" dirty="0">
                        <a:latin typeface="Calibri"/>
                        <a:ea typeface="Times New Roman"/>
                        <a:cs typeface="Arial"/>
                      </a:endParaRPr>
                    </a:p>
                    <a:p>
                      <a:pPr algn="ctr" rtl="1">
                        <a:lnSpc>
                          <a:spcPct val="115000"/>
                        </a:lnSpc>
                        <a:spcAft>
                          <a:spcPts val="0"/>
                        </a:spcAft>
                      </a:pPr>
                      <a:r>
                        <a:rPr lang="en-US" sz="1600" b="1" dirty="0" err="1">
                          <a:latin typeface="TimesNewRoman"/>
                          <a:ea typeface="Times New Roman"/>
                          <a:cs typeface="TimesNewRoman"/>
                        </a:rPr>
                        <a:t>Velthouse</a:t>
                      </a:r>
                      <a:endParaRPr lang="en-US" sz="1400" b="1" dirty="0">
                        <a:latin typeface="Calibri"/>
                        <a:ea typeface="Times New Roman"/>
                        <a:cs typeface="Arial"/>
                      </a:endParaRPr>
                    </a:p>
                    <a:p>
                      <a:pPr algn="ctr" rtl="1">
                        <a:lnSpc>
                          <a:spcPct val="115000"/>
                        </a:lnSpc>
                        <a:spcAft>
                          <a:spcPts val="0"/>
                        </a:spcAft>
                      </a:pPr>
                      <a:r>
                        <a:rPr lang="en-US" sz="1600" b="1" dirty="0">
                          <a:solidFill>
                            <a:srgbClr val="000000"/>
                          </a:solidFill>
                          <a:latin typeface="Simplified Arabic"/>
                          <a:ea typeface="Times New Roman"/>
                          <a:cs typeface="Monotype Koufi"/>
                        </a:rPr>
                        <a:t>P:34</a:t>
                      </a:r>
                      <a:endParaRPr lang="en-US" sz="1400" b="1" dirty="0">
                        <a:latin typeface="Calibri"/>
                        <a:ea typeface="Times New Roman"/>
                        <a:cs typeface="Arial"/>
                      </a:endParaRPr>
                    </a:p>
                  </a:txBody>
                  <a:tcPr marL="200297" marR="200297" marT="0" marB="0"/>
                </a:tc>
                <a:tc>
                  <a:txBody>
                    <a:bodyPr/>
                    <a:lstStyle/>
                    <a:p>
                      <a:pPr algn="ctr" rtl="1">
                        <a:lnSpc>
                          <a:spcPct val="115000"/>
                        </a:lnSpc>
                        <a:spcAft>
                          <a:spcPts val="0"/>
                        </a:spcAft>
                      </a:pPr>
                      <a:r>
                        <a:rPr lang="en-US" sz="1600" b="1">
                          <a:latin typeface="Simplified Arabic"/>
                          <a:ea typeface="Times New Roman"/>
                          <a:cs typeface="Monotype Koufi"/>
                        </a:rPr>
                        <a:t>1990</a:t>
                      </a:r>
                      <a:endParaRPr lang="en-US" sz="1400" b="1">
                        <a:latin typeface="Calibri"/>
                        <a:ea typeface="Times New Roman"/>
                        <a:cs typeface="Arial"/>
                      </a:endParaRPr>
                    </a:p>
                  </a:txBody>
                  <a:tcPr marL="200297" marR="200297" marT="0" marB="0"/>
                </a:tc>
                <a:tc>
                  <a:txBody>
                    <a:bodyPr/>
                    <a:lstStyle/>
                    <a:p>
                      <a:pPr algn="ctr" rtl="1">
                        <a:lnSpc>
                          <a:spcPct val="115000"/>
                        </a:lnSpc>
                        <a:spcAft>
                          <a:spcPts val="0"/>
                        </a:spcAft>
                      </a:pPr>
                      <a:r>
                        <a:rPr lang="ar-IQ" sz="1600" b="1" dirty="0">
                          <a:solidFill>
                            <a:srgbClr val="000000"/>
                          </a:solidFill>
                          <a:latin typeface="Calibri"/>
                          <a:ea typeface="Times New Roman"/>
                          <a:cs typeface="Simplified Arabic"/>
                        </a:rPr>
                        <a:t>زيادة الحافز الداخلي الجوهري  (تقييمات الأربعة للمهمة) الذي يظهر من خلال عدد من المدارك التي تعكس مواقف الموظفين نحو ممارسة المهام والأنشطة التي يقومون </a:t>
                      </a:r>
                      <a:r>
                        <a:rPr lang="ar-IQ" sz="1600" b="1" dirty="0" err="1">
                          <a:solidFill>
                            <a:srgbClr val="000000"/>
                          </a:solidFill>
                          <a:latin typeface="Calibri"/>
                          <a:ea typeface="Times New Roman"/>
                          <a:cs typeface="Simplified Arabic"/>
                        </a:rPr>
                        <a:t>بها</a:t>
                      </a:r>
                      <a:r>
                        <a:rPr lang="ar-IQ" sz="1600" b="1" dirty="0">
                          <a:solidFill>
                            <a:srgbClr val="000000"/>
                          </a:solidFill>
                          <a:latin typeface="Calibri"/>
                          <a:ea typeface="Times New Roman"/>
                          <a:cs typeface="Simplified Arabic"/>
                        </a:rPr>
                        <a:t> في عملهم  وتتمثل  المدركات الأربعة </a:t>
                      </a:r>
                      <a:r>
                        <a:rPr lang="ar-IQ" sz="1600" b="1" dirty="0" err="1">
                          <a:solidFill>
                            <a:srgbClr val="000000"/>
                          </a:solidFill>
                          <a:latin typeface="Calibri"/>
                          <a:ea typeface="Times New Roman"/>
                          <a:cs typeface="Simplified Arabic"/>
                        </a:rPr>
                        <a:t>بـ</a:t>
                      </a:r>
                      <a:r>
                        <a:rPr lang="ar-IQ" sz="1600" b="1" dirty="0">
                          <a:solidFill>
                            <a:srgbClr val="000000"/>
                          </a:solidFill>
                          <a:latin typeface="Calibri"/>
                          <a:ea typeface="Times New Roman"/>
                          <a:cs typeface="Simplified Arabic"/>
                        </a:rPr>
                        <a:t> (التأثير،  الكفاءة، ، حرية الاختيار والاستقلال الذاتي. </a:t>
                      </a:r>
                      <a:endParaRPr lang="en-US" sz="1400" b="1" dirty="0">
                        <a:latin typeface="Calibri"/>
                        <a:ea typeface="Times New Roman"/>
                        <a:cs typeface="Arial"/>
                      </a:endParaRPr>
                    </a:p>
                  </a:txBody>
                  <a:tcPr marL="200297" marR="200297" marT="0" marB="0"/>
                </a:tc>
              </a:tr>
              <a:tr h="793808">
                <a:tc>
                  <a:txBody>
                    <a:bodyPr/>
                    <a:lstStyle/>
                    <a:p>
                      <a:pPr algn="ctr" rtl="1">
                        <a:lnSpc>
                          <a:spcPct val="115000"/>
                        </a:lnSpc>
                        <a:spcAft>
                          <a:spcPts val="0"/>
                        </a:spcAft>
                      </a:pPr>
                      <a:r>
                        <a:rPr lang="en-US" sz="1600" b="1" dirty="0">
                          <a:latin typeface="Times-Italic"/>
                          <a:ea typeface="Times New Roman"/>
                          <a:cs typeface="Times-Italic"/>
                        </a:rPr>
                        <a:t>Lord &amp; Hutchiso</a:t>
                      </a:r>
                      <a:r>
                        <a:rPr lang="en-US" sz="1600" b="1" i="1" dirty="0">
                          <a:latin typeface="Times-Italic"/>
                          <a:ea typeface="Times New Roman"/>
                          <a:cs typeface="Times-Italic"/>
                        </a:rPr>
                        <a:t>n</a:t>
                      </a:r>
                      <a:endParaRPr lang="en-US" sz="1400" b="1" dirty="0">
                        <a:latin typeface="Calibri"/>
                        <a:ea typeface="Times New Roman"/>
                        <a:cs typeface="Arial"/>
                      </a:endParaRPr>
                    </a:p>
                    <a:p>
                      <a:pPr algn="ctr" rtl="1">
                        <a:lnSpc>
                          <a:spcPct val="115000"/>
                        </a:lnSpc>
                        <a:spcAft>
                          <a:spcPts val="0"/>
                        </a:spcAft>
                      </a:pPr>
                      <a:r>
                        <a:rPr lang="en-US" sz="1600" b="1" dirty="0">
                          <a:latin typeface="TimesNewRoman"/>
                          <a:ea typeface="Times New Roman"/>
                          <a:cs typeface="Arial"/>
                        </a:rPr>
                        <a:t>P:78</a:t>
                      </a:r>
                      <a:endParaRPr lang="en-US" sz="1400" b="1" dirty="0">
                        <a:latin typeface="Calibri"/>
                        <a:ea typeface="Times New Roman"/>
                        <a:cs typeface="Arial"/>
                      </a:endParaRPr>
                    </a:p>
                  </a:txBody>
                  <a:tcPr marL="200297" marR="200297" marT="0" marB="0"/>
                </a:tc>
                <a:tc>
                  <a:txBody>
                    <a:bodyPr/>
                    <a:lstStyle/>
                    <a:p>
                      <a:pPr algn="ctr" rtl="0">
                        <a:lnSpc>
                          <a:spcPct val="115000"/>
                        </a:lnSpc>
                        <a:spcAft>
                          <a:spcPts val="0"/>
                        </a:spcAft>
                      </a:pPr>
                      <a:r>
                        <a:rPr lang="en-US" sz="1600" b="1" dirty="0">
                          <a:latin typeface="Simplified Arabic"/>
                          <a:ea typeface="Times New Roman"/>
                          <a:cs typeface="Monotype Koufi"/>
                        </a:rPr>
                        <a:t>1993</a:t>
                      </a:r>
                      <a:endParaRPr lang="en-US" sz="1400" b="1" dirty="0">
                        <a:latin typeface="Calibri"/>
                        <a:ea typeface="Times New Roman"/>
                        <a:cs typeface="Arial"/>
                      </a:endParaRPr>
                    </a:p>
                  </a:txBody>
                  <a:tcPr marL="200297" marR="200297" marT="0" marB="0"/>
                </a:tc>
                <a:tc>
                  <a:txBody>
                    <a:bodyPr/>
                    <a:lstStyle/>
                    <a:p>
                      <a:pPr algn="ctr" rtl="1">
                        <a:lnSpc>
                          <a:spcPct val="115000"/>
                        </a:lnSpc>
                        <a:spcAft>
                          <a:spcPts val="0"/>
                        </a:spcAft>
                      </a:pPr>
                      <a:r>
                        <a:rPr lang="ar-IQ" sz="1600" b="1" dirty="0">
                          <a:solidFill>
                            <a:srgbClr val="000000"/>
                          </a:solidFill>
                          <a:latin typeface="Calibri"/>
                          <a:ea typeface="Times New Roman"/>
                          <a:cs typeface="Simplified Arabic"/>
                        </a:rPr>
                        <a:t>العمليات التي بموجبها يتمكن الأفراد من تحقيق السيطرة المتزايدة على مختلف جوانب حياتهم والمشاركة في الجماعة بكرامة.</a:t>
                      </a:r>
                      <a:endParaRPr lang="en-US" sz="1400" b="1" dirty="0">
                        <a:latin typeface="Calibri"/>
                        <a:ea typeface="Times New Roman"/>
                        <a:cs typeface="Arial"/>
                      </a:endParaRPr>
                    </a:p>
                  </a:txBody>
                  <a:tcPr marL="200297" marR="200297" marT="0" marB="0"/>
                </a:tc>
              </a:tr>
            </a:tbl>
          </a:graphicData>
        </a:graphic>
      </p:graphicFrame>
    </p:spTree>
    <p:extLst>
      <p:ext uri="{BB962C8B-B14F-4D97-AF65-F5344CB8AC3E}">
        <p14:creationId xmlns:p14="http://schemas.microsoft.com/office/powerpoint/2010/main" val="1360435418"/>
      </p:ext>
    </p:extLst>
  </p:cSld>
  <p:clrMapOvr>
    <a:masterClrMapping/>
  </p:clrMapOvr>
  <p:transition>
    <p:cut thruBlk="1"/>
    <p:sndAc>
      <p:stSnd>
        <p:snd r:embed="rId2" name="suction.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86167" y="769268"/>
            <a:ext cx="9989821" cy="3837224"/>
          </a:xfrm>
        </p:spPr>
        <p:txBody>
          <a:bodyPr>
            <a:normAutofit fontScale="90000"/>
          </a:bodyPr>
          <a:lstStyle/>
          <a:p>
            <a:pPr algn="r"/>
            <a:r>
              <a:rPr lang="ar-IQ" sz="4100" b="1" dirty="0" smtClean="0">
                <a:latin typeface="Arial" pitchFamily="34" charset="0"/>
                <a:cs typeface="Arial" pitchFamily="34" charset="0"/>
              </a:rPr>
              <a:t>التمكين </a:t>
            </a:r>
            <a:r>
              <a:rPr lang="ar-IQ" sz="4100" b="1" dirty="0">
                <a:latin typeface="Arial" pitchFamily="34" charset="0"/>
                <a:cs typeface="Arial" pitchFamily="34" charset="0"/>
              </a:rPr>
              <a:t>يعني تمكين العاملين لاتخاذ القرارات وهذه المسؤولية عن صنع القرار هي تمييز رئيسي عن التفويض الذي يركز اكثر على المهمة اذ كان العميل يقترب من موظف مبيعات او خدمة يمكن للعامل ان يساعد العميل في حل مشكلته دون الحاجة الى استشارة المدير حيث ان المدير يشارك فقط في الخدمة الاكثر تطرفا </a:t>
            </a:r>
            <a:r>
              <a:rPr lang="ar-IQ" dirty="0" smtClean="0"/>
              <a:t>.</a:t>
            </a:r>
            <a:endParaRPr lang="ar-IQ" dirty="0"/>
          </a:p>
        </p:txBody>
      </p:sp>
      <p:sp>
        <p:nvSpPr>
          <p:cNvPr id="5" name="عنصر نائب لرقم الشريحة 4"/>
          <p:cNvSpPr>
            <a:spLocks noGrp="1"/>
          </p:cNvSpPr>
          <p:nvPr>
            <p:ph type="sldNum" sz="quarter" idx="12"/>
          </p:nvPr>
        </p:nvSpPr>
        <p:spPr/>
        <p:txBody>
          <a:bodyPr/>
          <a:lstStyle/>
          <a:p>
            <a:fld id="{42235CAF-3906-45DF-BFD8-1602231D72FD}" type="slidenum">
              <a:rPr lang="ar-IQ" smtClean="0"/>
              <a:pPr/>
              <a:t>4</a:t>
            </a:fld>
            <a:endParaRPr lang="ar-IQ"/>
          </a:p>
        </p:txBody>
      </p:sp>
      <p:sp>
        <p:nvSpPr>
          <p:cNvPr id="4" name="مستطيل 3"/>
          <p:cNvSpPr/>
          <p:nvPr/>
        </p:nvSpPr>
        <p:spPr>
          <a:xfrm>
            <a:off x="6841976" y="40170"/>
            <a:ext cx="3528392" cy="504056"/>
          </a:xfrm>
          <a:prstGeom prst="rect">
            <a:avLst/>
          </a:prstGeom>
          <a:solidFill>
            <a:schemeClr val="accent5">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3200" b="1" dirty="0" smtClean="0">
                <a:solidFill>
                  <a:srgbClr val="FF0000"/>
                </a:solidFill>
              </a:rPr>
              <a:t>ثانيا// اساسيات التمكين </a:t>
            </a:r>
            <a:endParaRPr lang="ar-IQ" sz="3200" b="1" dirty="0">
              <a:solidFill>
                <a:srgbClr val="FF0000"/>
              </a:solidFill>
            </a:endParaRPr>
          </a:p>
        </p:txBody>
      </p:sp>
    </p:spTree>
    <p:extLst>
      <p:ext uri="{BB962C8B-B14F-4D97-AF65-F5344CB8AC3E}">
        <p14:creationId xmlns:p14="http://schemas.microsoft.com/office/powerpoint/2010/main" val="2766620761"/>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2" name="camera.wav"/>
          </p:stSnd>
        </p:sndAc>
      </p:transition>
    </mc:Choice>
    <mc:Fallback xmlns="">
      <p:transition spd="slow">
        <p:fade/>
        <p:sndAc>
          <p:stSnd>
            <p:snd r:embed="rId3" name="camera.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25779" y="-53791"/>
            <a:ext cx="9989821" cy="4971160"/>
          </a:xfrm>
        </p:spPr>
        <p:txBody>
          <a:bodyPr>
            <a:normAutofit/>
          </a:bodyPr>
          <a:lstStyle/>
          <a:p>
            <a:pPr algn="r"/>
            <a:r>
              <a:rPr lang="ar-IQ" sz="2400" b="1" dirty="0" smtClean="0">
                <a:latin typeface="Arial" pitchFamily="34" charset="0"/>
                <a:cs typeface="Arial" pitchFamily="34" charset="0"/>
              </a:rPr>
              <a:t/>
            </a:r>
            <a:br>
              <a:rPr lang="ar-IQ" sz="2400" b="1" dirty="0" smtClean="0">
                <a:latin typeface="Arial" pitchFamily="34" charset="0"/>
                <a:cs typeface="Arial" pitchFamily="34" charset="0"/>
              </a:rPr>
            </a:br>
            <a:r>
              <a:rPr lang="ar-IQ" sz="2400" b="1" dirty="0" smtClean="0">
                <a:latin typeface="Arial" pitchFamily="34" charset="0"/>
                <a:cs typeface="Arial" pitchFamily="34" charset="0"/>
              </a:rPr>
              <a:t>1. الشعور بالملكية والثقة التي تغرس في الموظفين </a:t>
            </a:r>
            <a:br>
              <a:rPr lang="ar-IQ" sz="2400" b="1" dirty="0" smtClean="0">
                <a:latin typeface="Arial" pitchFamily="34" charset="0"/>
                <a:cs typeface="Arial" pitchFamily="34" charset="0"/>
              </a:rPr>
            </a:br>
            <a:r>
              <a:rPr lang="ar-IQ" sz="2400" b="1" dirty="0" smtClean="0">
                <a:latin typeface="Arial" pitchFamily="34" charset="0"/>
                <a:cs typeface="Arial" pitchFamily="34" charset="0"/>
              </a:rPr>
              <a:t>2. السماح للموظفين بالتفكير واتخاذ القرارات في الوقت الراهن يبني الروح المعنوية ويساعد الموظفين بالشعر </a:t>
            </a:r>
            <a:r>
              <a:rPr lang="ar-IQ" sz="2400" b="1" dirty="0" err="1" smtClean="0">
                <a:latin typeface="Arial" pitchFamily="34" charset="0"/>
                <a:cs typeface="Arial" pitchFamily="34" charset="0"/>
              </a:rPr>
              <a:t>باهميتهم</a:t>
            </a:r>
            <a:r>
              <a:rPr lang="ar-IQ" sz="2400" b="1" dirty="0" smtClean="0">
                <a:latin typeface="Arial" pitchFamily="34" charset="0"/>
                <a:cs typeface="Arial" pitchFamily="34" charset="0"/>
              </a:rPr>
              <a:t> .</a:t>
            </a:r>
            <a:br>
              <a:rPr lang="ar-IQ" sz="2400" b="1" dirty="0" smtClean="0">
                <a:latin typeface="Arial" pitchFamily="34" charset="0"/>
                <a:cs typeface="Arial" pitchFamily="34" charset="0"/>
              </a:rPr>
            </a:br>
            <a:r>
              <a:rPr lang="ar-IQ" sz="2400" b="1" dirty="0" smtClean="0">
                <a:latin typeface="Arial" pitchFamily="34" charset="0"/>
                <a:cs typeface="Arial" pitchFamily="34" charset="0"/>
              </a:rPr>
              <a:t> 3.يحسن خدمة العملاء في كثير من الحالات لان العملاء لاتضطر لانتظار لتوافر المدير للحصول على حل لمشكلاتهم .</a:t>
            </a:r>
            <a:br>
              <a:rPr lang="ar-IQ" sz="2400" b="1" dirty="0" smtClean="0">
                <a:latin typeface="Arial" pitchFamily="34" charset="0"/>
                <a:cs typeface="Arial" pitchFamily="34" charset="0"/>
              </a:rPr>
            </a:br>
            <a:r>
              <a:rPr lang="ar-IQ" sz="2400" b="1" dirty="0" smtClean="0">
                <a:latin typeface="Arial" pitchFamily="34" charset="0"/>
                <a:cs typeface="Arial" pitchFamily="34" charset="0"/>
              </a:rPr>
              <a:t>4.من اجل نجاح التمكين نحتاج </a:t>
            </a:r>
            <a:r>
              <a:rPr lang="ar-IQ" sz="2400" b="1" dirty="0" err="1" smtClean="0">
                <a:latin typeface="Arial" pitchFamily="34" charset="0"/>
                <a:cs typeface="Arial" pitchFamily="34" charset="0"/>
              </a:rPr>
              <a:t>الى</a:t>
            </a:r>
            <a:r>
              <a:rPr lang="ar-IQ" sz="2400" b="1" dirty="0" smtClean="0">
                <a:latin typeface="Arial" pitchFamily="34" charset="0"/>
                <a:cs typeface="Arial" pitchFamily="34" charset="0"/>
              </a:rPr>
              <a:t> المديرين والموظفين المؤهلين تقنيا والذين تم تدريبهم على اتخاذ القرارات الجيدة .</a:t>
            </a:r>
            <a:br>
              <a:rPr lang="ar-IQ" sz="2400" b="1" dirty="0" smtClean="0">
                <a:latin typeface="Arial" pitchFamily="34" charset="0"/>
                <a:cs typeface="Arial" pitchFamily="34" charset="0"/>
              </a:rPr>
            </a:br>
            <a:r>
              <a:rPr lang="ar-IQ" sz="2400" b="1" dirty="0" smtClean="0">
                <a:latin typeface="Arial" pitchFamily="34" charset="0"/>
                <a:cs typeface="Arial" pitchFamily="34" charset="0"/>
              </a:rPr>
              <a:t/>
            </a:r>
            <a:br>
              <a:rPr lang="ar-IQ" sz="2400" b="1" dirty="0" smtClean="0">
                <a:latin typeface="Arial" pitchFamily="34" charset="0"/>
                <a:cs typeface="Arial" pitchFamily="34" charset="0"/>
              </a:rPr>
            </a:br>
            <a:endParaRPr lang="ar-IQ" sz="2400" b="1" dirty="0">
              <a:latin typeface="Arial" pitchFamily="34" charset="0"/>
              <a:cs typeface="Arial" pitchFamily="34" charset="0"/>
            </a:endParaRPr>
          </a:p>
        </p:txBody>
      </p:sp>
      <p:sp>
        <p:nvSpPr>
          <p:cNvPr id="5" name="عنصر نائب لرقم الشريحة 4"/>
          <p:cNvSpPr>
            <a:spLocks noGrp="1"/>
          </p:cNvSpPr>
          <p:nvPr>
            <p:ph type="sldNum" sz="quarter" idx="12"/>
          </p:nvPr>
        </p:nvSpPr>
        <p:spPr/>
        <p:txBody>
          <a:bodyPr/>
          <a:lstStyle/>
          <a:p>
            <a:fld id="{42235CAF-3906-45DF-BFD8-1602231D72FD}" type="slidenum">
              <a:rPr lang="ar-IQ" smtClean="0"/>
              <a:pPr/>
              <a:t>5</a:t>
            </a:fld>
            <a:endParaRPr lang="ar-IQ"/>
          </a:p>
        </p:txBody>
      </p:sp>
      <p:sp>
        <p:nvSpPr>
          <p:cNvPr id="6" name="مستطيل 5"/>
          <p:cNvSpPr/>
          <p:nvPr/>
        </p:nvSpPr>
        <p:spPr>
          <a:xfrm>
            <a:off x="6841976" y="40170"/>
            <a:ext cx="3528392" cy="504056"/>
          </a:xfrm>
          <a:prstGeom prst="rect">
            <a:avLst/>
          </a:prstGeom>
          <a:solidFill>
            <a:schemeClr val="accent5">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3200" b="1" dirty="0" smtClean="0">
                <a:solidFill>
                  <a:srgbClr val="FF0000"/>
                </a:solidFill>
              </a:rPr>
              <a:t>ثالثا// فوائد التمكين </a:t>
            </a:r>
            <a:endParaRPr lang="ar-IQ" sz="3200" b="1" dirty="0">
              <a:solidFill>
                <a:srgbClr val="FF0000"/>
              </a:solidFill>
            </a:endParaRPr>
          </a:p>
        </p:txBody>
      </p:sp>
    </p:spTree>
    <p:extLst>
      <p:ext uri="{BB962C8B-B14F-4D97-AF65-F5344CB8AC3E}">
        <p14:creationId xmlns:p14="http://schemas.microsoft.com/office/powerpoint/2010/main" val="1713285250"/>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2" name="camera.wav"/>
          </p:stSnd>
        </p:sndAc>
      </p:transition>
    </mc:Choice>
    <mc:Fallback xmlns="">
      <p:transition spd="slow">
        <p:fade/>
        <p:sndAc>
          <p:stSnd>
            <p:snd r:embed="rId3" name="camera.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r>
              <a:rPr lang="ar-IQ" smtClean="0"/>
              <a:t>03 كانون الأول، 19</a:t>
            </a:r>
            <a:endParaRPr lang="ar-IQ"/>
          </a:p>
        </p:txBody>
      </p:sp>
      <p:sp>
        <p:nvSpPr>
          <p:cNvPr id="5" name="عنصر نائب لرقم الشريحة 4"/>
          <p:cNvSpPr>
            <a:spLocks noGrp="1"/>
          </p:cNvSpPr>
          <p:nvPr>
            <p:ph type="sldNum" sz="quarter" idx="12"/>
          </p:nvPr>
        </p:nvSpPr>
        <p:spPr/>
        <p:txBody>
          <a:bodyPr/>
          <a:lstStyle/>
          <a:p>
            <a:fld id="{42235CAF-3906-45DF-BFD8-1602231D72FD}" type="slidenum">
              <a:rPr lang="ar-IQ" smtClean="0"/>
              <a:pPr/>
              <a:t>6</a:t>
            </a:fld>
            <a:endParaRPr lang="ar-IQ"/>
          </a:p>
        </p:txBody>
      </p:sp>
      <p:sp>
        <p:nvSpPr>
          <p:cNvPr id="6" name="شكل بيضاوي 5"/>
          <p:cNvSpPr/>
          <p:nvPr/>
        </p:nvSpPr>
        <p:spPr>
          <a:xfrm>
            <a:off x="3171357" y="1723564"/>
            <a:ext cx="3964242" cy="1247330"/>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06097" tIns="103048" rIns="206097" bIns="103048" rtlCol="1" anchor="ctr"/>
          <a:lstStyle/>
          <a:p>
            <a:pPr algn="ctr"/>
            <a:r>
              <a:rPr lang="ar-IQ" sz="2300" dirty="0">
                <a:solidFill>
                  <a:schemeClr val="tx1"/>
                </a:solidFill>
              </a:rPr>
              <a:t>الإحساس بالكفاءة الذاتية</a:t>
            </a:r>
          </a:p>
        </p:txBody>
      </p:sp>
      <p:sp>
        <p:nvSpPr>
          <p:cNvPr id="7" name="عنوان 6"/>
          <p:cNvSpPr>
            <a:spLocks noGrp="1"/>
          </p:cNvSpPr>
          <p:nvPr>
            <p:ph type="title"/>
          </p:nvPr>
        </p:nvSpPr>
        <p:spPr>
          <a:xfrm>
            <a:off x="458981" y="4104830"/>
            <a:ext cx="3964242" cy="1133937"/>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noAutofit/>
          </a:bodyPr>
          <a:lstStyle/>
          <a:p>
            <a:pPr algn="ctr"/>
            <a:r>
              <a:rPr lang="ar-IQ" sz="2300" b="1" dirty="0" err="1">
                <a:solidFill>
                  <a:schemeClr val="tx1"/>
                </a:solidFill>
              </a:rPr>
              <a:t>ادراك</a:t>
            </a:r>
            <a:r>
              <a:rPr lang="ar-IQ" sz="2300" b="1" dirty="0">
                <a:solidFill>
                  <a:schemeClr val="tx1"/>
                </a:solidFill>
              </a:rPr>
              <a:t> </a:t>
            </a:r>
            <a:br>
              <a:rPr lang="ar-IQ" sz="2300" b="1" dirty="0">
                <a:solidFill>
                  <a:schemeClr val="tx1"/>
                </a:solidFill>
              </a:rPr>
            </a:br>
            <a:r>
              <a:rPr lang="ar-IQ" sz="2300" b="1" dirty="0">
                <a:solidFill>
                  <a:schemeClr val="tx1"/>
                </a:solidFill>
              </a:rPr>
              <a:t>المعاني</a:t>
            </a:r>
          </a:p>
        </p:txBody>
      </p:sp>
      <p:sp>
        <p:nvSpPr>
          <p:cNvPr id="8" name="شكل بيضاوي 7"/>
          <p:cNvSpPr/>
          <p:nvPr/>
        </p:nvSpPr>
        <p:spPr>
          <a:xfrm>
            <a:off x="6301021" y="4104830"/>
            <a:ext cx="3755598" cy="113393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206097" tIns="103048" rIns="206097" bIns="103048" rtlCol="1" anchor="ctr"/>
          <a:lstStyle/>
          <a:p>
            <a:pPr algn="ctr"/>
            <a:r>
              <a:rPr lang="ar-IQ" b="1" dirty="0" smtClean="0">
                <a:solidFill>
                  <a:schemeClr val="tx1"/>
                </a:solidFill>
              </a:rPr>
              <a:t>الإحساس بالغرور الشخصي </a:t>
            </a:r>
            <a:endParaRPr lang="ar-IQ" b="1" dirty="0">
              <a:solidFill>
                <a:schemeClr val="tx1"/>
              </a:solidFill>
            </a:endParaRPr>
          </a:p>
        </p:txBody>
      </p:sp>
      <p:sp>
        <p:nvSpPr>
          <p:cNvPr id="9" name="شكل بيضاوي 8"/>
          <p:cNvSpPr/>
          <p:nvPr/>
        </p:nvSpPr>
        <p:spPr>
          <a:xfrm>
            <a:off x="250336" y="2630713"/>
            <a:ext cx="3755598" cy="1247330"/>
          </a:xfrm>
          <a:prstGeom prst="ellips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06097" tIns="103048" rIns="206097" bIns="103048" rtlCol="1" anchor="ctr"/>
          <a:lstStyle/>
          <a:p>
            <a:pPr algn="ctr"/>
            <a:r>
              <a:rPr lang="ar-IQ" b="1" dirty="0" smtClean="0">
                <a:solidFill>
                  <a:schemeClr val="tx1"/>
                </a:solidFill>
              </a:rPr>
              <a:t>الإحساس </a:t>
            </a:r>
          </a:p>
          <a:p>
            <a:pPr algn="ctr"/>
            <a:r>
              <a:rPr lang="ar-IQ" b="1" dirty="0" smtClean="0">
                <a:solidFill>
                  <a:schemeClr val="tx1"/>
                </a:solidFill>
              </a:rPr>
              <a:t>بالثقة </a:t>
            </a:r>
            <a:endParaRPr lang="ar-IQ" b="1" dirty="0">
              <a:solidFill>
                <a:schemeClr val="tx1"/>
              </a:solidFill>
            </a:endParaRPr>
          </a:p>
        </p:txBody>
      </p:sp>
      <p:sp>
        <p:nvSpPr>
          <p:cNvPr id="10" name="شكل بيضاوي 9"/>
          <p:cNvSpPr/>
          <p:nvPr/>
        </p:nvSpPr>
        <p:spPr>
          <a:xfrm>
            <a:off x="6301021" y="2630712"/>
            <a:ext cx="3755598" cy="1133937"/>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206097" tIns="103048" rIns="206097" bIns="103048" rtlCol="1" anchor="ctr"/>
          <a:lstStyle/>
          <a:p>
            <a:pPr algn="ctr"/>
            <a:r>
              <a:rPr lang="ar-IQ" b="1" dirty="0" smtClean="0">
                <a:solidFill>
                  <a:schemeClr val="tx1"/>
                </a:solidFill>
              </a:rPr>
              <a:t>الإحساس بحرية </a:t>
            </a:r>
            <a:r>
              <a:rPr lang="ar-IQ" b="1" dirty="0" err="1" smtClean="0">
                <a:solidFill>
                  <a:schemeClr val="tx1"/>
                </a:solidFill>
              </a:rPr>
              <a:t>الارادة</a:t>
            </a:r>
            <a:endParaRPr lang="ar-IQ" b="1" dirty="0">
              <a:solidFill>
                <a:schemeClr val="tx1"/>
              </a:solidFill>
            </a:endParaRPr>
          </a:p>
        </p:txBody>
      </p:sp>
      <p:sp>
        <p:nvSpPr>
          <p:cNvPr id="11" name="سداسي 10"/>
          <p:cNvSpPr/>
          <p:nvPr/>
        </p:nvSpPr>
        <p:spPr>
          <a:xfrm>
            <a:off x="3797290" y="3197681"/>
            <a:ext cx="2921020" cy="124733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06097" tIns="103048" rIns="206097" bIns="103048" rtlCol="1" anchor="ctr"/>
          <a:lstStyle/>
          <a:p>
            <a:pPr algn="ctr"/>
            <a:r>
              <a:rPr lang="ar-IQ" sz="2300" b="1" dirty="0">
                <a:solidFill>
                  <a:schemeClr val="tx1"/>
                </a:solidFill>
              </a:rPr>
              <a:t>إبعاد التمكين </a:t>
            </a:r>
          </a:p>
        </p:txBody>
      </p:sp>
      <p:sp>
        <p:nvSpPr>
          <p:cNvPr id="44034" name="Rectangle 2"/>
          <p:cNvSpPr>
            <a:spLocks noChangeArrowheads="1"/>
          </p:cNvSpPr>
          <p:nvPr/>
        </p:nvSpPr>
        <p:spPr bwMode="auto">
          <a:xfrm>
            <a:off x="667625" y="625252"/>
            <a:ext cx="9388994" cy="1454604"/>
          </a:xfrm>
          <a:prstGeom prst="rect">
            <a:avLst/>
          </a:prstGeom>
          <a:noFill/>
          <a:ln w="9525">
            <a:noFill/>
            <a:miter lim="800000"/>
            <a:headEnd/>
            <a:tailEnd/>
          </a:ln>
          <a:effectLst/>
        </p:spPr>
        <p:txBody>
          <a:bodyPr vert="horz" wrap="square" lIns="206097" tIns="103048" rIns="206097" bIns="103048" numCol="1" anchor="ctr" anchorCtr="0" compatLnSpc="1">
            <a:prstTxWarp prst="textNoShape">
              <a:avLst/>
            </a:prstTxWarp>
            <a:spAutoFit/>
          </a:bodyPr>
          <a:lstStyle/>
          <a:p>
            <a:pPr defTabSz="2060966" fontAlgn="base">
              <a:spcBef>
                <a:spcPct val="0"/>
              </a:spcBef>
              <a:spcAft>
                <a:spcPct val="0"/>
              </a:spcAft>
            </a:pPr>
            <a:r>
              <a:rPr lang="ar-IQ" sz="2700" b="1" dirty="0" smtClean="0">
                <a:latin typeface="Calibri" pitchFamily="34" charset="0"/>
                <a:ea typeface="Times New Roman" pitchFamily="18" charset="0"/>
                <a:cs typeface="Arial" pitchFamily="34" charset="0"/>
              </a:rPr>
              <a:t>في </a:t>
            </a:r>
            <a:r>
              <a:rPr lang="ar-IQ" sz="2700" b="1" dirty="0">
                <a:latin typeface="Calibri" pitchFamily="34" charset="0"/>
                <a:ea typeface="Times New Roman" pitchFamily="18" charset="0"/>
                <a:cs typeface="Arial" pitchFamily="34" charset="0"/>
              </a:rPr>
              <a:t>احدى افضل الدراسات </a:t>
            </a:r>
            <a:r>
              <a:rPr lang="ar-IQ" sz="2700" b="1" dirty="0" err="1">
                <a:latin typeface="Calibri" pitchFamily="34" charset="0"/>
                <a:ea typeface="Times New Roman" pitchFamily="18" charset="0"/>
                <a:cs typeface="Arial" pitchFamily="34" charset="0"/>
              </a:rPr>
              <a:t>التجريبة</a:t>
            </a:r>
            <a:r>
              <a:rPr lang="ar-IQ" sz="2700" b="1" dirty="0">
                <a:latin typeface="Calibri" pitchFamily="34" charset="0"/>
                <a:ea typeface="Times New Roman" pitchFamily="18" charset="0"/>
                <a:cs typeface="Arial" pitchFamily="34" charset="0"/>
              </a:rPr>
              <a:t> للتمكين حتى يومنا هذا حدد </a:t>
            </a:r>
            <a:r>
              <a:rPr lang="en-US" sz="2700" b="1" dirty="0" err="1">
                <a:latin typeface="Calibri" pitchFamily="34" charset="0"/>
                <a:ea typeface="Times New Roman" pitchFamily="18" charset="0"/>
                <a:cs typeface="Arial" pitchFamily="34" charset="0"/>
              </a:rPr>
              <a:t>Spritzers</a:t>
            </a:r>
            <a:r>
              <a:rPr lang="en-US" sz="2700" b="1" dirty="0">
                <a:latin typeface="Calibri" pitchFamily="34" charset="0"/>
                <a:ea typeface="Times New Roman" pitchFamily="18" charset="0"/>
                <a:cs typeface="Arial" pitchFamily="34" charset="0"/>
              </a:rPr>
              <a:t> 1992 </a:t>
            </a:r>
            <a:r>
              <a:rPr lang="ar-IQ" sz="2700" b="1" dirty="0">
                <a:latin typeface="Calibri" pitchFamily="34" charset="0"/>
                <a:ea typeface="Times New Roman" pitchFamily="18" charset="0"/>
                <a:cs typeface="Arial" pitchFamily="34" charset="0"/>
              </a:rPr>
              <a:t> خمسة </a:t>
            </a:r>
            <a:r>
              <a:rPr lang="ar-IQ" sz="2700" b="1" dirty="0" err="1">
                <a:latin typeface="Calibri" pitchFamily="34" charset="0"/>
                <a:ea typeface="Times New Roman" pitchFamily="18" charset="0"/>
                <a:cs typeface="Arial" pitchFamily="34" charset="0"/>
              </a:rPr>
              <a:t>ابعاد</a:t>
            </a:r>
            <a:r>
              <a:rPr lang="ar-IQ" sz="2700" b="1" dirty="0">
                <a:latin typeface="Calibri" pitchFamily="34" charset="0"/>
                <a:ea typeface="Times New Roman" pitchFamily="18" charset="0"/>
                <a:cs typeface="Arial" pitchFamily="34" charset="0"/>
              </a:rPr>
              <a:t> يمكن للمدراء من خلالها تمكين </a:t>
            </a:r>
            <a:r>
              <a:rPr lang="ar-IQ" sz="2700" b="1" dirty="0" err="1">
                <a:latin typeface="Calibri" pitchFamily="34" charset="0"/>
                <a:ea typeface="Times New Roman" pitchFamily="18" charset="0"/>
                <a:cs typeface="Arial" pitchFamily="34" charset="0"/>
              </a:rPr>
              <a:t>الافراد</a:t>
            </a:r>
            <a:r>
              <a:rPr lang="ar-IQ" sz="2700" b="1" dirty="0">
                <a:latin typeface="Calibri" pitchFamily="34" charset="0"/>
                <a:ea typeface="Times New Roman" pitchFamily="18" charset="0"/>
                <a:cs typeface="Arial" pitchFamily="34" charset="0"/>
              </a:rPr>
              <a:t> </a:t>
            </a:r>
            <a:r>
              <a:rPr lang="ar-IQ" sz="2700" b="1" dirty="0" err="1">
                <a:latin typeface="Calibri" pitchFamily="34" charset="0"/>
                <a:ea typeface="Times New Roman" pitchFamily="18" charset="0"/>
                <a:cs typeface="Arial" pitchFamily="34" charset="0"/>
              </a:rPr>
              <a:t>الاخرين</a:t>
            </a:r>
            <a:r>
              <a:rPr lang="ar-IQ" sz="2700" b="1" dirty="0">
                <a:latin typeface="Calibri" pitchFamily="34" charset="0"/>
                <a:ea typeface="Times New Roman" pitchFamily="18" charset="0"/>
                <a:cs typeface="Arial" pitchFamily="34" charset="0"/>
              </a:rPr>
              <a:t> بشكل ناجح فالتمكين الناجح يعني تحقيق </a:t>
            </a:r>
            <a:r>
              <a:rPr lang="ar-IQ" sz="2700" b="1" dirty="0" err="1">
                <a:latin typeface="Calibri" pitchFamily="34" charset="0"/>
                <a:ea typeface="Times New Roman" pitchFamily="18" charset="0"/>
                <a:cs typeface="Arial" pitchFamily="34" charset="0"/>
              </a:rPr>
              <a:t>ماياتي</a:t>
            </a:r>
            <a:r>
              <a:rPr lang="ar-IQ" sz="2700" b="1" dirty="0">
                <a:latin typeface="Calibri" pitchFamily="34" charset="0"/>
                <a:ea typeface="Times New Roman" pitchFamily="18" charset="0"/>
                <a:cs typeface="Arial" pitchFamily="34" charset="0"/>
              </a:rPr>
              <a:t> : </a:t>
            </a:r>
            <a:endParaRPr lang="ar-IQ" sz="3600" b="1" dirty="0">
              <a:latin typeface="Arial" pitchFamily="34" charset="0"/>
              <a:cs typeface="Arial" pitchFamily="34" charset="0"/>
            </a:endParaRPr>
          </a:p>
        </p:txBody>
      </p:sp>
      <p:sp>
        <p:nvSpPr>
          <p:cNvPr id="12" name="مستطيل 11"/>
          <p:cNvSpPr/>
          <p:nvPr/>
        </p:nvSpPr>
        <p:spPr>
          <a:xfrm>
            <a:off x="6718310" y="72626"/>
            <a:ext cx="3528392" cy="504056"/>
          </a:xfrm>
          <a:prstGeom prst="rect">
            <a:avLst/>
          </a:prstGeom>
          <a:solidFill>
            <a:schemeClr val="accent5">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3200" b="1" dirty="0" smtClean="0">
                <a:solidFill>
                  <a:srgbClr val="FF0000"/>
                </a:solidFill>
              </a:rPr>
              <a:t>رابعا// ابعاد التمكين </a:t>
            </a:r>
            <a:endParaRPr lang="ar-IQ" sz="3200" b="1" dirty="0">
              <a:solidFill>
                <a:srgbClr val="FF0000"/>
              </a:solidFill>
            </a:endParaRPr>
          </a:p>
        </p:txBody>
      </p:sp>
    </p:spTree>
    <p:extLst>
      <p:ext uri="{BB962C8B-B14F-4D97-AF65-F5344CB8AC3E}">
        <p14:creationId xmlns:p14="http://schemas.microsoft.com/office/powerpoint/2010/main" val="389040647"/>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0520" y="249446"/>
            <a:ext cx="9989821" cy="1927692"/>
          </a:xfrm>
        </p:spPr>
        <p:txBody>
          <a:bodyPr>
            <a:normAutofit fontScale="90000"/>
          </a:bodyPr>
          <a:lstStyle/>
          <a:p>
            <a:pPr algn="r"/>
            <a:r>
              <a:rPr lang="ar-IQ" sz="2700" b="1" dirty="0">
                <a:latin typeface="Arial" pitchFamily="34" charset="0"/>
                <a:cs typeface="Arial" pitchFamily="34" charset="0"/>
              </a:rPr>
              <a:t/>
            </a:r>
            <a:br>
              <a:rPr lang="ar-IQ" sz="2700" b="1" dirty="0">
                <a:latin typeface="Arial" pitchFamily="34" charset="0"/>
                <a:cs typeface="Arial" pitchFamily="34" charset="0"/>
              </a:rPr>
            </a:br>
            <a:r>
              <a:rPr lang="ar-IQ" sz="2700" b="1" dirty="0">
                <a:latin typeface="Arial" pitchFamily="34" charset="0"/>
                <a:cs typeface="Arial" pitchFamily="34" charset="0"/>
              </a:rPr>
              <a:t>العديد من </a:t>
            </a:r>
            <a:r>
              <a:rPr lang="ar-IQ" sz="2700" b="1" dirty="0" err="1">
                <a:latin typeface="Arial" pitchFamily="34" charset="0"/>
                <a:cs typeface="Arial" pitchFamily="34" charset="0"/>
              </a:rPr>
              <a:t>المراء</a:t>
            </a:r>
            <a:r>
              <a:rPr lang="ar-IQ" sz="2700" b="1" dirty="0">
                <a:latin typeface="Arial" pitchFamily="34" charset="0"/>
                <a:cs typeface="Arial" pitchFamily="34" charset="0"/>
              </a:rPr>
              <a:t> والعمال يمتنعون عن قبول التمكين </a:t>
            </a:r>
            <a:r>
              <a:rPr lang="ar-IQ" sz="2700" b="1" dirty="0" err="1">
                <a:latin typeface="Arial" pitchFamily="34" charset="0"/>
                <a:cs typeface="Arial" pitchFamily="34" charset="0"/>
              </a:rPr>
              <a:t>الا</a:t>
            </a:r>
            <a:r>
              <a:rPr lang="ar-IQ" sz="2700" b="1" dirty="0">
                <a:latin typeface="Arial" pitchFamily="34" charset="0"/>
                <a:cs typeface="Arial" pitchFamily="34" charset="0"/>
              </a:rPr>
              <a:t> </a:t>
            </a:r>
            <a:r>
              <a:rPr lang="ar-IQ" sz="2700" b="1" dirty="0" err="1">
                <a:latin typeface="Arial" pitchFamily="34" charset="0"/>
                <a:cs typeface="Arial" pitchFamily="34" charset="0"/>
              </a:rPr>
              <a:t>ان</a:t>
            </a:r>
            <a:r>
              <a:rPr lang="ar-IQ" sz="2700" b="1" dirty="0">
                <a:latin typeface="Arial" pitchFamily="34" charset="0"/>
                <a:cs typeface="Arial" pitchFamily="34" charset="0"/>
              </a:rPr>
              <a:t> اغلب اعتراضهم كان عن عرضهم للتمكين وسبب واحد لذلك هو الاتجاهات الشخصية للمدراء . وكانت العديد من </a:t>
            </a:r>
            <a:r>
              <a:rPr lang="ar-IQ" sz="2700" b="1" dirty="0" err="1">
                <a:latin typeface="Arial" pitchFamily="34" charset="0"/>
                <a:cs typeface="Arial" pitchFamily="34" charset="0"/>
              </a:rPr>
              <a:t>مسوحات</a:t>
            </a:r>
            <a:r>
              <a:rPr lang="ar-IQ" sz="2700" b="1" dirty="0">
                <a:latin typeface="Arial" pitchFamily="34" charset="0"/>
                <a:cs typeface="Arial" pitchFamily="34" charset="0"/>
              </a:rPr>
              <a:t> </a:t>
            </a:r>
            <a:r>
              <a:rPr lang="ar-IQ" sz="2700" b="1" dirty="0" err="1">
                <a:latin typeface="Arial" pitchFamily="34" charset="0"/>
                <a:cs typeface="Arial" pitchFamily="34" charset="0"/>
              </a:rPr>
              <a:t>الادارة</a:t>
            </a:r>
            <a:r>
              <a:rPr lang="ar-IQ" sz="2700" b="1" dirty="0">
                <a:latin typeface="Arial" pitchFamily="34" charset="0"/>
                <a:cs typeface="Arial" pitchFamily="34" charset="0"/>
              </a:rPr>
              <a:t> قد درست </a:t>
            </a:r>
            <a:r>
              <a:rPr lang="ar-IQ" sz="2700" b="1" dirty="0" err="1">
                <a:latin typeface="Arial" pitchFamily="34" charset="0"/>
                <a:cs typeface="Arial" pitchFamily="34" charset="0"/>
              </a:rPr>
              <a:t>اسباب</a:t>
            </a:r>
            <a:r>
              <a:rPr lang="ar-IQ" sz="2700" b="1" dirty="0">
                <a:latin typeface="Arial" pitchFamily="34" charset="0"/>
                <a:cs typeface="Arial" pitchFamily="34" charset="0"/>
              </a:rPr>
              <a:t> عدم استعداد المدراء لتمكين </a:t>
            </a:r>
            <a:r>
              <a:rPr lang="ar-IQ" sz="2700" b="1" dirty="0" err="1">
                <a:latin typeface="Arial" pitchFamily="34" charset="0"/>
                <a:cs typeface="Arial" pitchFamily="34" charset="0"/>
              </a:rPr>
              <a:t>اعمالهم</a:t>
            </a:r>
            <a:r>
              <a:rPr lang="ar-IQ" sz="2700" b="1" dirty="0">
                <a:latin typeface="Arial" pitchFamily="34" charset="0"/>
                <a:cs typeface="Arial" pitchFamily="34" charset="0"/>
              </a:rPr>
              <a:t> ويمكن تصنيف </a:t>
            </a:r>
            <a:r>
              <a:rPr lang="ar-IQ" sz="2700" b="1" dirty="0" err="1">
                <a:latin typeface="Arial" pitchFamily="34" charset="0"/>
                <a:cs typeface="Arial" pitchFamily="34" charset="0"/>
              </a:rPr>
              <a:t>الاسباب</a:t>
            </a:r>
            <a:r>
              <a:rPr lang="ar-IQ" sz="2700" b="1" dirty="0">
                <a:latin typeface="Arial" pitchFamily="34" charset="0"/>
                <a:cs typeface="Arial" pitchFamily="34" charset="0"/>
              </a:rPr>
              <a:t> </a:t>
            </a:r>
            <a:r>
              <a:rPr lang="ar-IQ" sz="2700" b="1" dirty="0" err="1">
                <a:latin typeface="Arial" pitchFamily="34" charset="0"/>
                <a:cs typeface="Arial" pitchFamily="34" charset="0"/>
              </a:rPr>
              <a:t>الى</a:t>
            </a:r>
            <a:r>
              <a:rPr lang="ar-IQ" sz="2700" b="1" dirty="0">
                <a:latin typeface="Arial" pitchFamily="34" charset="0"/>
                <a:cs typeface="Arial" pitchFamily="34" charset="0"/>
              </a:rPr>
              <a:t> ثلاثة </a:t>
            </a:r>
            <a:r>
              <a:rPr lang="ar-IQ" sz="2700" b="1" dirty="0" err="1">
                <a:latin typeface="Arial" pitchFamily="34" charset="0"/>
                <a:cs typeface="Arial" pitchFamily="34" charset="0"/>
              </a:rPr>
              <a:t>اصناف</a:t>
            </a:r>
            <a:r>
              <a:rPr lang="ar-IQ" sz="2700" b="1" dirty="0">
                <a:latin typeface="Arial" pitchFamily="34" charset="0"/>
                <a:cs typeface="Arial" pitchFamily="34" charset="0"/>
              </a:rPr>
              <a:t> عامة :  </a:t>
            </a:r>
          </a:p>
        </p:txBody>
      </p:sp>
      <p:sp>
        <p:nvSpPr>
          <p:cNvPr id="4" name="عنصر نائب للتاريخ 3"/>
          <p:cNvSpPr>
            <a:spLocks noGrp="1"/>
          </p:cNvSpPr>
          <p:nvPr>
            <p:ph type="dt" sz="half" idx="10"/>
          </p:nvPr>
        </p:nvSpPr>
        <p:spPr/>
        <p:txBody>
          <a:bodyPr/>
          <a:lstStyle/>
          <a:p>
            <a:r>
              <a:rPr lang="ar-IQ" smtClean="0"/>
              <a:t>03 كانون الأول، 19</a:t>
            </a:r>
            <a:endParaRPr lang="ar-IQ"/>
          </a:p>
        </p:txBody>
      </p:sp>
      <p:sp>
        <p:nvSpPr>
          <p:cNvPr id="5" name="عنصر نائب لرقم الشريحة 4"/>
          <p:cNvSpPr>
            <a:spLocks noGrp="1"/>
          </p:cNvSpPr>
          <p:nvPr>
            <p:ph type="sldNum" sz="quarter" idx="12"/>
          </p:nvPr>
        </p:nvSpPr>
        <p:spPr/>
        <p:txBody>
          <a:bodyPr/>
          <a:lstStyle/>
          <a:p>
            <a:fld id="{42235CAF-3906-45DF-BFD8-1602231D72FD}" type="slidenum">
              <a:rPr lang="ar-IQ" smtClean="0"/>
              <a:pPr/>
              <a:t>7</a:t>
            </a:fld>
            <a:endParaRPr lang="ar-IQ"/>
          </a:p>
        </p:txBody>
      </p:sp>
      <p:sp>
        <p:nvSpPr>
          <p:cNvPr id="6" name="شكل بيضاوي 5"/>
          <p:cNvSpPr/>
          <p:nvPr/>
        </p:nvSpPr>
        <p:spPr>
          <a:xfrm>
            <a:off x="3588646" y="2177138"/>
            <a:ext cx="2921020" cy="1133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206097" tIns="103048" rIns="206097" bIns="103048" rtlCol="1" anchor="ctr"/>
          <a:lstStyle/>
          <a:p>
            <a:pPr algn="ctr"/>
            <a:r>
              <a:rPr lang="ar-IQ" b="1" dirty="0" smtClean="0">
                <a:solidFill>
                  <a:schemeClr val="tx1"/>
                </a:solidFill>
              </a:rPr>
              <a:t>انعدام الأمن الشخصي </a:t>
            </a:r>
            <a:endParaRPr lang="ar-IQ" b="1" dirty="0">
              <a:solidFill>
                <a:schemeClr val="tx1"/>
              </a:solidFill>
            </a:endParaRPr>
          </a:p>
        </p:txBody>
      </p:sp>
      <p:sp>
        <p:nvSpPr>
          <p:cNvPr id="10" name="شكل بيضاوي 9"/>
          <p:cNvSpPr/>
          <p:nvPr/>
        </p:nvSpPr>
        <p:spPr>
          <a:xfrm>
            <a:off x="4005934" y="3424468"/>
            <a:ext cx="2503732" cy="1133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206097" tIns="103048" rIns="206097" bIns="103048" rtlCol="1" anchor="ctr"/>
          <a:lstStyle/>
          <a:p>
            <a:pPr algn="ctr"/>
            <a:r>
              <a:rPr lang="ar-IQ" b="1" dirty="0" smtClean="0">
                <a:solidFill>
                  <a:schemeClr val="tx1"/>
                </a:solidFill>
              </a:rPr>
              <a:t>أسباب عدم التمكين </a:t>
            </a:r>
            <a:endParaRPr lang="ar-IQ" b="1" dirty="0">
              <a:solidFill>
                <a:schemeClr val="tx1"/>
              </a:solidFill>
            </a:endParaRPr>
          </a:p>
        </p:txBody>
      </p:sp>
      <p:sp>
        <p:nvSpPr>
          <p:cNvPr id="11" name="شكل بيضاوي 10"/>
          <p:cNvSpPr/>
          <p:nvPr/>
        </p:nvSpPr>
        <p:spPr>
          <a:xfrm>
            <a:off x="876269" y="3878043"/>
            <a:ext cx="3129665" cy="1133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206097" tIns="103048" rIns="206097" bIns="103048" rtlCol="1" anchor="ctr"/>
          <a:lstStyle/>
          <a:p>
            <a:pPr algn="ctr"/>
            <a:r>
              <a:rPr lang="ar-IQ" b="1" dirty="0" smtClean="0">
                <a:solidFill>
                  <a:schemeClr val="tx1"/>
                </a:solidFill>
              </a:rPr>
              <a:t>الموقف تجاه المرؤوسين</a:t>
            </a:r>
            <a:endParaRPr lang="ar-IQ" b="1" dirty="0">
              <a:solidFill>
                <a:schemeClr val="tx1"/>
              </a:solidFill>
            </a:endParaRPr>
          </a:p>
        </p:txBody>
      </p:sp>
      <p:sp>
        <p:nvSpPr>
          <p:cNvPr id="12" name="شكل بيضاوي 11"/>
          <p:cNvSpPr/>
          <p:nvPr/>
        </p:nvSpPr>
        <p:spPr>
          <a:xfrm>
            <a:off x="6718310" y="3878043"/>
            <a:ext cx="2503732" cy="1133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206097" tIns="103048" rIns="206097" bIns="103048" rtlCol="1" anchor="ctr"/>
          <a:lstStyle/>
          <a:p>
            <a:pPr algn="ctr"/>
            <a:r>
              <a:rPr lang="ar-IQ" b="1" dirty="0" smtClean="0">
                <a:solidFill>
                  <a:schemeClr val="tx1"/>
                </a:solidFill>
              </a:rPr>
              <a:t>الحاجة </a:t>
            </a:r>
            <a:r>
              <a:rPr lang="ar-IQ" b="1" dirty="0" err="1" smtClean="0">
                <a:solidFill>
                  <a:schemeClr val="tx1"/>
                </a:solidFill>
              </a:rPr>
              <a:t>الى</a:t>
            </a:r>
            <a:r>
              <a:rPr lang="ar-IQ" b="1" dirty="0" smtClean="0">
                <a:solidFill>
                  <a:schemeClr val="tx1"/>
                </a:solidFill>
              </a:rPr>
              <a:t> الرقابة </a:t>
            </a:r>
            <a:endParaRPr lang="ar-IQ" b="1" dirty="0">
              <a:solidFill>
                <a:schemeClr val="tx1"/>
              </a:solidFill>
            </a:endParaRPr>
          </a:p>
        </p:txBody>
      </p:sp>
      <p:sp>
        <p:nvSpPr>
          <p:cNvPr id="9" name="مستطيل 8"/>
          <p:cNvSpPr/>
          <p:nvPr/>
        </p:nvSpPr>
        <p:spPr>
          <a:xfrm>
            <a:off x="6718310" y="72626"/>
            <a:ext cx="3528392" cy="504056"/>
          </a:xfrm>
          <a:prstGeom prst="rect">
            <a:avLst/>
          </a:prstGeom>
          <a:solidFill>
            <a:schemeClr val="accent5">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3200" b="1" dirty="0" smtClean="0">
                <a:solidFill>
                  <a:srgbClr val="FF0000"/>
                </a:solidFill>
              </a:rPr>
              <a:t>خامسا// محددات التمكين</a:t>
            </a:r>
            <a:endParaRPr lang="ar-IQ" sz="3200" b="1" dirty="0">
              <a:solidFill>
                <a:srgbClr val="FF0000"/>
              </a:solidFill>
            </a:endParaRPr>
          </a:p>
        </p:txBody>
      </p:sp>
    </p:spTree>
    <p:extLst>
      <p:ext uri="{BB962C8B-B14F-4D97-AF65-F5344CB8AC3E}">
        <p14:creationId xmlns:p14="http://schemas.microsoft.com/office/powerpoint/2010/main" val="3835283127"/>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2" name="camera.wav"/>
          </p:stSnd>
        </p:sndAc>
      </p:transition>
    </mc:Choice>
    <mc:Fallback xmlns="">
      <p:transition spd="slow">
        <p:fade/>
        <p:sndAc>
          <p:stSnd>
            <p:snd r:embed="rId3" name="camera.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0520" y="249447"/>
            <a:ext cx="9989821" cy="5216106"/>
          </a:xfrm>
        </p:spPr>
        <p:txBody>
          <a:bodyPr/>
          <a:lstStyle/>
          <a:p>
            <a:endParaRPr lang="ar-IQ" dirty="0"/>
          </a:p>
        </p:txBody>
      </p:sp>
      <p:sp>
        <p:nvSpPr>
          <p:cNvPr id="4" name="عنصر نائب للتاريخ 3"/>
          <p:cNvSpPr>
            <a:spLocks noGrp="1"/>
          </p:cNvSpPr>
          <p:nvPr>
            <p:ph type="dt" sz="half" idx="10"/>
          </p:nvPr>
        </p:nvSpPr>
        <p:spPr/>
        <p:txBody>
          <a:bodyPr/>
          <a:lstStyle/>
          <a:p>
            <a:r>
              <a:rPr lang="ar-IQ" smtClean="0"/>
              <a:t>03 كانون الأول، 19</a:t>
            </a:r>
            <a:endParaRPr lang="ar-IQ"/>
          </a:p>
        </p:txBody>
      </p:sp>
      <p:sp>
        <p:nvSpPr>
          <p:cNvPr id="5" name="عنصر نائب لرقم الشريحة 4"/>
          <p:cNvSpPr>
            <a:spLocks noGrp="1"/>
          </p:cNvSpPr>
          <p:nvPr>
            <p:ph type="sldNum" sz="quarter" idx="12"/>
          </p:nvPr>
        </p:nvSpPr>
        <p:spPr/>
        <p:txBody>
          <a:bodyPr/>
          <a:lstStyle/>
          <a:p>
            <a:fld id="{42235CAF-3906-45DF-BFD8-1602231D72FD}" type="slidenum">
              <a:rPr lang="ar-IQ" smtClean="0"/>
              <a:pPr/>
              <a:t>8</a:t>
            </a:fld>
            <a:endParaRPr lang="ar-IQ"/>
          </a:p>
        </p:txBody>
      </p:sp>
      <p:sp>
        <p:nvSpPr>
          <p:cNvPr id="6" name="شكل بيضاوي 5"/>
          <p:cNvSpPr/>
          <p:nvPr/>
        </p:nvSpPr>
        <p:spPr>
          <a:xfrm>
            <a:off x="4423223" y="816414"/>
            <a:ext cx="2503732" cy="90714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206097" tIns="103048" rIns="206097" bIns="103048" rtlCol="1" anchor="ctr"/>
          <a:lstStyle/>
          <a:p>
            <a:pPr algn="ctr"/>
            <a:r>
              <a:rPr lang="ar-IQ" sz="2000" b="1" dirty="0">
                <a:solidFill>
                  <a:schemeClr val="tx1"/>
                </a:solidFill>
                <a:latin typeface="Arial" pitchFamily="34" charset="0"/>
                <a:cs typeface="Arial" pitchFamily="34" charset="0"/>
              </a:rPr>
              <a:t>بناء الرؤية </a:t>
            </a:r>
            <a:r>
              <a:rPr lang="ar-IQ" sz="2000" b="1" dirty="0" err="1">
                <a:solidFill>
                  <a:schemeClr val="tx1"/>
                </a:solidFill>
                <a:latin typeface="Arial" pitchFamily="34" charset="0"/>
                <a:cs typeface="Arial" pitchFamily="34" charset="0"/>
              </a:rPr>
              <a:t>والاهداف</a:t>
            </a:r>
            <a:r>
              <a:rPr lang="ar-IQ" sz="2000" b="1" dirty="0">
                <a:solidFill>
                  <a:schemeClr val="tx1"/>
                </a:solidFill>
                <a:latin typeface="Arial" pitchFamily="34" charset="0"/>
                <a:cs typeface="Arial" pitchFamily="34" charset="0"/>
              </a:rPr>
              <a:t> الواضحة</a:t>
            </a:r>
          </a:p>
        </p:txBody>
      </p:sp>
      <p:sp>
        <p:nvSpPr>
          <p:cNvPr id="16" name="شكل بيضاوي 15"/>
          <p:cNvSpPr/>
          <p:nvPr/>
        </p:nvSpPr>
        <p:spPr>
          <a:xfrm>
            <a:off x="1919491" y="1383383"/>
            <a:ext cx="2503732" cy="90714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206097" tIns="103048" rIns="206097" bIns="103048" rtlCol="1" anchor="ctr"/>
          <a:lstStyle/>
          <a:p>
            <a:pPr algn="ctr"/>
            <a:r>
              <a:rPr lang="ar-IQ" sz="2000" b="1" dirty="0">
                <a:solidFill>
                  <a:schemeClr val="tx1"/>
                </a:solidFill>
                <a:latin typeface="Arial" pitchFamily="34" charset="0"/>
                <a:cs typeface="Arial" pitchFamily="34" charset="0"/>
              </a:rPr>
              <a:t>خلق الثقة</a:t>
            </a:r>
          </a:p>
        </p:txBody>
      </p:sp>
      <p:sp>
        <p:nvSpPr>
          <p:cNvPr id="17" name="شكل بيضاوي 16"/>
          <p:cNvSpPr/>
          <p:nvPr/>
        </p:nvSpPr>
        <p:spPr>
          <a:xfrm>
            <a:off x="1084914" y="2403926"/>
            <a:ext cx="2503732" cy="90714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206097" tIns="103048" rIns="206097" bIns="103048" rtlCol="1" anchor="ctr"/>
          <a:lstStyle/>
          <a:p>
            <a:pPr algn="ctr"/>
            <a:r>
              <a:rPr lang="ar-IQ" sz="2000" b="1" dirty="0">
                <a:solidFill>
                  <a:schemeClr val="tx1"/>
                </a:solidFill>
                <a:latin typeface="Arial" pitchFamily="34" charset="0"/>
                <a:cs typeface="Arial" pitchFamily="34" charset="0"/>
              </a:rPr>
              <a:t>الارتباط مع النتائج</a:t>
            </a:r>
          </a:p>
        </p:txBody>
      </p:sp>
      <p:sp>
        <p:nvSpPr>
          <p:cNvPr id="18" name="شكل بيضاوي 17"/>
          <p:cNvSpPr/>
          <p:nvPr/>
        </p:nvSpPr>
        <p:spPr>
          <a:xfrm>
            <a:off x="1502202" y="3537862"/>
            <a:ext cx="2503732" cy="90714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206097" tIns="103048" rIns="206097" bIns="103048" rtlCol="1" anchor="ctr"/>
          <a:lstStyle/>
          <a:p>
            <a:pPr algn="ctr"/>
            <a:r>
              <a:rPr lang="ar-IQ" sz="2000" b="1" dirty="0">
                <a:solidFill>
                  <a:schemeClr val="tx1"/>
                </a:solidFill>
                <a:latin typeface="Arial" pitchFamily="34" charset="0"/>
                <a:cs typeface="Arial" pitchFamily="34" charset="0"/>
              </a:rPr>
              <a:t>توفير الموارد الضرورية</a:t>
            </a:r>
          </a:p>
        </p:txBody>
      </p:sp>
      <p:sp>
        <p:nvSpPr>
          <p:cNvPr id="19" name="شكل بيضاوي 18"/>
          <p:cNvSpPr/>
          <p:nvPr/>
        </p:nvSpPr>
        <p:spPr>
          <a:xfrm>
            <a:off x="6926954" y="1383383"/>
            <a:ext cx="2503732" cy="90714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206097" tIns="103048" rIns="206097" bIns="103048" rtlCol="1" anchor="ctr"/>
          <a:lstStyle/>
          <a:p>
            <a:pPr algn="ctr"/>
            <a:r>
              <a:rPr lang="ar-IQ" b="1" dirty="0" smtClean="0">
                <a:solidFill>
                  <a:schemeClr val="tx1"/>
                </a:solidFill>
                <a:latin typeface="Arial" pitchFamily="34" charset="0"/>
                <a:cs typeface="Arial" pitchFamily="34" charset="0"/>
              </a:rPr>
              <a:t>تبني خبرات البراعة الشخصية </a:t>
            </a:r>
            <a:endParaRPr lang="ar-IQ" b="1" dirty="0">
              <a:solidFill>
                <a:schemeClr val="tx1"/>
              </a:solidFill>
              <a:latin typeface="Arial" pitchFamily="34" charset="0"/>
              <a:cs typeface="Arial" pitchFamily="34" charset="0"/>
            </a:endParaRPr>
          </a:p>
        </p:txBody>
      </p:sp>
      <p:sp>
        <p:nvSpPr>
          <p:cNvPr id="20" name="شكل بيضاوي 19"/>
          <p:cNvSpPr/>
          <p:nvPr/>
        </p:nvSpPr>
        <p:spPr>
          <a:xfrm>
            <a:off x="8011868" y="2403926"/>
            <a:ext cx="2503732" cy="90714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206097" tIns="103048" rIns="206097" bIns="103048" rtlCol="1" anchor="ctr"/>
          <a:lstStyle/>
          <a:p>
            <a:pPr algn="ctr"/>
            <a:r>
              <a:rPr lang="ar-IQ" sz="2300" b="1" dirty="0" err="1">
                <a:solidFill>
                  <a:schemeClr val="tx1"/>
                </a:solidFill>
                <a:latin typeface="Arial" pitchFamily="34" charset="0"/>
                <a:cs typeface="Arial" pitchFamily="34" charset="0"/>
              </a:rPr>
              <a:t>النمذجة</a:t>
            </a:r>
            <a:endParaRPr lang="ar-IQ" sz="2300" b="1" dirty="0">
              <a:solidFill>
                <a:schemeClr val="tx1"/>
              </a:solidFill>
              <a:latin typeface="Arial" pitchFamily="34" charset="0"/>
              <a:cs typeface="Arial" pitchFamily="34" charset="0"/>
            </a:endParaRPr>
          </a:p>
        </p:txBody>
      </p:sp>
      <p:sp>
        <p:nvSpPr>
          <p:cNvPr id="21" name="شكل بيضاوي 20"/>
          <p:cNvSpPr/>
          <p:nvPr/>
        </p:nvSpPr>
        <p:spPr>
          <a:xfrm>
            <a:off x="4214578" y="2403925"/>
            <a:ext cx="3129665" cy="124733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206097" tIns="103048" rIns="206097" bIns="103048" rtlCol="1" anchor="ctr"/>
          <a:lstStyle/>
          <a:p>
            <a:pPr algn="ctr"/>
            <a:r>
              <a:rPr lang="ar-IQ" sz="2000" b="1" dirty="0">
                <a:solidFill>
                  <a:schemeClr val="tx1"/>
                </a:solidFill>
                <a:latin typeface="Arial" pitchFamily="34" charset="0"/>
                <a:cs typeface="Arial" pitchFamily="34" charset="0"/>
              </a:rPr>
              <a:t>القواعد المحددة لتعزيز التمكين</a:t>
            </a:r>
          </a:p>
        </p:txBody>
      </p:sp>
      <p:sp>
        <p:nvSpPr>
          <p:cNvPr id="22" name="شكل بيضاوي 21"/>
          <p:cNvSpPr/>
          <p:nvPr/>
        </p:nvSpPr>
        <p:spPr>
          <a:xfrm>
            <a:off x="7344243" y="3424468"/>
            <a:ext cx="2503732" cy="7937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206097" tIns="103048" rIns="206097" bIns="103048" rtlCol="1" anchor="ctr"/>
          <a:lstStyle/>
          <a:p>
            <a:pPr algn="ctr"/>
            <a:r>
              <a:rPr lang="ar-IQ" sz="2300" b="1" dirty="0">
                <a:solidFill>
                  <a:schemeClr val="tx1"/>
                </a:solidFill>
                <a:latin typeface="Arial" pitchFamily="34" charset="0"/>
                <a:cs typeface="Arial" pitchFamily="34" charset="0"/>
              </a:rPr>
              <a:t>تقييم الدعم</a:t>
            </a:r>
          </a:p>
        </p:txBody>
      </p:sp>
      <p:sp>
        <p:nvSpPr>
          <p:cNvPr id="23" name="شكل بيضاوي 22"/>
          <p:cNvSpPr/>
          <p:nvPr/>
        </p:nvSpPr>
        <p:spPr>
          <a:xfrm>
            <a:off x="6092377" y="4218224"/>
            <a:ext cx="2503732" cy="90714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206097" tIns="103048" rIns="206097" bIns="103048" rtlCol="1" anchor="ctr"/>
          <a:lstStyle/>
          <a:p>
            <a:pPr algn="ctr"/>
            <a:r>
              <a:rPr lang="ar-IQ" sz="2000" b="1" dirty="0">
                <a:solidFill>
                  <a:schemeClr val="tx1"/>
                </a:solidFill>
                <a:latin typeface="Arial" pitchFamily="34" charset="0"/>
                <a:cs typeface="Arial" pitchFamily="34" charset="0"/>
              </a:rPr>
              <a:t>خلق </a:t>
            </a:r>
            <a:r>
              <a:rPr lang="ar-IQ" sz="2000" b="1" dirty="0" err="1">
                <a:solidFill>
                  <a:schemeClr val="tx1"/>
                </a:solidFill>
                <a:latin typeface="Arial" pitchFamily="34" charset="0"/>
                <a:cs typeface="Arial" pitchFamily="34" charset="0"/>
              </a:rPr>
              <a:t>الاثارة</a:t>
            </a:r>
            <a:r>
              <a:rPr lang="ar-IQ" sz="2000" b="1" dirty="0">
                <a:solidFill>
                  <a:schemeClr val="tx1"/>
                </a:solidFill>
                <a:latin typeface="Arial" pitchFamily="34" charset="0"/>
                <a:cs typeface="Arial" pitchFamily="34" charset="0"/>
              </a:rPr>
              <a:t> الشعورية</a:t>
            </a:r>
          </a:p>
        </p:txBody>
      </p:sp>
      <p:sp>
        <p:nvSpPr>
          <p:cNvPr id="24" name="شكل بيضاوي 23"/>
          <p:cNvSpPr/>
          <p:nvPr/>
        </p:nvSpPr>
        <p:spPr>
          <a:xfrm>
            <a:off x="3380001" y="4331618"/>
            <a:ext cx="2503732" cy="90714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206097" tIns="103048" rIns="206097" bIns="103048" rtlCol="1" anchor="ctr"/>
          <a:lstStyle/>
          <a:p>
            <a:pPr algn="ctr"/>
            <a:r>
              <a:rPr lang="ar-IQ" sz="2000" b="1" dirty="0">
                <a:solidFill>
                  <a:schemeClr val="tx1"/>
                </a:solidFill>
                <a:latin typeface="Arial" pitchFamily="34" charset="0"/>
                <a:cs typeface="Arial" pitchFamily="34" charset="0"/>
              </a:rPr>
              <a:t>توفير المعلومات الضرورية</a:t>
            </a:r>
          </a:p>
        </p:txBody>
      </p:sp>
      <p:sp>
        <p:nvSpPr>
          <p:cNvPr id="25" name="مستطيل 24"/>
          <p:cNvSpPr/>
          <p:nvPr/>
        </p:nvSpPr>
        <p:spPr>
          <a:xfrm>
            <a:off x="2336780" y="271850"/>
            <a:ext cx="6885262" cy="431172"/>
          </a:xfrm>
          <a:prstGeom prst="rect">
            <a:avLst/>
          </a:prstGeom>
        </p:spPr>
        <p:style>
          <a:lnRef idx="2">
            <a:schemeClr val="dk1"/>
          </a:lnRef>
          <a:fillRef idx="1">
            <a:schemeClr val="lt1"/>
          </a:fillRef>
          <a:effectRef idx="0">
            <a:schemeClr val="dk1"/>
          </a:effectRef>
          <a:fontRef idx="minor">
            <a:schemeClr val="dk1"/>
          </a:fontRef>
        </p:style>
        <p:txBody>
          <a:bodyPr lIns="206097" tIns="103048" rIns="206097" bIns="103048" rtlCol="1" anchor="ctr"/>
          <a:lstStyle/>
          <a:p>
            <a:pPr algn="ctr"/>
            <a:r>
              <a:rPr lang="ar-IQ" sz="2800" b="1" dirty="0" smtClean="0">
                <a:solidFill>
                  <a:schemeClr val="tx1"/>
                </a:solidFill>
              </a:rPr>
              <a:t>القواعد المحددة لتعزيز التمكين</a:t>
            </a:r>
            <a:endParaRPr lang="ar-IQ" sz="2800" b="1" dirty="0">
              <a:solidFill>
                <a:schemeClr val="tx1"/>
              </a:solidFill>
            </a:endParaRPr>
          </a:p>
        </p:txBody>
      </p:sp>
    </p:spTree>
    <p:extLst>
      <p:ext uri="{BB962C8B-B14F-4D97-AF65-F5344CB8AC3E}">
        <p14:creationId xmlns:p14="http://schemas.microsoft.com/office/powerpoint/2010/main" val="4293588103"/>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2" name="camera.wav"/>
          </p:stSnd>
        </p:sndAc>
      </p:transition>
    </mc:Choice>
    <mc:Fallback xmlns="">
      <p:transition spd="slow">
        <p:fade/>
        <p:sndAc>
          <p:stSnd>
            <p:snd r:embed="rId3" name="camera.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0520" y="381001"/>
            <a:ext cx="9989821" cy="4064011"/>
          </a:xfrm>
        </p:spPr>
        <p:txBody>
          <a:bodyPr>
            <a:normAutofit fontScale="90000"/>
          </a:bodyPr>
          <a:lstStyle/>
          <a:p>
            <a:pPr algn="r"/>
            <a:r>
              <a:rPr lang="ar-IQ" sz="2700" b="1" dirty="0">
                <a:latin typeface="Arial" pitchFamily="34" charset="0"/>
                <a:cs typeface="Arial" pitchFamily="34" charset="0"/>
              </a:rPr>
              <a:t/>
            </a:r>
            <a:br>
              <a:rPr lang="ar-IQ" sz="2700" b="1" dirty="0">
                <a:latin typeface="Arial" pitchFamily="34" charset="0"/>
                <a:cs typeface="Arial" pitchFamily="34" charset="0"/>
              </a:rPr>
            </a:br>
            <a:r>
              <a:rPr lang="ar-IQ" sz="2700" b="1" dirty="0">
                <a:latin typeface="Arial" pitchFamily="34" charset="0"/>
                <a:cs typeface="Arial" pitchFamily="34" charset="0"/>
              </a:rPr>
              <a:t>1. التمكين يزيد من رضا الموظفين والعملاء</a:t>
            </a:r>
            <a:br>
              <a:rPr lang="ar-IQ" sz="2700" b="1" dirty="0">
                <a:latin typeface="Arial" pitchFamily="34" charset="0"/>
                <a:cs typeface="Arial" pitchFamily="34" charset="0"/>
              </a:rPr>
            </a:br>
            <a:r>
              <a:rPr lang="ar-IQ" sz="2700" b="1" dirty="0">
                <a:latin typeface="Arial" pitchFamily="34" charset="0"/>
                <a:cs typeface="Arial" pitchFamily="34" charset="0"/>
              </a:rPr>
              <a:t>2. الموظفين يشعرون بايجابية عن </a:t>
            </a:r>
            <a:r>
              <a:rPr lang="ar-IQ" sz="2700" b="1" dirty="0" err="1">
                <a:latin typeface="Arial" pitchFamily="34" charset="0"/>
                <a:cs typeface="Arial" pitchFamily="34" charset="0"/>
              </a:rPr>
              <a:t>انفسهم</a:t>
            </a:r>
            <a:r>
              <a:rPr lang="ar-IQ" sz="2700" b="1" dirty="0">
                <a:latin typeface="Arial" pitchFamily="34" charset="0"/>
                <a:cs typeface="Arial" pitchFamily="34" charset="0"/>
              </a:rPr>
              <a:t> وعملهم .</a:t>
            </a:r>
            <a:br>
              <a:rPr lang="ar-IQ" sz="2700" b="1" dirty="0">
                <a:latin typeface="Arial" pitchFamily="34" charset="0"/>
                <a:cs typeface="Arial" pitchFamily="34" charset="0"/>
              </a:rPr>
            </a:br>
            <a:r>
              <a:rPr lang="ar-IQ" sz="2700" b="1" dirty="0">
                <a:latin typeface="Arial" pitchFamily="34" charset="0"/>
                <a:cs typeface="Arial" pitchFamily="34" charset="0"/>
              </a:rPr>
              <a:t>3. الموظفين </a:t>
            </a:r>
            <a:r>
              <a:rPr lang="ar-IQ" sz="2700" b="1" dirty="0" err="1">
                <a:latin typeface="Arial" pitchFamily="34" charset="0"/>
                <a:cs typeface="Arial" pitchFamily="34" charset="0"/>
              </a:rPr>
              <a:t>لايعتقدون</a:t>
            </a:r>
            <a:r>
              <a:rPr lang="ar-IQ" sz="2700" b="1" dirty="0">
                <a:latin typeface="Arial" pitchFamily="34" charset="0"/>
                <a:cs typeface="Arial" pitchFamily="34" charset="0"/>
              </a:rPr>
              <a:t> لديهم فقط للعمل وبالتالي </a:t>
            </a:r>
            <a:r>
              <a:rPr lang="ar-IQ" sz="2700" b="1" dirty="0" err="1">
                <a:latin typeface="Arial" pitchFamily="34" charset="0"/>
                <a:cs typeface="Arial" pitchFamily="34" charset="0"/>
              </a:rPr>
              <a:t>فانها</a:t>
            </a:r>
            <a:r>
              <a:rPr lang="ar-IQ" sz="2700" b="1" dirty="0">
                <a:latin typeface="Arial" pitchFamily="34" charset="0"/>
                <a:cs typeface="Arial" pitchFamily="34" charset="0"/>
              </a:rPr>
              <a:t> تستخدم جميع قدراتهم لتحسين </a:t>
            </a:r>
            <a:r>
              <a:rPr lang="ar-IQ" sz="2700" b="1" dirty="0" err="1">
                <a:latin typeface="Arial" pitchFamily="34" charset="0"/>
                <a:cs typeface="Arial" pitchFamily="34" charset="0"/>
              </a:rPr>
              <a:t>ادائها</a:t>
            </a:r>
            <a:r>
              <a:rPr lang="ar-IQ" sz="2700" b="1" dirty="0">
                <a:latin typeface="Arial" pitchFamily="34" charset="0"/>
                <a:cs typeface="Arial" pitchFamily="34" charset="0"/>
              </a:rPr>
              <a:t> .</a:t>
            </a:r>
            <a:br>
              <a:rPr lang="ar-IQ" sz="2700" b="1" dirty="0">
                <a:latin typeface="Arial" pitchFamily="34" charset="0"/>
                <a:cs typeface="Arial" pitchFamily="34" charset="0"/>
              </a:rPr>
            </a:br>
            <a:r>
              <a:rPr lang="ar-IQ" sz="2700" b="1" dirty="0">
                <a:latin typeface="Arial" pitchFamily="34" charset="0"/>
                <a:cs typeface="Arial" pitchFamily="34" charset="0"/>
              </a:rPr>
              <a:t> 4. التمكين سبب الالتزام والانتماء الحس في الموظفين .</a:t>
            </a:r>
            <a:br>
              <a:rPr lang="ar-IQ" sz="2700" b="1" dirty="0">
                <a:latin typeface="Arial" pitchFamily="34" charset="0"/>
                <a:cs typeface="Arial" pitchFamily="34" charset="0"/>
              </a:rPr>
            </a:br>
            <a:r>
              <a:rPr lang="ar-IQ" sz="2700" b="1" dirty="0">
                <a:latin typeface="Arial" pitchFamily="34" charset="0"/>
                <a:cs typeface="Arial" pitchFamily="34" charset="0"/>
              </a:rPr>
              <a:t>5. سيكون تحديد </a:t>
            </a:r>
            <a:r>
              <a:rPr lang="ar-IQ" sz="2700" b="1" dirty="0" err="1">
                <a:latin typeface="Arial" pitchFamily="34" charset="0"/>
                <a:cs typeface="Arial" pitchFamily="34" charset="0"/>
              </a:rPr>
              <a:t>الاهداف</a:t>
            </a:r>
            <a:r>
              <a:rPr lang="ar-IQ" sz="2700" b="1" dirty="0">
                <a:latin typeface="Arial" pitchFamily="34" charset="0"/>
                <a:cs typeface="Arial" pitchFamily="34" charset="0"/>
              </a:rPr>
              <a:t> التنظيمية وظيفتهم .</a:t>
            </a:r>
            <a:br>
              <a:rPr lang="ar-IQ" sz="2700" b="1" dirty="0">
                <a:latin typeface="Arial" pitchFamily="34" charset="0"/>
                <a:cs typeface="Arial" pitchFamily="34" charset="0"/>
              </a:rPr>
            </a:br>
            <a:r>
              <a:rPr lang="ar-IQ" sz="2700" b="1" dirty="0">
                <a:latin typeface="Arial" pitchFamily="34" charset="0"/>
                <a:cs typeface="Arial" pitchFamily="34" charset="0"/>
              </a:rPr>
              <a:t> 6. يؤدي التمكين </a:t>
            </a:r>
            <a:r>
              <a:rPr lang="ar-IQ" sz="2700" b="1" dirty="0" err="1">
                <a:latin typeface="Arial" pitchFamily="34" charset="0"/>
                <a:cs typeface="Arial" pitchFamily="34" charset="0"/>
              </a:rPr>
              <a:t>الى</a:t>
            </a:r>
            <a:r>
              <a:rPr lang="ar-IQ" sz="2700" b="1" dirty="0">
                <a:latin typeface="Arial" pitchFamily="34" charset="0"/>
                <a:cs typeface="Arial" pitchFamily="34" charset="0"/>
              </a:rPr>
              <a:t> زيادة الشعور بالملكية لدى الموظفين الربحية للحد من النفايات والتكاليف </a:t>
            </a:r>
            <a:br>
              <a:rPr lang="ar-IQ" sz="2700" b="1" dirty="0">
                <a:latin typeface="Arial" pitchFamily="34" charset="0"/>
                <a:cs typeface="Arial" pitchFamily="34" charset="0"/>
              </a:rPr>
            </a:br>
            <a:r>
              <a:rPr lang="ar-IQ" sz="2700" b="1" dirty="0">
                <a:latin typeface="Arial" pitchFamily="34" charset="0"/>
                <a:cs typeface="Arial" pitchFamily="34" charset="0"/>
              </a:rPr>
              <a:t>7. التمكين يؤدي </a:t>
            </a:r>
            <a:r>
              <a:rPr lang="ar-IQ" sz="2700" b="1" dirty="0" err="1">
                <a:latin typeface="Arial" pitchFamily="34" charset="0"/>
                <a:cs typeface="Arial" pitchFamily="34" charset="0"/>
              </a:rPr>
              <a:t>الى</a:t>
            </a:r>
            <a:r>
              <a:rPr lang="ar-IQ" sz="2700" b="1" dirty="0">
                <a:latin typeface="Arial" pitchFamily="34" charset="0"/>
                <a:cs typeface="Arial" pitchFamily="34" charset="0"/>
              </a:rPr>
              <a:t> خفض مباشر </a:t>
            </a:r>
            <a:r>
              <a:rPr lang="ar-IQ" sz="2700" b="1" dirty="0" err="1">
                <a:latin typeface="Arial" pitchFamily="34" charset="0"/>
                <a:cs typeface="Arial" pitchFamily="34" charset="0"/>
              </a:rPr>
              <a:t>للاشراف</a:t>
            </a:r>
            <a:r>
              <a:rPr lang="ar-IQ" sz="2700" b="1" dirty="0">
                <a:latin typeface="Arial" pitchFamily="34" charset="0"/>
                <a:cs typeface="Arial" pitchFamily="34" charset="0"/>
              </a:rPr>
              <a:t> على الموظفين </a:t>
            </a:r>
            <a:br>
              <a:rPr lang="ar-IQ" sz="2700" b="1" dirty="0">
                <a:latin typeface="Arial" pitchFamily="34" charset="0"/>
                <a:cs typeface="Arial" pitchFamily="34" charset="0"/>
              </a:rPr>
            </a:br>
            <a:r>
              <a:rPr lang="ar-IQ" sz="2700" b="1" dirty="0">
                <a:latin typeface="Arial" pitchFamily="34" charset="0"/>
                <a:cs typeface="Arial" pitchFamily="34" charset="0"/>
              </a:rPr>
              <a:t>8. يعزز الدافع لدى الموظفين .</a:t>
            </a:r>
            <a:br>
              <a:rPr lang="ar-IQ" sz="2700" b="1" dirty="0">
                <a:latin typeface="Arial" pitchFamily="34" charset="0"/>
                <a:cs typeface="Arial" pitchFamily="34" charset="0"/>
              </a:rPr>
            </a:br>
            <a:r>
              <a:rPr lang="ar-IQ" sz="2700" b="1" dirty="0">
                <a:latin typeface="Arial" pitchFamily="34" charset="0"/>
                <a:cs typeface="Arial" pitchFamily="34" charset="0"/>
              </a:rPr>
              <a:t>9. التمكين يزيد من التزام الموظفين ويزيد روح الفريق انه يحرر الوقت من </a:t>
            </a:r>
            <a:r>
              <a:rPr lang="ar-IQ" sz="2700" b="1" dirty="0" err="1">
                <a:latin typeface="Arial" pitchFamily="34" charset="0"/>
                <a:cs typeface="Arial" pitchFamily="34" charset="0"/>
              </a:rPr>
              <a:t>الادارة</a:t>
            </a:r>
            <a:r>
              <a:rPr lang="ar-IQ" sz="2700" b="1" dirty="0">
                <a:latin typeface="Arial" pitchFamily="34" charset="0"/>
                <a:cs typeface="Arial" pitchFamily="34" charset="0"/>
              </a:rPr>
              <a:t> العليا ويمكن من التركيز على قرارات </a:t>
            </a:r>
            <a:r>
              <a:rPr lang="ar-IQ" sz="2700" b="1" dirty="0" err="1">
                <a:latin typeface="Arial" pitchFamily="34" charset="0"/>
                <a:cs typeface="Arial" pitchFamily="34" charset="0"/>
              </a:rPr>
              <a:t>اكثر</a:t>
            </a:r>
            <a:r>
              <a:rPr lang="ar-IQ" sz="2700" b="1" dirty="0">
                <a:latin typeface="Arial" pitchFamily="34" charset="0"/>
                <a:cs typeface="Arial" pitchFamily="34" charset="0"/>
              </a:rPr>
              <a:t> </a:t>
            </a:r>
            <a:r>
              <a:rPr lang="ar-IQ" sz="2700" b="1" dirty="0" err="1">
                <a:latin typeface="Arial" pitchFamily="34" charset="0"/>
                <a:cs typeface="Arial" pitchFamily="34" charset="0"/>
              </a:rPr>
              <a:t>ستراتيجية</a:t>
            </a:r>
            <a:r>
              <a:rPr lang="ar-IQ" sz="2700" b="1" dirty="0">
                <a:latin typeface="Arial" pitchFamily="34" charset="0"/>
                <a:cs typeface="Arial" pitchFamily="34" charset="0"/>
              </a:rPr>
              <a:t> </a:t>
            </a:r>
          </a:p>
        </p:txBody>
      </p:sp>
      <p:sp>
        <p:nvSpPr>
          <p:cNvPr id="5" name="عنصر نائب لرقم الشريحة 4"/>
          <p:cNvSpPr>
            <a:spLocks noGrp="1"/>
          </p:cNvSpPr>
          <p:nvPr>
            <p:ph type="sldNum" sz="quarter" idx="12"/>
          </p:nvPr>
        </p:nvSpPr>
        <p:spPr/>
        <p:txBody>
          <a:bodyPr/>
          <a:lstStyle/>
          <a:p>
            <a:fld id="{42235CAF-3906-45DF-BFD8-1602231D72FD}" type="slidenum">
              <a:rPr lang="ar-IQ" smtClean="0"/>
              <a:pPr/>
              <a:t>9</a:t>
            </a:fld>
            <a:endParaRPr lang="ar-IQ"/>
          </a:p>
        </p:txBody>
      </p:sp>
      <p:sp>
        <p:nvSpPr>
          <p:cNvPr id="6" name="مستطيل 5"/>
          <p:cNvSpPr/>
          <p:nvPr/>
        </p:nvSpPr>
        <p:spPr>
          <a:xfrm>
            <a:off x="6718310" y="72626"/>
            <a:ext cx="3528392" cy="504056"/>
          </a:xfrm>
          <a:prstGeom prst="rect">
            <a:avLst/>
          </a:prstGeom>
          <a:solidFill>
            <a:schemeClr val="accent5">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3200" b="1" dirty="0" smtClean="0">
                <a:solidFill>
                  <a:srgbClr val="FF0000"/>
                </a:solidFill>
              </a:rPr>
              <a:t>سادسا// مزايا التمكين</a:t>
            </a:r>
            <a:endParaRPr lang="ar-IQ" sz="3200" b="1" dirty="0">
              <a:solidFill>
                <a:srgbClr val="FF0000"/>
              </a:solidFill>
            </a:endParaRPr>
          </a:p>
        </p:txBody>
      </p:sp>
    </p:spTree>
    <p:extLst>
      <p:ext uri="{BB962C8B-B14F-4D97-AF65-F5344CB8AC3E}">
        <p14:creationId xmlns:p14="http://schemas.microsoft.com/office/powerpoint/2010/main" val="2727367956"/>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2" name="camera.wav"/>
          </p:stSnd>
        </p:sndAc>
      </p:transition>
    </mc:Choice>
    <mc:Fallback xmlns="">
      <p:transition spd="slow">
        <p:fade/>
        <p:sndAc>
          <p:stSnd>
            <p:snd r:embed="rId3" name="camera.wav"/>
          </p:stSnd>
        </p:sndAc>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796</TotalTime>
  <Words>411</Words>
  <Application>Microsoft Office PowerPoint</Application>
  <PresentationFormat>Custom</PresentationFormat>
  <Paragraphs>87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Sketchbook</vt:lpstr>
      <vt:lpstr>PowerPoint Presentation</vt:lpstr>
      <vt:lpstr>PowerPoint Presentation</vt:lpstr>
      <vt:lpstr>PowerPoint Presentation</vt:lpstr>
      <vt:lpstr>التمكين يعني تمكين العاملين لاتخاذ القرارات وهذه المسؤولية عن صنع القرار هي تمييز رئيسي عن التفويض الذي يركز اكثر على المهمة اذ كان العميل يقترب من موظف مبيعات او خدمة يمكن للعامل ان يساعد العميل في حل مشكلته دون الحاجة الى استشارة المدير حيث ان المدير يشارك فقط في الخدمة الاكثر تطرفا .</vt:lpstr>
      <vt:lpstr> 1. الشعور بالملكية والثقة التي تغرس في الموظفين  2. السماح للموظفين بالتفكير واتخاذ القرارات في الوقت الراهن يبني الروح المعنوية ويساعد الموظفين بالشعر باهميتهم .  3.يحسن خدمة العملاء في كثير من الحالات لان العملاء لاتضطر لانتظار لتوافر المدير للحصول على حل لمشكلاتهم . 4.من اجل نجاح التمكين نحتاج الى المديرين والموظفين المؤهلين تقنيا والذين تم تدريبهم على اتخاذ القرارات الجيدة .  </vt:lpstr>
      <vt:lpstr>ادراك  المعاني</vt:lpstr>
      <vt:lpstr> العديد من المراء والعمال يمتنعون عن قبول التمكين الا ان اغلب اعتراضهم كان عن عرضهم للتمكين وسبب واحد لذلك هو الاتجاهات الشخصية للمدراء . وكانت العديد من مسوحات الادارة قد درست اسباب عدم استعداد المدراء لتمكين اعمالهم ويمكن تصنيف الاسباب الى ثلاثة اصناف عامة :  </vt:lpstr>
      <vt:lpstr>PowerPoint Presentation</vt:lpstr>
      <vt:lpstr> 1. التمكين يزيد من رضا الموظفين والعملاء 2. الموظفين يشعرون بايجابية عن انفسهم وعملهم . 3. الموظفين لايعتقدون لديهم فقط للعمل وبالتالي فانها تستخدم جميع قدراتهم لتحسين ادائها .  4. التمكين سبب الالتزام والانتماء الحس في الموظفين . 5. سيكون تحديد الاهداف التنظيمية وظيفتهم .  6. يؤدي التمكين الى زيادة الشعور بالملكية لدى الموظفين الربحية للحد من النفايات والتكاليف  7. التمكين يؤدي الى خفض مباشر للاشراف على الموظفين  8. يعزز الدافع لدى الموظفين . 9. التمكين يزيد من التزام الموظفين ويزيد روح الفريق انه يحرر الوقت من الادارة العليا ويمكن من التركيز على قرارات اكثر ستراتيجية </vt:lpstr>
      <vt:lpstr> 1. الهيكلية والتسلسل الهرمي التي قد لاتسمح بتمكين مناسب لموظفيها فهي تخلق عقبات وتعيق العملية  2. ان الافتقار الى الثقة المتبادلة والثقة مشكلة خطيرة اخرى عندما لايثقون ببعضهم البعض يتاثر تفويض السؤولية وروح الفريق . 3. في بعض المؤسسات قد لاتتناسب المقاربات والاساليب المصممة للتمكين مع البيئة والمواقف والتصورات الخاصة بالموظفين .  4. في كثير من الحالات قد لايكون لدى الموظفين المهارات والقدرات اللازمة لفصح انفسهم واستيعاب عملية التمكين . 5.في بعض الظروف من الراي بين كبار المديرين والموظفين ايضا قد تكون هناك عرقلة لعملية التمكين وحتى تصل الى ايقاف العملية بسبب السيطرة المفرطة من الكبار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 1</dc:creator>
  <cp:lastModifiedBy>safaa</cp:lastModifiedBy>
  <cp:revision>78</cp:revision>
  <dcterms:created xsi:type="dcterms:W3CDTF">2019-12-25T23:44:12Z</dcterms:created>
  <dcterms:modified xsi:type="dcterms:W3CDTF">2020-01-09T06:30:41Z</dcterms:modified>
</cp:coreProperties>
</file>