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 id="261" r:id="rId6"/>
    <p:sldId id="264" r:id="rId7"/>
    <p:sldId id="265" r:id="rId8"/>
    <p:sldId id="258" r:id="rId9"/>
    <p:sldId id="266" r:id="rId10"/>
    <p:sldId id="267" r:id="rId11"/>
    <p:sldId id="268" r:id="rId12"/>
    <p:sldId id="269" r:id="rId13"/>
    <p:sldId id="270" r:id="rId14"/>
    <p:sldId id="271" r:id="rId15"/>
    <p:sldId id="274" r:id="rId16"/>
    <p:sldId id="272" r:id="rId17"/>
    <p:sldId id="304" r:id="rId18"/>
    <p:sldId id="287"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ACBD4A9-1BF0-41DD-80DE-186FA0236B82}" type="datetimeFigureOut">
              <a:rPr lang="ar-IQ" smtClean="0"/>
              <a:t>29/04/1441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304204269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ACBD4A9-1BF0-41DD-80DE-186FA0236B82}" type="datetimeFigureOut">
              <a:rPr lang="ar-IQ" smtClean="0"/>
              <a:t>29/04/1441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214293714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ACBD4A9-1BF0-41DD-80DE-186FA0236B82}" type="datetimeFigureOut">
              <a:rPr lang="ar-IQ" smtClean="0"/>
              <a:t>29/04/1441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249709132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ACBD4A9-1BF0-41DD-80DE-186FA0236B82}" type="datetimeFigureOut">
              <a:rPr lang="ar-IQ" smtClean="0"/>
              <a:t>29/04/1441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150735152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ACBD4A9-1BF0-41DD-80DE-186FA0236B82}" type="datetimeFigureOut">
              <a:rPr lang="ar-IQ" smtClean="0"/>
              <a:t>29/04/1441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2262022694"/>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ACBD4A9-1BF0-41DD-80DE-186FA0236B82}" type="datetimeFigureOut">
              <a:rPr lang="ar-IQ" smtClean="0"/>
              <a:t>29/04/1441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315112499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ACBD4A9-1BF0-41DD-80DE-186FA0236B82}" type="datetimeFigureOut">
              <a:rPr lang="ar-IQ" smtClean="0"/>
              <a:t>29/04/1441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337682599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ACBD4A9-1BF0-41DD-80DE-186FA0236B82}" type="datetimeFigureOut">
              <a:rPr lang="ar-IQ" smtClean="0"/>
              <a:t>29/04/1441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3316578906"/>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ACBD4A9-1BF0-41DD-80DE-186FA0236B82}" type="datetimeFigureOut">
              <a:rPr lang="ar-IQ" smtClean="0"/>
              <a:t>29/04/1441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6733949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CBD4A9-1BF0-41DD-80DE-186FA0236B82}" type="datetimeFigureOut">
              <a:rPr lang="ar-IQ" smtClean="0"/>
              <a:t>29/04/1441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234479910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CBD4A9-1BF0-41DD-80DE-186FA0236B82}" type="datetimeFigureOut">
              <a:rPr lang="ar-IQ" smtClean="0"/>
              <a:t>29/04/1441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4158888470"/>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ACBD4A9-1BF0-41DD-80DE-186FA0236B82}" type="datetimeFigureOut">
              <a:rPr lang="ar-IQ" smtClean="0"/>
              <a:t>29/04/1441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A167DAB-CF35-42F4-B01D-726159728D95}" type="slidenum">
              <a:rPr lang="ar-IQ" smtClean="0"/>
              <a:t>‹#›</a:t>
            </a:fld>
            <a:endParaRPr lang="ar-IQ"/>
          </a:p>
        </p:txBody>
      </p:sp>
    </p:spTree>
    <p:extLst>
      <p:ext uri="{BB962C8B-B14F-4D97-AF65-F5344CB8AC3E}">
        <p14:creationId xmlns:p14="http://schemas.microsoft.com/office/powerpoint/2010/main" val="1660893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20000"/>
          </a:schemeClr>
        </a:solid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34988" y="2780928"/>
            <a:ext cx="8695613" cy="3888432"/>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ormAutofit/>
          </a:bodyPr>
          <a:lstStyle/>
          <a:p>
            <a:r>
              <a:rPr lang="ar-IQ" dirty="0" smtClean="0"/>
              <a:t> </a:t>
            </a:r>
          </a:p>
          <a:p>
            <a:endParaRPr lang="ar-IQ" dirty="0"/>
          </a:p>
        </p:txBody>
      </p:sp>
      <p:sp>
        <p:nvSpPr>
          <p:cNvPr id="4" name="مستطيل 3"/>
          <p:cNvSpPr/>
          <p:nvPr/>
        </p:nvSpPr>
        <p:spPr>
          <a:xfrm>
            <a:off x="936366" y="1473899"/>
            <a:ext cx="7380050" cy="110799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القيـــــــــــــــــــــــادة ))</a:t>
            </a:r>
            <a:endParaRPr lang="ar-SA"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99803806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6592" y="836712"/>
            <a:ext cx="9073008"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4475311" y="6093296"/>
            <a:ext cx="3563796" cy="400110"/>
          </a:xfrm>
          <a:prstGeom prst="rect">
            <a:avLst/>
          </a:prstGeom>
        </p:spPr>
        <p:txBody>
          <a:bodyPr wrap="none">
            <a:spAutoFit/>
          </a:bodyPr>
          <a:lstStyle/>
          <a:p>
            <a:r>
              <a:rPr lang="ar-IQ" dirty="0"/>
              <a:t> </a:t>
            </a:r>
            <a:r>
              <a:rPr lang="ar-IQ" sz="2000" b="1" dirty="0"/>
              <a:t>(منقول من الانترنت هبة الطباع 2014)</a:t>
            </a:r>
          </a:p>
        </p:txBody>
      </p:sp>
    </p:spTree>
    <p:extLst>
      <p:ext uri="{BB962C8B-B14F-4D97-AF65-F5344CB8AC3E}">
        <p14:creationId xmlns:p14="http://schemas.microsoft.com/office/powerpoint/2010/main" val="212340357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IQ" b="1" dirty="0">
                <a:solidFill>
                  <a:schemeClr val="tx2">
                    <a:lumMod val="60000"/>
                    <a:lumOff val="40000"/>
                  </a:schemeClr>
                </a:solidFill>
              </a:rPr>
              <a:t>3-القيادة والرئاسة :-</a:t>
            </a:r>
          </a:p>
        </p:txBody>
      </p:sp>
      <p:sp>
        <p:nvSpPr>
          <p:cNvPr id="3" name="عنصر نائب للمحتوى 2"/>
          <p:cNvSpPr>
            <a:spLocks noGrp="1"/>
          </p:cNvSpPr>
          <p:nvPr>
            <p:ph idx="1"/>
          </p:nvPr>
        </p:nvSpPr>
        <p:spPr>
          <a:xfrm>
            <a:off x="457200" y="1124744"/>
            <a:ext cx="8229600" cy="5001419"/>
          </a:xfrm>
        </p:spPr>
        <p:txBody>
          <a:bodyPr>
            <a:normAutofit lnSpcReduction="10000"/>
          </a:bodyPr>
          <a:lstStyle/>
          <a:p>
            <a:r>
              <a:rPr lang="ar-IQ" dirty="0"/>
              <a:t>كان المفهوم السابق في العهد القديم ان الوظيفة هي الوسيلة لتسلق السلم الاجتماعي للحصـــــــول عـلى السلطة والقدرة على الحكم الا ان هذا المفهوم قد تغير الان ، فالمطلوب الان هو القيادة وليست الرئاســـة فان الرئيس يوضع في منصب الرئاسة على اساس نظام محدد اما القيادة تنبع بطريقة تلقائية من الجماعة نفسها </a:t>
            </a:r>
          </a:p>
          <a:p>
            <a:r>
              <a:rPr lang="ar-IQ" dirty="0"/>
              <a:t>ومع ذلك من الممكن ان يكون الرئيس الاداري قائدا اداريا او توفرت فيه شروط القيادة كالقدرة على التأثير والتوجيه واستمالة الافراد لتحقيق </a:t>
            </a:r>
            <a:r>
              <a:rPr lang="ar-IQ" dirty="0" smtClean="0"/>
              <a:t>الهدف. ( </a:t>
            </a:r>
            <a:r>
              <a:rPr lang="ar-IQ" dirty="0"/>
              <a:t>الذهبي والعزاوي ص 169 -2005 )</a:t>
            </a:r>
          </a:p>
          <a:p>
            <a:endParaRPr lang="ar-IQ" dirty="0"/>
          </a:p>
        </p:txBody>
      </p:sp>
    </p:spTree>
    <p:extLst>
      <p:ext uri="{BB962C8B-B14F-4D97-AF65-F5344CB8AC3E}">
        <p14:creationId xmlns:p14="http://schemas.microsoft.com/office/powerpoint/2010/main" val="2264490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normAutofit/>
          </a:bodyPr>
          <a:lstStyle/>
          <a:p>
            <a:pPr algn="r"/>
            <a:r>
              <a:rPr lang="ar-IQ" b="1" dirty="0" smtClean="0">
                <a:solidFill>
                  <a:schemeClr val="tx2">
                    <a:lumMod val="60000"/>
                    <a:lumOff val="40000"/>
                  </a:schemeClr>
                </a:solidFill>
              </a:rPr>
              <a:t>4-القيادة </a:t>
            </a:r>
            <a:r>
              <a:rPr lang="ar-IQ" b="1" dirty="0">
                <a:solidFill>
                  <a:schemeClr val="tx2">
                    <a:lumMod val="60000"/>
                    <a:lumOff val="40000"/>
                  </a:schemeClr>
                </a:solidFill>
              </a:rPr>
              <a:t>والقائد :-</a:t>
            </a:r>
          </a:p>
        </p:txBody>
      </p:sp>
      <p:sp>
        <p:nvSpPr>
          <p:cNvPr id="3" name="عنصر نائب للمحتوى 2"/>
          <p:cNvSpPr>
            <a:spLocks noGrp="1"/>
          </p:cNvSpPr>
          <p:nvPr>
            <p:ph idx="1"/>
          </p:nvPr>
        </p:nvSpPr>
        <p:spPr>
          <a:xfrm>
            <a:off x="457200" y="1196752"/>
            <a:ext cx="8229600" cy="4929411"/>
          </a:xfrm>
        </p:spPr>
        <p:txBody>
          <a:bodyPr>
            <a:normAutofit fontScale="92500" lnSpcReduction="10000"/>
          </a:bodyPr>
          <a:lstStyle/>
          <a:p>
            <a:r>
              <a:rPr lang="ar-IQ" dirty="0"/>
              <a:t> على الرغم من مركزية الدور الذي يلعبه القائد في عملية القيادة الا ان هذه العملية </a:t>
            </a:r>
            <a:r>
              <a:rPr lang="ar-IQ" dirty="0" err="1"/>
              <a:t>لاتشتمل</a:t>
            </a:r>
            <a:r>
              <a:rPr lang="ar-IQ" dirty="0"/>
              <a:t> عل ادوار   ومهام القائد لوحده فالقيادة كعملية وكمفهوم اوسع من القائد </a:t>
            </a:r>
            <a:r>
              <a:rPr lang="ar-IQ" dirty="0" err="1"/>
              <a:t>لانها</a:t>
            </a:r>
            <a:r>
              <a:rPr lang="ar-IQ" dirty="0"/>
              <a:t> تتضمن اطرافا اخرى هم التابعين او المرؤوسين وكذلك الموقف الذي يمارس في ظله السلوك القيادي .</a:t>
            </a:r>
          </a:p>
          <a:p>
            <a:r>
              <a:rPr lang="ar-IQ" dirty="0"/>
              <a:t> ان دور التابعين يعد ضروريا في ممارسة القيادة الناجحة كما ان الموقف الذي تجري او تمارس في ظله القيادة الناجحة يؤثر كثيرا في نجاحها .</a:t>
            </a:r>
          </a:p>
          <a:p>
            <a:r>
              <a:rPr lang="ar-IQ" dirty="0"/>
              <a:t>واخيرا ان القائد الناجح هو الذي يستطيع ممارسة القيادة من خلال مراعاة متغيرات التابعين وسلوكهم من جهة والموقف وعوامله من جهة اخرى </a:t>
            </a:r>
            <a:r>
              <a:rPr lang="ar-IQ" dirty="0" smtClean="0"/>
              <a:t>. (</a:t>
            </a:r>
            <a:r>
              <a:rPr lang="ar-IQ" dirty="0"/>
              <a:t>داغر ، ص421،2000)</a:t>
            </a:r>
          </a:p>
        </p:txBody>
      </p:sp>
    </p:spTree>
    <p:extLst>
      <p:ext uri="{BB962C8B-B14F-4D97-AF65-F5344CB8AC3E}">
        <p14:creationId xmlns:p14="http://schemas.microsoft.com/office/powerpoint/2010/main" val="366807713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IQ" sz="3200" b="1" dirty="0"/>
              <a:t>الشكل التالي  يوضح اطراف عملية القيادة</a:t>
            </a: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836712"/>
            <a:ext cx="7344815" cy="45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465559" y="5721260"/>
            <a:ext cx="1797287" cy="400110"/>
          </a:xfrm>
          <a:prstGeom prst="rect">
            <a:avLst/>
          </a:prstGeom>
        </p:spPr>
        <p:txBody>
          <a:bodyPr wrap="none">
            <a:spAutoFit/>
          </a:bodyPr>
          <a:lstStyle/>
          <a:p>
            <a:r>
              <a:rPr lang="ar-IQ" dirty="0"/>
              <a:t> </a:t>
            </a:r>
            <a:r>
              <a:rPr lang="ar-IQ" sz="2000" b="1" dirty="0"/>
              <a:t>( الشماع ،2009)</a:t>
            </a:r>
          </a:p>
        </p:txBody>
      </p:sp>
    </p:spTree>
    <p:extLst>
      <p:ext uri="{BB962C8B-B14F-4D97-AF65-F5344CB8AC3E}">
        <p14:creationId xmlns:p14="http://schemas.microsoft.com/office/powerpoint/2010/main" val="262208108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pPr algn="r"/>
            <a:r>
              <a:rPr lang="ar-IQ" b="1" dirty="0" smtClean="0">
                <a:solidFill>
                  <a:srgbClr val="C00000"/>
                </a:solidFill>
              </a:rPr>
              <a:t>ثالثا: </a:t>
            </a:r>
            <a:r>
              <a:rPr lang="ar-IQ" b="1" dirty="0">
                <a:solidFill>
                  <a:srgbClr val="C00000"/>
                </a:solidFill>
              </a:rPr>
              <a:t>انواع القيادة :-</a:t>
            </a:r>
          </a:p>
        </p:txBody>
      </p:sp>
      <p:sp>
        <p:nvSpPr>
          <p:cNvPr id="3" name="عنصر نائب للمحتوى 2"/>
          <p:cNvSpPr>
            <a:spLocks noGrp="1"/>
          </p:cNvSpPr>
          <p:nvPr>
            <p:ph idx="1"/>
          </p:nvPr>
        </p:nvSpPr>
        <p:spPr>
          <a:xfrm>
            <a:off x="457200" y="1052736"/>
            <a:ext cx="8229600" cy="5073427"/>
          </a:xfrm>
        </p:spPr>
        <p:txBody>
          <a:bodyPr>
            <a:normAutofit fontScale="85000" lnSpcReduction="10000"/>
          </a:bodyPr>
          <a:lstStyle/>
          <a:p>
            <a:endParaRPr lang="ar-IQ" dirty="0"/>
          </a:p>
          <a:p>
            <a:r>
              <a:rPr lang="ar-IQ" dirty="0"/>
              <a:t>1-</a:t>
            </a:r>
            <a:r>
              <a:rPr lang="ar-IQ" sz="3300" b="1" dirty="0">
                <a:solidFill>
                  <a:schemeClr val="tx2">
                    <a:lumMod val="60000"/>
                    <a:lumOff val="40000"/>
                  </a:schemeClr>
                </a:solidFill>
              </a:rPr>
              <a:t>القيادة الفقيرة :-</a:t>
            </a:r>
            <a:r>
              <a:rPr lang="ar-IQ" dirty="0"/>
              <a:t>اهتمامات القيادة ضعيفة بالأفراد ، والانتاج ولا يتعدى كونه حلقة من حلقات الاتصال ، يحاول اخلاء اهم مسؤولياته للحفاظ كرسيه فقط .</a:t>
            </a:r>
          </a:p>
          <a:p>
            <a:endParaRPr lang="ar-IQ" dirty="0"/>
          </a:p>
          <a:p>
            <a:r>
              <a:rPr lang="ar-IQ" dirty="0"/>
              <a:t>2-</a:t>
            </a:r>
            <a:r>
              <a:rPr lang="ar-IQ" sz="3300" b="1" dirty="0">
                <a:solidFill>
                  <a:schemeClr val="tx2">
                    <a:lumMod val="60000"/>
                    <a:lumOff val="40000"/>
                  </a:schemeClr>
                </a:solidFill>
              </a:rPr>
              <a:t>القيادة الحقيقية :-</a:t>
            </a:r>
            <a:r>
              <a:rPr lang="ar-IQ" dirty="0"/>
              <a:t>اهتمام القائد بالإنتاج والافراد بشكل كبير ، يمزج بين اهداف المنظمة واهداف الافراد ( العاملين )ويسعى الى تحقيق افضل النتائج</a:t>
            </a:r>
          </a:p>
          <a:p>
            <a:endParaRPr lang="ar-IQ" dirty="0"/>
          </a:p>
          <a:p>
            <a:r>
              <a:rPr lang="ar-IQ" dirty="0"/>
              <a:t>3-</a:t>
            </a:r>
            <a:r>
              <a:rPr lang="ar-IQ" sz="3300" b="1" dirty="0">
                <a:solidFill>
                  <a:schemeClr val="tx2">
                    <a:lumMod val="60000"/>
                    <a:lumOff val="40000"/>
                  </a:schemeClr>
                </a:solidFill>
              </a:rPr>
              <a:t>القيادة الوسيطة :-</a:t>
            </a:r>
            <a:r>
              <a:rPr lang="ar-IQ" dirty="0"/>
              <a:t>يسعى القائد للموازنة باهتماماته بين الانتاج والافراد ، ويسعى الى تحقيق انتاجية معقولة ، يخلق شعور ، ولو نسبي لدى العاملين ، لا يتوقع منه ان يحقق مستويات انتاجية عالية .</a:t>
            </a:r>
          </a:p>
          <a:p>
            <a:endParaRPr lang="ar-IQ" dirty="0"/>
          </a:p>
          <a:p>
            <a:endParaRPr lang="ar-IQ" dirty="0"/>
          </a:p>
          <a:p>
            <a:endParaRPr lang="ar-IQ" dirty="0"/>
          </a:p>
          <a:p>
            <a:endParaRPr lang="ar-IQ" dirty="0"/>
          </a:p>
        </p:txBody>
      </p:sp>
    </p:spTree>
    <p:extLst>
      <p:ext uri="{BB962C8B-B14F-4D97-AF65-F5344CB8AC3E}">
        <p14:creationId xmlns:p14="http://schemas.microsoft.com/office/powerpoint/2010/main" val="374179822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85000" lnSpcReduction="20000"/>
          </a:bodyPr>
          <a:lstStyle/>
          <a:p>
            <a:pPr marL="0" indent="0">
              <a:buNone/>
            </a:pPr>
            <a:endParaRPr lang="ar-IQ" dirty="0"/>
          </a:p>
          <a:p>
            <a:r>
              <a:rPr lang="ar-IQ" dirty="0"/>
              <a:t>4-</a:t>
            </a:r>
            <a:r>
              <a:rPr lang="ar-IQ" sz="3300" b="1" dirty="0">
                <a:solidFill>
                  <a:schemeClr val="tx2">
                    <a:lumMod val="60000"/>
                    <a:lumOff val="40000"/>
                  </a:schemeClr>
                </a:solidFill>
              </a:rPr>
              <a:t>القيادة الأوتوقراطية :-</a:t>
            </a:r>
            <a:r>
              <a:rPr lang="ar-IQ" dirty="0"/>
              <a:t>هم الوحيد للقائد الانتاج ، يهتم بعناصر الانتاج كثيرا والتخطيط ، والرقابة ، والتوجيه ، ..... الخ ولا يهتم بالعاملين  يتشدد باستخدام سلطاته الادارية .</a:t>
            </a:r>
          </a:p>
          <a:p>
            <a:endParaRPr lang="ar-IQ" dirty="0"/>
          </a:p>
          <a:p>
            <a:r>
              <a:rPr lang="ar-IQ" dirty="0"/>
              <a:t>5-</a:t>
            </a:r>
            <a:r>
              <a:rPr lang="ar-IQ" sz="3300" b="1" dirty="0">
                <a:solidFill>
                  <a:schemeClr val="tx2">
                    <a:lumMod val="60000"/>
                    <a:lumOff val="40000"/>
                  </a:schemeClr>
                </a:solidFill>
              </a:rPr>
              <a:t>القيادة الاستبدادية :-</a:t>
            </a:r>
            <a:r>
              <a:rPr lang="ar-IQ" dirty="0"/>
              <a:t>يسع اسلوب القيادة الاستبدادية للمديرين باتخاذ القرارات وحدهم دون تدخل الاخرين ويتمتع المديرون بسلطة كاملة وفرض ارادتهم على الموظفين ولا احد يتحدى قرارات القائـــد الاستبدادين</a:t>
            </a:r>
          </a:p>
          <a:p>
            <a:endParaRPr lang="ar-IQ" dirty="0"/>
          </a:p>
          <a:p>
            <a:r>
              <a:rPr lang="ar-IQ" dirty="0"/>
              <a:t>6-</a:t>
            </a:r>
            <a:r>
              <a:rPr lang="ar-IQ" sz="3300" b="1" dirty="0">
                <a:solidFill>
                  <a:schemeClr val="tx2">
                    <a:lumMod val="60000"/>
                    <a:lumOff val="40000"/>
                  </a:schemeClr>
                </a:solidFill>
              </a:rPr>
              <a:t>القائد المشارك :-</a:t>
            </a:r>
            <a:r>
              <a:rPr lang="ar-IQ" dirty="0"/>
              <a:t>ويسمى هذا النمط في كثير من الاحيان اسلوب القيادة الديمقراطية ، وتقدر القيادة التشاركية مدخلات اعضاء الفريق ، ولكن مسؤولية اتخاذ القرار النهائي تقع على عاتق القائد التشاركي ،وتعزز القيادة التشاركية معنويات الموظفين لان الموظفين يساهمون في عملية صنع القرار فهذا يجعلهم يشعرون بان آرائهم مهمة .</a:t>
            </a:r>
          </a:p>
          <a:p>
            <a:endParaRPr lang="ar-IQ" dirty="0"/>
          </a:p>
        </p:txBody>
      </p:sp>
    </p:spTree>
    <p:extLst>
      <p:ext uri="{BB962C8B-B14F-4D97-AF65-F5344CB8AC3E}">
        <p14:creationId xmlns:p14="http://schemas.microsoft.com/office/powerpoint/2010/main" val="344886418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332656"/>
            <a:ext cx="8363272" cy="6264696"/>
          </a:xfrm>
        </p:spPr>
        <p:txBody>
          <a:bodyPr>
            <a:normAutofit fontScale="85000" lnSpcReduction="20000"/>
          </a:bodyPr>
          <a:lstStyle/>
          <a:p>
            <a:endParaRPr lang="ar-IQ" dirty="0"/>
          </a:p>
          <a:p>
            <a:r>
              <a:rPr lang="ar-IQ" dirty="0"/>
              <a:t>7-</a:t>
            </a:r>
            <a:r>
              <a:rPr lang="ar-IQ" sz="3300" b="1" dirty="0">
                <a:solidFill>
                  <a:schemeClr val="tx2">
                    <a:lumMod val="60000"/>
                    <a:lumOff val="40000"/>
                  </a:schemeClr>
                </a:solidFill>
              </a:rPr>
              <a:t>القيادة التبادلية :-</a:t>
            </a:r>
            <a:r>
              <a:rPr lang="ar-IQ" dirty="0"/>
              <a:t>المديرين الذي يستخدمون هذا الاسلوب يحصلون على بعض المهام لأدائها ، ويقدمون المكافآت او العقوبات لأعضاء الفريق </a:t>
            </a:r>
            <a:r>
              <a:rPr lang="ar-IQ" dirty="0" err="1"/>
              <a:t>بناءا</a:t>
            </a:r>
            <a:r>
              <a:rPr lang="ar-IQ" dirty="0"/>
              <a:t> على نتائج الاداء .حيث يقوم المديرون واعضاء الفريق بوضع الاهداف المحددة سلفا معا ويوافق الموظفون على اتباع الاتجاه وقيادة المدير لتحقيق تلك الاهداف </a:t>
            </a:r>
            <a:r>
              <a:rPr lang="ar-IQ" dirty="0" smtClean="0"/>
              <a:t>.</a:t>
            </a:r>
          </a:p>
          <a:p>
            <a:endParaRPr lang="ar-IQ" dirty="0"/>
          </a:p>
          <a:p>
            <a:r>
              <a:rPr lang="ar-IQ" dirty="0" smtClean="0"/>
              <a:t>8-</a:t>
            </a:r>
            <a:r>
              <a:rPr lang="ar-IQ" sz="3600" b="1" dirty="0" smtClean="0">
                <a:solidFill>
                  <a:schemeClr val="tx2">
                    <a:lumMod val="60000"/>
                    <a:lumOff val="40000"/>
                  </a:schemeClr>
                </a:solidFill>
              </a:rPr>
              <a:t>القيادة التحويلية :- </a:t>
            </a:r>
            <a:r>
              <a:rPr lang="ar-IQ" dirty="0" smtClean="0"/>
              <a:t>يعتمد اسلوب القيادة التحويلية على مستويات التواصل العالية من الادارة لتحقيق الاهداف ويقوم القائد بتحفيز الموظفين ، وتعزيز الانتاجية والكفاءة من خلال التواصل والوضوح العالي ويتطلب هذا النمط من القيادة اشتراك الادارة لتحقيق الاهداف .</a:t>
            </a:r>
          </a:p>
          <a:p>
            <a:endParaRPr lang="ar-IQ" dirty="0" smtClean="0"/>
          </a:p>
          <a:p>
            <a:r>
              <a:rPr lang="ar-IQ" dirty="0"/>
              <a:t>9-</a:t>
            </a:r>
            <a:r>
              <a:rPr lang="ar-IQ" sz="3600" b="1" dirty="0">
                <a:solidFill>
                  <a:schemeClr val="tx2">
                    <a:lumMod val="60000"/>
                    <a:lumOff val="40000"/>
                  </a:schemeClr>
                </a:solidFill>
              </a:rPr>
              <a:t>القيادة الاجتماعية :- </a:t>
            </a:r>
            <a:r>
              <a:rPr lang="ar-IQ" dirty="0"/>
              <a:t>يهتم القائد بخلق علاقة طيبة مع الافراد ويقلل اهتمامه بالنسبة للإنتاج  ، ويحاول ان يخلق ظروف مريحة في المنظمــــــــــــــة من اجـــــــل ان يحب العامـــــــــــل العمــــــــــل .</a:t>
            </a:r>
          </a:p>
          <a:p>
            <a:pPr marL="0" indent="0">
              <a:buNone/>
            </a:pPr>
            <a:r>
              <a:rPr lang="ar-IQ" dirty="0" smtClean="0"/>
              <a:t>(</a:t>
            </a:r>
            <a:r>
              <a:rPr lang="ar-IQ" dirty="0"/>
              <a:t>المنتدى العربي لا دارة الموارد البشرية ( انماط القيادة )</a:t>
            </a:r>
          </a:p>
          <a:p>
            <a:endParaRPr lang="ar-IQ" dirty="0" smtClean="0"/>
          </a:p>
        </p:txBody>
      </p:sp>
    </p:spTree>
    <p:extLst>
      <p:ext uri="{BB962C8B-B14F-4D97-AF65-F5344CB8AC3E}">
        <p14:creationId xmlns:p14="http://schemas.microsoft.com/office/powerpoint/2010/main" val="1183128375"/>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3"/>
            <a:ext cx="8229600" cy="4968552"/>
          </a:xfrm>
        </p:spPr>
        <p:txBody>
          <a:bodyPr>
            <a:normAutofit fontScale="85000" lnSpcReduction="10000"/>
          </a:bodyPr>
          <a:lstStyle/>
          <a:p>
            <a:pPr marL="0" indent="0">
              <a:buNone/>
            </a:pPr>
            <a:r>
              <a:rPr lang="ar-IQ" sz="3800" b="1" dirty="0" smtClean="0">
                <a:solidFill>
                  <a:schemeClr val="tx2">
                    <a:lumMod val="60000"/>
                    <a:lumOff val="40000"/>
                  </a:schemeClr>
                </a:solidFill>
              </a:rPr>
              <a:t>10- </a:t>
            </a:r>
            <a:r>
              <a:rPr lang="ar-IQ" sz="3800" b="1" dirty="0">
                <a:solidFill>
                  <a:schemeClr val="tx2">
                    <a:lumMod val="60000"/>
                    <a:lumOff val="40000"/>
                  </a:schemeClr>
                </a:solidFill>
              </a:rPr>
              <a:t>القيادة الفوضوية </a:t>
            </a:r>
          </a:p>
          <a:p>
            <a:r>
              <a:rPr lang="ar-IQ" dirty="0"/>
              <a:t> تتسم القيادة الفوضوية بضعف العلاقات الودية بين القائد والمرؤوسين</a:t>
            </a:r>
          </a:p>
          <a:p>
            <a:r>
              <a:rPr lang="ar-IQ" dirty="0"/>
              <a:t>ابرز سمات القيادة الفوضوية</a:t>
            </a:r>
          </a:p>
          <a:p>
            <a:endParaRPr lang="ar-IQ" dirty="0"/>
          </a:p>
          <a:p>
            <a:r>
              <a:rPr lang="ar-IQ" dirty="0"/>
              <a:t>1- إعطاء الحرية الكاملة للأفراد او المرؤوسين في انجاز المهمات</a:t>
            </a:r>
          </a:p>
          <a:p>
            <a:r>
              <a:rPr lang="ar-IQ" dirty="0"/>
              <a:t>2- عدم إعطاء المعلومات الا حينما يسال القائد عنها </a:t>
            </a:r>
          </a:p>
          <a:p>
            <a:r>
              <a:rPr lang="ar-IQ" dirty="0"/>
              <a:t>3- ضعف التماسك وضيق العلاقات الاجتماعية وضعف الروح المعنوية </a:t>
            </a:r>
          </a:p>
          <a:p>
            <a:r>
              <a:rPr lang="ar-IQ" dirty="0"/>
              <a:t>4- عدم التدخل في الاعمال التي تناط بالأفراد الا في حدود ضيقة </a:t>
            </a:r>
          </a:p>
          <a:p>
            <a:endParaRPr lang="ar-IQ" dirty="0"/>
          </a:p>
        </p:txBody>
      </p:sp>
    </p:spTree>
    <p:extLst>
      <p:ext uri="{BB962C8B-B14F-4D97-AF65-F5344CB8AC3E}">
        <p14:creationId xmlns:p14="http://schemas.microsoft.com/office/powerpoint/2010/main" val="180601673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fontScale="90000"/>
          </a:bodyPr>
          <a:lstStyle/>
          <a:p>
            <a:pPr algn="r"/>
            <a:r>
              <a:rPr lang="ar-IQ" dirty="0"/>
              <a:t/>
            </a:r>
            <a:br>
              <a:rPr lang="ar-IQ" dirty="0"/>
            </a:br>
            <a:r>
              <a:rPr lang="ar-IQ" sz="4900" b="1" dirty="0">
                <a:solidFill>
                  <a:srgbClr val="C00000"/>
                </a:solidFill>
              </a:rPr>
              <a:t>المصادر </a:t>
            </a:r>
            <a:br>
              <a:rPr lang="ar-IQ" sz="4900" b="1" dirty="0">
                <a:solidFill>
                  <a:srgbClr val="C00000"/>
                </a:solidFill>
              </a:rPr>
            </a:br>
            <a:endParaRPr lang="ar-IQ" b="1" dirty="0">
              <a:solidFill>
                <a:srgbClr val="C00000"/>
              </a:solidFill>
            </a:endParaRPr>
          </a:p>
        </p:txBody>
      </p:sp>
      <p:sp>
        <p:nvSpPr>
          <p:cNvPr id="3" name="عنصر نائب للمحتوى 2"/>
          <p:cNvSpPr>
            <a:spLocks noGrp="1"/>
          </p:cNvSpPr>
          <p:nvPr>
            <p:ph idx="1"/>
          </p:nvPr>
        </p:nvSpPr>
        <p:spPr>
          <a:xfrm>
            <a:off x="457200" y="836712"/>
            <a:ext cx="8229600" cy="5616624"/>
          </a:xfrm>
        </p:spPr>
        <p:txBody>
          <a:bodyPr>
            <a:normAutofit fontScale="70000" lnSpcReduction="20000"/>
          </a:bodyPr>
          <a:lstStyle/>
          <a:p>
            <a:endParaRPr lang="ar-IQ" dirty="0"/>
          </a:p>
          <a:p>
            <a:r>
              <a:rPr lang="ar-IQ" dirty="0"/>
              <a:t>1-الدكتور خليل محمد الشماع والدكتور خضير كاظم حمود (نظرية المنظمة ، دار المسيرة للنشر والتوزيع ، 2009)</a:t>
            </a:r>
          </a:p>
          <a:p>
            <a:r>
              <a:rPr lang="ar-IQ" dirty="0"/>
              <a:t>2-الدكتور منقذ محمد داغر والدكتور عادل </a:t>
            </a:r>
            <a:r>
              <a:rPr lang="ar-IQ" dirty="0" err="1"/>
              <a:t>حرحوش</a:t>
            </a:r>
            <a:r>
              <a:rPr lang="ar-IQ" dirty="0"/>
              <a:t> صالح (نظرية المنظمة والسلوك التنظيمي ، 2000)</a:t>
            </a:r>
          </a:p>
          <a:p>
            <a:r>
              <a:rPr lang="ar-IQ" dirty="0"/>
              <a:t>3-( الدكتور جاسم محمد الذهبي والدكتور نجم عبد </a:t>
            </a:r>
            <a:r>
              <a:rPr lang="ar-IQ" dirty="0" err="1"/>
              <a:t>اللة</a:t>
            </a:r>
            <a:r>
              <a:rPr lang="ar-IQ" dirty="0"/>
              <a:t> العزاوي ص 169 -2005 )</a:t>
            </a:r>
          </a:p>
          <a:p>
            <a:r>
              <a:rPr lang="ar-IQ" dirty="0"/>
              <a:t>4- منقول من الانترنت هبة الطباع( الفرق بين القائد والمدير، 2014 )</a:t>
            </a:r>
          </a:p>
          <a:p>
            <a:r>
              <a:rPr lang="ar-IQ" dirty="0"/>
              <a:t>5-القحطاني ،سالم بن سعيد (القيادة الادارية التحول نحو نموذج القيادي العالمي ) الرياض مكتبة الملك فهد الوطنية ،2008)</a:t>
            </a:r>
          </a:p>
          <a:p>
            <a:r>
              <a:rPr lang="ar-IQ" dirty="0"/>
              <a:t>6-الجارودي ،ماجدة بنت ابراهيم ( قيادة التحويل في المنظمات مدخل الى نظريات القيادة ) الرياض ، قرطبة للنشر والتوزيع 2011 .</a:t>
            </a:r>
          </a:p>
          <a:p>
            <a:r>
              <a:rPr lang="ar-IQ" dirty="0"/>
              <a:t>7-شفيق ، محمد (القيادة تطبيقات العلوم السلوكية في مجال القيادة) ، القاهرة نهضة مصر للنشر ، 2009</a:t>
            </a:r>
          </a:p>
          <a:p>
            <a:r>
              <a:rPr lang="ar-IQ" dirty="0"/>
              <a:t>8-كنعان ،نواف سالم (القيادة الادارية ) ، عمان ، دار الثقافة ، 2006 .</a:t>
            </a:r>
          </a:p>
          <a:p>
            <a:r>
              <a:rPr lang="ar-IQ" dirty="0"/>
              <a:t>9-( انماط القيادة ) ، (المنتدى العربي لا دارة الموارد البشرية) .                  		 </a:t>
            </a:r>
          </a:p>
          <a:p>
            <a:endParaRPr lang="ar-IQ" dirty="0"/>
          </a:p>
        </p:txBody>
      </p:sp>
    </p:spTree>
    <p:extLst>
      <p:ext uri="{BB962C8B-B14F-4D97-AF65-F5344CB8AC3E}">
        <p14:creationId xmlns:p14="http://schemas.microsoft.com/office/powerpoint/2010/main" val="2512772940"/>
      </p:ext>
    </p:extLst>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smtClean="0"/>
              <a:t/>
            </a:r>
            <a:br>
              <a:rPr lang="ar-IQ" dirty="0" smtClean="0"/>
            </a:br>
            <a:r>
              <a:rPr lang="ar-IQ" b="1" dirty="0" smtClean="0">
                <a:solidFill>
                  <a:srgbClr val="C00000"/>
                </a:solidFill>
              </a:rPr>
              <a:t>تتناول ورقة العمل المحتويات التالية :-</a:t>
            </a:r>
            <a:r>
              <a:rPr lang="ar-IQ" dirty="0" smtClean="0"/>
              <a:t/>
            </a:r>
            <a:br>
              <a:rPr lang="ar-IQ" dirty="0" smtClean="0"/>
            </a:br>
            <a:endParaRPr lang="ar-IQ" dirty="0"/>
          </a:p>
        </p:txBody>
      </p:sp>
      <p:sp>
        <p:nvSpPr>
          <p:cNvPr id="3" name="عنصر نائب للمحتوى 2"/>
          <p:cNvSpPr>
            <a:spLocks noGrp="1"/>
          </p:cNvSpPr>
          <p:nvPr>
            <p:ph idx="1"/>
          </p:nvPr>
        </p:nvSpPr>
        <p:spPr/>
        <p:txBody>
          <a:bodyPr>
            <a:normAutofit fontScale="92500" lnSpcReduction="10000"/>
          </a:bodyPr>
          <a:lstStyle/>
          <a:p>
            <a:r>
              <a:rPr lang="ar-IQ" sz="3500" dirty="0" smtClean="0"/>
              <a:t>ـ  المقدمـــــــة </a:t>
            </a:r>
          </a:p>
          <a:p>
            <a:r>
              <a:rPr lang="ar-IQ" dirty="0" smtClean="0"/>
              <a:t>1 : مفهوم القيادة  </a:t>
            </a:r>
          </a:p>
          <a:p>
            <a:r>
              <a:rPr lang="ar-IQ" dirty="0" smtClean="0"/>
              <a:t>2 :اهمية القيـــادة</a:t>
            </a:r>
          </a:p>
          <a:p>
            <a:r>
              <a:rPr lang="ar-IQ" dirty="0" smtClean="0"/>
              <a:t>3-مقارنة بين القيادة ومفاهيم اخرى مقاربة </a:t>
            </a:r>
          </a:p>
          <a:p>
            <a:r>
              <a:rPr lang="ar-IQ" dirty="0" smtClean="0"/>
              <a:t>4-انواع القيادة أو ( اساليب القيادة ) والعوامل المؤثرة في اختيار الاسلوب المناسب .</a:t>
            </a:r>
          </a:p>
          <a:p>
            <a:r>
              <a:rPr lang="ar-IQ" dirty="0" smtClean="0"/>
              <a:t>5-مصادر قوة القيادة </a:t>
            </a:r>
          </a:p>
          <a:p>
            <a:r>
              <a:rPr lang="ar-IQ" dirty="0" smtClean="0"/>
              <a:t>6-نظريات القيادة </a:t>
            </a:r>
          </a:p>
          <a:p>
            <a:r>
              <a:rPr lang="ar-IQ" dirty="0" smtClean="0"/>
              <a:t>-المصادر</a:t>
            </a:r>
          </a:p>
          <a:p>
            <a:endParaRPr lang="ar-IQ" dirty="0"/>
          </a:p>
        </p:txBody>
      </p:sp>
    </p:spTree>
    <p:extLst>
      <p:ext uri="{BB962C8B-B14F-4D97-AF65-F5344CB8AC3E}">
        <p14:creationId xmlns:p14="http://schemas.microsoft.com/office/powerpoint/2010/main" val="27026949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1143000"/>
          </a:xfrm>
        </p:spPr>
        <p:txBody>
          <a:bodyPr>
            <a:normAutofit/>
          </a:bodyPr>
          <a:lstStyle/>
          <a:p>
            <a:pPr algn="r"/>
            <a:r>
              <a:rPr lang="ar-IQ" b="1" dirty="0" smtClean="0">
                <a:solidFill>
                  <a:srgbClr val="C00000"/>
                </a:solidFill>
              </a:rPr>
              <a:t>المقدمــــــــــــــــــــــة :- </a:t>
            </a:r>
            <a:endParaRPr lang="ar-IQ" b="1" dirty="0">
              <a:solidFill>
                <a:srgbClr val="C00000"/>
              </a:solidFill>
            </a:endParaRPr>
          </a:p>
        </p:txBody>
      </p:sp>
      <p:sp>
        <p:nvSpPr>
          <p:cNvPr id="3" name="عنصر نائب للمحتوى 2"/>
          <p:cNvSpPr>
            <a:spLocks noGrp="1"/>
          </p:cNvSpPr>
          <p:nvPr>
            <p:ph idx="1"/>
          </p:nvPr>
        </p:nvSpPr>
        <p:spPr>
          <a:xfrm>
            <a:off x="457200" y="1268760"/>
            <a:ext cx="8363272" cy="4857403"/>
          </a:xfrm>
        </p:spPr>
        <p:txBody>
          <a:bodyPr>
            <a:normAutofit fontScale="85000" lnSpcReduction="10000"/>
          </a:bodyPr>
          <a:lstStyle/>
          <a:p>
            <a:r>
              <a:rPr lang="ar-IQ" dirty="0" smtClean="0"/>
              <a:t>لاشـــك ان اي منظمة تطمح الى تحقيق اهدافها عن طريق الجهود الجماعية المشتركة لإفـــــــــــــــــــــــــــــــرادهـــــــــــــــــا ووجـــــــــــــود قيـــــــــــــــــــادة فيــــــــــــــــــــــها .</a:t>
            </a:r>
          </a:p>
          <a:p>
            <a:r>
              <a:rPr lang="ar-IQ" dirty="0" smtClean="0"/>
              <a:t>وعليه لابد من وجود مدير </a:t>
            </a:r>
            <a:r>
              <a:rPr lang="en-US" dirty="0" smtClean="0"/>
              <a:t>Manger </a:t>
            </a:r>
            <a:r>
              <a:rPr lang="ar-IQ" dirty="0" smtClean="0"/>
              <a:t>يتولى قيادة هذه المجموعات من خلال قيامه بالتنسيق المستمر لجهودهم ونشاطهم توجيها نحو تحقيق الاهداف المرسومــــــــــــــــــــــــــــــــــــــة .</a:t>
            </a:r>
          </a:p>
          <a:p>
            <a:r>
              <a:rPr lang="ar-IQ" dirty="0" smtClean="0"/>
              <a:t>لذلك ان موضوع القيادة من اهم الموضوعات تركزت عليها جهود كثير من علماء الاجتماع وعلم النفس بعد الحرب العالمية الثانية فقد بحث هؤلاء العلماء واكدوا عن القيادة والقائد ووجدوا بان للقائد دور كبير في التحفيز عن طريق رفع الروح المعنوية للجماعة في كل مجال من مجالات الحياة سواء كانت اقتصادية او شفافية او اجتماعية او سياسية وعسكرية او حتى العائلية منها  .  (الذهبــــــــــــي ،ص1 )</a:t>
            </a:r>
          </a:p>
          <a:p>
            <a:endParaRPr lang="ar-IQ" dirty="0"/>
          </a:p>
        </p:txBody>
      </p:sp>
    </p:spTree>
    <p:extLst>
      <p:ext uri="{BB962C8B-B14F-4D97-AF65-F5344CB8AC3E}">
        <p14:creationId xmlns:p14="http://schemas.microsoft.com/office/powerpoint/2010/main" val="392218916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928992" cy="850106"/>
          </a:xfrm>
        </p:spPr>
        <p:txBody>
          <a:bodyPr>
            <a:normAutofit fontScale="90000"/>
          </a:bodyPr>
          <a:lstStyle/>
          <a:p>
            <a:pPr algn="r"/>
            <a:r>
              <a:rPr lang="ar-IQ" b="1" dirty="0" smtClean="0">
                <a:solidFill>
                  <a:srgbClr val="C00000"/>
                </a:solidFill>
              </a:rPr>
              <a:t>اولا : مفهوم القيــــــــــادة</a:t>
            </a:r>
            <a:r>
              <a:rPr lang="en-US" b="1" dirty="0" smtClean="0">
                <a:solidFill>
                  <a:srgbClr val="C00000"/>
                </a:solidFill>
              </a:rPr>
              <a:t>Leadership concept </a:t>
            </a:r>
            <a:endParaRPr lang="ar-IQ" b="1" dirty="0">
              <a:solidFill>
                <a:srgbClr val="C00000"/>
              </a:solidFill>
            </a:endParaRPr>
          </a:p>
        </p:txBody>
      </p:sp>
      <p:sp>
        <p:nvSpPr>
          <p:cNvPr id="3" name="عنصر نائب للمحتوى 2"/>
          <p:cNvSpPr>
            <a:spLocks noGrp="1"/>
          </p:cNvSpPr>
          <p:nvPr>
            <p:ph idx="1"/>
          </p:nvPr>
        </p:nvSpPr>
        <p:spPr>
          <a:xfrm>
            <a:off x="457200" y="1124744"/>
            <a:ext cx="8229600" cy="5001419"/>
          </a:xfrm>
        </p:spPr>
        <p:txBody>
          <a:bodyPr>
            <a:normAutofit fontScale="85000" lnSpcReduction="10000"/>
          </a:bodyPr>
          <a:lstStyle/>
          <a:p>
            <a:r>
              <a:rPr lang="ar-IQ" dirty="0" smtClean="0"/>
              <a:t>قبل دراسة اي ظاهرة من الظواهر لابد من الوقوف على مفهومها ومدلولاتها وعناصرها .</a:t>
            </a:r>
          </a:p>
          <a:p>
            <a:r>
              <a:rPr lang="ar-IQ" dirty="0" smtClean="0"/>
              <a:t>ان مصطلح القيادة </a:t>
            </a:r>
            <a:r>
              <a:rPr lang="en-US" dirty="0" smtClean="0"/>
              <a:t>Leadership </a:t>
            </a:r>
            <a:r>
              <a:rPr lang="ar-IQ" dirty="0" smtClean="0"/>
              <a:t>من المفاهيم الذي تناوله العديد من المفكرين والاداريين بالتعريفات المختلفة والمتباينة .</a:t>
            </a:r>
          </a:p>
          <a:p>
            <a:r>
              <a:rPr lang="ar-IQ" dirty="0" smtClean="0"/>
              <a:t>واذا رجعنا الى الفكرين اليوناني </a:t>
            </a:r>
            <a:r>
              <a:rPr lang="ar-IQ" dirty="0" err="1" smtClean="0"/>
              <a:t>والاتيني</a:t>
            </a:r>
            <a:r>
              <a:rPr lang="ar-IQ" dirty="0" smtClean="0"/>
              <a:t> كنقطة انطلاق لتحديد معنى القيادة لوجدنا ان كلمة القيادة </a:t>
            </a:r>
            <a:r>
              <a:rPr lang="en-US" dirty="0" smtClean="0"/>
              <a:t>Leadership </a:t>
            </a:r>
            <a:r>
              <a:rPr lang="ar-IQ" dirty="0" smtClean="0"/>
              <a:t>مشتقة من الفعل يفعل او يقوم بمهمة ما ويتفق مع الفعل اليوناني </a:t>
            </a:r>
            <a:r>
              <a:rPr lang="en-US" dirty="0" err="1" smtClean="0"/>
              <a:t>Archen</a:t>
            </a:r>
            <a:r>
              <a:rPr lang="en-US" dirty="0" smtClean="0"/>
              <a:t> </a:t>
            </a:r>
            <a:r>
              <a:rPr lang="ar-IQ" dirty="0" smtClean="0"/>
              <a:t>بمعنى يبدأ او يقود او يحكم ويتفق مع الفعل اللاتيني </a:t>
            </a:r>
            <a:r>
              <a:rPr lang="en-US" dirty="0" err="1" smtClean="0"/>
              <a:t>Agere</a:t>
            </a:r>
            <a:r>
              <a:rPr lang="en-US" dirty="0" smtClean="0"/>
              <a:t> </a:t>
            </a:r>
            <a:r>
              <a:rPr lang="ar-IQ" dirty="0" smtClean="0"/>
              <a:t>ومعناه يحرك او يقود .</a:t>
            </a:r>
          </a:p>
          <a:p>
            <a:r>
              <a:rPr lang="ar-IQ" dirty="0" smtClean="0"/>
              <a:t>واستنادا </a:t>
            </a:r>
            <a:r>
              <a:rPr lang="ar-IQ" dirty="0" err="1" smtClean="0"/>
              <a:t>الىماتم</a:t>
            </a:r>
            <a:r>
              <a:rPr lang="ar-IQ" dirty="0" smtClean="0"/>
              <a:t> ذكره فان القيادة تنطوي على علاقة اعتمادية متبادلة بين من يبدأ بالفعل وبين من ينجزه فالقائد هو الذي يتولى القيام بالعمل واعطاء الاوامر وهو حق مقصور عليه وحده ، والاتباع (المرؤوسين) هم الذين ينجزون العمل ويقومون بتنفيذ الاوامر .</a:t>
            </a:r>
          </a:p>
          <a:p>
            <a:endParaRPr lang="ar-IQ" dirty="0"/>
          </a:p>
        </p:txBody>
      </p:sp>
    </p:spTree>
    <p:extLst>
      <p:ext uri="{BB962C8B-B14F-4D97-AF65-F5344CB8AC3E}">
        <p14:creationId xmlns:p14="http://schemas.microsoft.com/office/powerpoint/2010/main" val="177604835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264696"/>
          </a:xfrm>
        </p:spPr>
        <p:txBody>
          <a:bodyPr>
            <a:normAutofit fontScale="92500" lnSpcReduction="10000"/>
          </a:bodyPr>
          <a:lstStyle/>
          <a:p>
            <a:r>
              <a:rPr lang="ar-IQ" b="1" dirty="0" smtClean="0"/>
              <a:t>لقد تعددت المفاهيم التي قدمها الكتاب والباحثون حول مفهوم القيادة :-</a:t>
            </a:r>
            <a:endParaRPr lang="ar-IQ" dirty="0" smtClean="0"/>
          </a:p>
          <a:p>
            <a:r>
              <a:rPr lang="ar-IQ" dirty="0" smtClean="0"/>
              <a:t>1:فقد عرفها (دافت) بأنها (( علاقة التأثير بين القادة والاتباع الذين يعتزمون تغييرات ونتائج حقيقية تعكس اهدافها المشتركة )).</a:t>
            </a:r>
          </a:p>
          <a:p>
            <a:r>
              <a:rPr lang="ar-IQ" dirty="0" smtClean="0"/>
              <a:t>2:وعرفها (</a:t>
            </a:r>
            <a:r>
              <a:rPr lang="ar-IQ" dirty="0" err="1" smtClean="0"/>
              <a:t>رنيس</a:t>
            </a:r>
            <a:r>
              <a:rPr lang="ar-IQ" dirty="0" smtClean="0"/>
              <a:t> </a:t>
            </a:r>
            <a:r>
              <a:rPr lang="ar-IQ" dirty="0" err="1" smtClean="0"/>
              <a:t>ليكرت</a:t>
            </a:r>
            <a:r>
              <a:rPr lang="ar-IQ" dirty="0" smtClean="0"/>
              <a:t>) بأنها (( قدرة الفرد على التأثير على شخص او جماعة وتوجيههم وارشادهم لنيل تعاونهم وتحفيزهم للعمل بأعلى درجة من الكفاية من اجل تحقيق الاهداف المرسومة .</a:t>
            </a:r>
          </a:p>
          <a:p>
            <a:r>
              <a:rPr lang="ar-IQ" dirty="0" smtClean="0"/>
              <a:t>3:وكذلك عرفها (توماس جوردن) بأنها ((وظيفة من وظائف السمات والخصائص المكتسبة بالخبرة والتعليم )) .</a:t>
            </a:r>
          </a:p>
          <a:p>
            <a:r>
              <a:rPr lang="ar-IQ" dirty="0" smtClean="0"/>
              <a:t>4:ويعرفها (ارودي </a:t>
            </a:r>
            <a:r>
              <a:rPr lang="ar-IQ" dirty="0" err="1" smtClean="0"/>
              <a:t>تيد</a:t>
            </a:r>
            <a:r>
              <a:rPr lang="ar-IQ" dirty="0" smtClean="0"/>
              <a:t>) بأنها (( المقدرة على التأثير في الناس ليتعاونوا لتحقيق هدف يرغبون فيه )).</a:t>
            </a:r>
          </a:p>
          <a:p>
            <a:r>
              <a:rPr lang="ar-IQ" dirty="0" smtClean="0"/>
              <a:t>5:ويعرفها (ليتر) بانها (( ممارسة التأثير من قبل فرد على فرد اخر لتحقيق اهداف معينة )) .</a:t>
            </a:r>
          </a:p>
          <a:p>
            <a:endParaRPr lang="ar-IQ" dirty="0"/>
          </a:p>
        </p:txBody>
      </p:sp>
    </p:spTree>
    <p:extLst>
      <p:ext uri="{BB962C8B-B14F-4D97-AF65-F5344CB8AC3E}">
        <p14:creationId xmlns:p14="http://schemas.microsoft.com/office/powerpoint/2010/main" val="1876801940"/>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normAutofit fontScale="90000"/>
          </a:bodyPr>
          <a:lstStyle/>
          <a:p>
            <a:pPr algn="r"/>
            <a:r>
              <a:rPr lang="ar-IQ" dirty="0" smtClean="0"/>
              <a:t/>
            </a:r>
            <a:br>
              <a:rPr lang="ar-IQ" dirty="0" smtClean="0"/>
            </a:br>
            <a:r>
              <a:rPr lang="ar-IQ" b="1" dirty="0" smtClean="0">
                <a:solidFill>
                  <a:srgbClr val="C00000"/>
                </a:solidFill>
              </a:rPr>
              <a:t>ثانيا : مقارنة بين القيادة ومفاهيم اخرى مقاربة:-</a:t>
            </a:r>
            <a:r>
              <a:rPr lang="ar-IQ" dirty="0" smtClean="0"/>
              <a:t/>
            </a:r>
            <a:br>
              <a:rPr lang="ar-IQ" dirty="0" smtClean="0"/>
            </a:br>
            <a:endParaRPr lang="ar-IQ" dirty="0"/>
          </a:p>
        </p:txBody>
      </p:sp>
      <p:sp>
        <p:nvSpPr>
          <p:cNvPr id="3" name="عنصر نائب للمحتوى 2"/>
          <p:cNvSpPr>
            <a:spLocks noGrp="1"/>
          </p:cNvSpPr>
          <p:nvPr>
            <p:ph idx="1"/>
          </p:nvPr>
        </p:nvSpPr>
        <p:spPr>
          <a:xfrm>
            <a:off x="457200" y="1196752"/>
            <a:ext cx="8229600" cy="4929411"/>
          </a:xfrm>
        </p:spPr>
        <p:txBody>
          <a:bodyPr>
            <a:normAutofit/>
          </a:bodyPr>
          <a:lstStyle/>
          <a:p>
            <a:r>
              <a:rPr lang="ar-IQ" dirty="0" smtClean="0"/>
              <a:t>هناك بعض المفاهيم التنظيمية القريبة من مفهوم القيادة والتي قد يكون هناك تشويش وارباك بين المفهومين وهي كالآتي :</a:t>
            </a:r>
          </a:p>
          <a:p>
            <a:r>
              <a:rPr lang="ar-IQ" sz="3500" b="1" dirty="0" smtClean="0">
                <a:solidFill>
                  <a:schemeClr val="tx2">
                    <a:lumMod val="60000"/>
                    <a:lumOff val="40000"/>
                  </a:schemeClr>
                </a:solidFill>
              </a:rPr>
              <a:t>1-	القيادة والادارة : </a:t>
            </a:r>
            <a:r>
              <a:rPr lang="en-US" sz="3500" b="1" dirty="0" smtClean="0">
                <a:solidFill>
                  <a:schemeClr val="tx2">
                    <a:lumMod val="60000"/>
                    <a:lumOff val="40000"/>
                  </a:schemeClr>
                </a:solidFill>
              </a:rPr>
              <a:t>Leadership Management</a:t>
            </a:r>
          </a:p>
          <a:p>
            <a:r>
              <a:rPr lang="ar-IQ" dirty="0" smtClean="0"/>
              <a:t>من حيث الشمول فان القيادة اشمل من الادارة لان القيادة تمارس داخل وخارج المنظمة اما الادارة فأنها تنصرف داخل المنظمة </a:t>
            </a:r>
          </a:p>
          <a:p>
            <a:r>
              <a:rPr lang="ar-IQ" dirty="0" smtClean="0"/>
              <a:t>اما من حيث المضمون فأن الادارة كعملية اوسع من القيادة لأنها تشمل مدى اوسع من الوظائف   ( داغر صالح ص 418)</a:t>
            </a:r>
          </a:p>
          <a:p>
            <a:endParaRPr lang="ar-IQ" dirty="0"/>
          </a:p>
        </p:txBody>
      </p:sp>
    </p:spTree>
    <p:extLst>
      <p:ext uri="{BB962C8B-B14F-4D97-AF65-F5344CB8AC3E}">
        <p14:creationId xmlns:p14="http://schemas.microsoft.com/office/powerpoint/2010/main" val="32773354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10000"/>
          </a:bodyPr>
          <a:lstStyle/>
          <a:p>
            <a:r>
              <a:rPr lang="ar-IQ" dirty="0" smtClean="0"/>
              <a:t>وكذلك يرى (( </a:t>
            </a:r>
            <a:r>
              <a:rPr lang="ar-IQ" dirty="0" err="1" smtClean="0"/>
              <a:t>ماكورميك</a:t>
            </a:r>
            <a:r>
              <a:rPr lang="ar-IQ" dirty="0" smtClean="0"/>
              <a:t> )) ان الاختلاف بين القيادة والادارة ليس في درجة العموم فالعلاقة بينهما ليست علاقة العام بالخاص او الكل بالجزء ولكن يمكن القول بان الادارة تشير بدرجة اكبر الى السياســــــــــــات والاجراءات والبناء التنظيمي في حين ان القيادة تعني بالعلاقات الشخصية (جبريل )</a:t>
            </a:r>
          </a:p>
          <a:p>
            <a:r>
              <a:rPr lang="ar-IQ" dirty="0" smtClean="0"/>
              <a:t>وهناك بعض الباحثين يفرقون بين القيادة والادارة ويشيرون الى اتساع مفهوم القيادة فنجد الباحـــــــــــث </a:t>
            </a:r>
            <a:r>
              <a:rPr lang="en-US" dirty="0" err="1" smtClean="0"/>
              <a:t>Gimkarr</a:t>
            </a:r>
            <a:r>
              <a:rPr lang="en-US" dirty="0" smtClean="0"/>
              <a:t>  </a:t>
            </a:r>
            <a:r>
              <a:rPr lang="ar-IQ" dirty="0" smtClean="0"/>
              <a:t>يشير الى ان كل قائد يستطيع ان يكون مديرا  ناجحا ولكن ليس كل مدير يستطيع ان يكــــون قائدا ناجحا كما تشير </a:t>
            </a:r>
            <a:r>
              <a:rPr lang="en-US" dirty="0" err="1" smtClean="0"/>
              <a:t>Ordslim</a:t>
            </a:r>
            <a:r>
              <a:rPr lang="en-US" dirty="0" smtClean="0"/>
              <a:t>  </a:t>
            </a:r>
            <a:r>
              <a:rPr lang="ar-IQ" dirty="0" smtClean="0"/>
              <a:t>الى ان القيادة بالروح مركب من الشخصية والبصيرة وانها تطبيق فــي الفن اما الادارة بالعقل مسألة حسابات واحصائيات واساليب ومواعيد وروتين وانها تطبيق في العلـــــــــم </a:t>
            </a:r>
          </a:p>
          <a:p>
            <a:endParaRPr lang="ar-IQ" dirty="0"/>
          </a:p>
        </p:txBody>
      </p:sp>
    </p:spTree>
    <p:extLst>
      <p:ext uri="{BB962C8B-B14F-4D97-AF65-F5344CB8AC3E}">
        <p14:creationId xmlns:p14="http://schemas.microsoft.com/office/powerpoint/2010/main" val="86011082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865167"/>
          </a:xfrm>
        </p:spPr>
        <p:txBody>
          <a:bodyPr/>
          <a:lstStyle/>
          <a:p>
            <a:r>
              <a:rPr lang="ar-IQ" sz="3600" b="1" dirty="0"/>
              <a:t>اما </a:t>
            </a:r>
            <a:r>
              <a:rPr lang="en-US" sz="3600" b="1" dirty="0" err="1" smtClean="0"/>
              <a:t>kotter</a:t>
            </a:r>
            <a:r>
              <a:rPr lang="en-US" sz="3600" b="1" dirty="0" smtClean="0"/>
              <a:t> </a:t>
            </a:r>
            <a:r>
              <a:rPr lang="ar-IQ" sz="3600" b="1" dirty="0"/>
              <a:t>قارن بين وظائف الادارة والقيادة </a:t>
            </a:r>
            <a:r>
              <a:rPr lang="ar-IQ" sz="3600" b="1" dirty="0" smtClean="0"/>
              <a:t>:-</a:t>
            </a:r>
          </a:p>
          <a:p>
            <a:endParaRPr lang="ar-IQ" dirty="0"/>
          </a:p>
          <a:p>
            <a:endParaRPr lang="ar-IQ" dirty="0" smtClean="0"/>
          </a:p>
          <a:p>
            <a:endParaRPr lang="ar-IQ" dirty="0"/>
          </a:p>
          <a:p>
            <a:endParaRPr lang="ar-IQ" dirty="0" smtClean="0"/>
          </a:p>
          <a:p>
            <a:endParaRPr lang="ar-IQ" dirty="0" smtClean="0"/>
          </a:p>
          <a:p>
            <a:r>
              <a:rPr lang="ar-IQ" dirty="0"/>
              <a:t>واخيرا يمكن القول ان التداخل الشديد بين مفهومي الادارة والقيادة يجعل من الصعب التفريق بينهما الا في اطار ضيق انه لا يقود الناس الا من يحبهم ويحبونه ولكن يرأسهم من لا يحبهم  و يحبونه .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6672" y="1331707"/>
            <a:ext cx="9433047" cy="2666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844934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88640"/>
            <a:ext cx="9144000" cy="792088"/>
          </a:xfrm>
        </p:spPr>
        <p:txBody>
          <a:bodyPr>
            <a:normAutofit fontScale="90000"/>
          </a:bodyPr>
          <a:lstStyle/>
          <a:p>
            <a:pPr algn="r"/>
            <a:r>
              <a:rPr lang="ar-IQ" b="1" dirty="0">
                <a:solidFill>
                  <a:schemeClr val="tx2">
                    <a:lumMod val="60000"/>
                    <a:lumOff val="40000"/>
                  </a:schemeClr>
                </a:solidFill>
              </a:rPr>
              <a:t>2-القائد والمدير </a:t>
            </a:r>
            <a:r>
              <a:rPr lang="ar-IQ" b="1" dirty="0" smtClean="0">
                <a:solidFill>
                  <a:schemeClr val="tx2">
                    <a:lumMod val="60000"/>
                    <a:lumOff val="40000"/>
                  </a:schemeClr>
                </a:solidFill>
              </a:rPr>
              <a:t>:</a:t>
            </a:r>
            <a:r>
              <a:rPr lang="en-US" sz="4000" b="1" dirty="0" smtClean="0">
                <a:solidFill>
                  <a:schemeClr val="tx2">
                    <a:lumMod val="60000"/>
                    <a:lumOff val="40000"/>
                  </a:schemeClr>
                </a:solidFill>
              </a:rPr>
              <a:t>  Leadership     and     Manger</a:t>
            </a:r>
            <a:endParaRPr lang="ar-IQ" sz="3600" b="1" dirty="0">
              <a:solidFill>
                <a:schemeClr val="tx2">
                  <a:lumMod val="60000"/>
                  <a:lumOff val="40000"/>
                </a:schemeClr>
              </a:solidFill>
            </a:endParaRPr>
          </a:p>
        </p:txBody>
      </p:sp>
      <p:sp>
        <p:nvSpPr>
          <p:cNvPr id="3" name="عنصر نائب للمحتوى 2"/>
          <p:cNvSpPr>
            <a:spLocks noGrp="1"/>
          </p:cNvSpPr>
          <p:nvPr>
            <p:ph idx="1"/>
          </p:nvPr>
        </p:nvSpPr>
        <p:spPr>
          <a:xfrm>
            <a:off x="457200" y="1124744"/>
            <a:ext cx="8229600" cy="5001419"/>
          </a:xfrm>
        </p:spPr>
        <p:txBody>
          <a:bodyPr/>
          <a:lstStyle/>
          <a:p>
            <a:r>
              <a:rPr lang="ar-IQ" dirty="0"/>
              <a:t> عادة ما يخلط الناس بين كلمة قائد وكلمة مدير معتقدين ان الكلمتين وجهان لعملة واحدة فإنهمـــــا مترادفتان ويحملان المعنى نفسه لكن واقع الامر ليس كذلك فالمدير </a:t>
            </a:r>
            <a:r>
              <a:rPr lang="en-US" dirty="0"/>
              <a:t>Manger  </a:t>
            </a:r>
            <a:r>
              <a:rPr lang="ar-IQ" dirty="0"/>
              <a:t>يختلف تماما عن القائـد </a:t>
            </a:r>
            <a:r>
              <a:rPr lang="en-US" dirty="0"/>
              <a:t>:  Leader</a:t>
            </a:r>
            <a:r>
              <a:rPr lang="ar-IQ" dirty="0" smtClean="0"/>
              <a:t> ولكل </a:t>
            </a:r>
            <a:r>
              <a:rPr lang="ar-IQ" dirty="0"/>
              <a:t>واحد منهم صفاته وخصائصه وميزاته  اما الفرق بينهما </a:t>
            </a:r>
          </a:p>
        </p:txBody>
      </p:sp>
    </p:spTree>
    <p:extLst>
      <p:ext uri="{BB962C8B-B14F-4D97-AF65-F5344CB8AC3E}">
        <p14:creationId xmlns:p14="http://schemas.microsoft.com/office/powerpoint/2010/main" val="191324697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1357</Words>
  <Application>Microsoft Office PowerPoint</Application>
  <PresentationFormat>On-screen Show (4:3)</PresentationFormat>
  <Paragraphs>93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نسق Office</vt:lpstr>
      <vt:lpstr>PowerPoint Presentation</vt:lpstr>
      <vt:lpstr> تتناول ورقة العمل المحتويات التالية :- </vt:lpstr>
      <vt:lpstr>المقدمــــــــــــــــــــــة :- </vt:lpstr>
      <vt:lpstr>اولا : مفهوم القيــــــــــادةLeadership concept </vt:lpstr>
      <vt:lpstr>PowerPoint Presentation</vt:lpstr>
      <vt:lpstr> ثانيا : مقارنة بين القيادة ومفاهيم اخرى مقاربة:- </vt:lpstr>
      <vt:lpstr>PowerPoint Presentation</vt:lpstr>
      <vt:lpstr>PowerPoint Presentation</vt:lpstr>
      <vt:lpstr>2-القائد والمدير :  Leadership     and     Manger</vt:lpstr>
      <vt:lpstr>PowerPoint Presentation</vt:lpstr>
      <vt:lpstr>3-القيادة والرئاسة :-</vt:lpstr>
      <vt:lpstr>4-القيادة والقائد :-</vt:lpstr>
      <vt:lpstr>الشكل التالي  يوضح اطراف عملية القيادة</vt:lpstr>
      <vt:lpstr>ثالثا: انواع القيادة :-</vt:lpstr>
      <vt:lpstr>PowerPoint Presentation</vt:lpstr>
      <vt:lpstr>PowerPoint Presentation</vt:lpstr>
      <vt:lpstr>PowerPoint Presentation</vt:lpstr>
      <vt:lpstr> المصادر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safaa</cp:lastModifiedBy>
  <cp:revision>29</cp:revision>
  <dcterms:created xsi:type="dcterms:W3CDTF">2019-10-06T10:51:21Z</dcterms:created>
  <dcterms:modified xsi:type="dcterms:W3CDTF">2019-12-26T06:55:07Z</dcterms:modified>
</cp:coreProperties>
</file>