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notesMasterIdLst>
    <p:notesMasterId r:id="rId31"/>
  </p:notesMasterIdLst>
  <p:sldIdLst>
    <p:sldId id="256" r:id="rId2"/>
    <p:sldId id="294" r:id="rId3"/>
    <p:sldId id="295" r:id="rId4"/>
    <p:sldId id="296" r:id="rId5"/>
    <p:sldId id="297" r:id="rId6"/>
    <p:sldId id="299" r:id="rId7"/>
    <p:sldId id="300" r:id="rId8"/>
    <p:sldId id="301" r:id="rId9"/>
    <p:sldId id="302" r:id="rId10"/>
    <p:sldId id="303" r:id="rId11"/>
    <p:sldId id="304" r:id="rId12"/>
    <p:sldId id="305" r:id="rId13"/>
    <p:sldId id="306" r:id="rId14"/>
    <p:sldId id="318" r:id="rId15"/>
    <p:sldId id="319" r:id="rId16"/>
    <p:sldId id="320" r:id="rId17"/>
    <p:sldId id="322" r:id="rId18"/>
    <p:sldId id="323" r:id="rId19"/>
    <p:sldId id="324" r:id="rId20"/>
    <p:sldId id="326" r:id="rId21"/>
    <p:sldId id="327" r:id="rId22"/>
    <p:sldId id="328" r:id="rId23"/>
    <p:sldId id="330" r:id="rId24"/>
    <p:sldId id="332" r:id="rId25"/>
    <p:sldId id="334" r:id="rId26"/>
    <p:sldId id="335" r:id="rId27"/>
    <p:sldId id="337" r:id="rId28"/>
    <p:sldId id="341" r:id="rId29"/>
    <p:sldId id="343" r:id="rId30"/>
  </p:sldIdLst>
  <p:sldSz cx="10515600" cy="5715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7" d="100"/>
          <a:sy n="77" d="100"/>
        </p:scale>
        <p:origin x="-846" y="-294"/>
      </p:cViewPr>
      <p:guideLst>
        <p:guide orient="horz" pos="1800"/>
        <p:guide pos="33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37FFABB-CC33-48BD-8880-29D93DADD3BF}" type="datetimeFigureOut">
              <a:rPr lang="ar-IQ" smtClean="0"/>
              <a:t>13/05/1441</a:t>
            </a:fld>
            <a:endParaRPr lang="ar-IQ"/>
          </a:p>
        </p:txBody>
      </p:sp>
      <p:sp>
        <p:nvSpPr>
          <p:cNvPr id="4" name="عنصر نائب لصورة الشريحة 3"/>
          <p:cNvSpPr>
            <a:spLocks noGrp="1" noRot="1" noChangeAspect="1"/>
          </p:cNvSpPr>
          <p:nvPr>
            <p:ph type="sldImg" idx="2"/>
          </p:nvPr>
        </p:nvSpPr>
        <p:spPr>
          <a:xfrm>
            <a:off x="274638" y="685800"/>
            <a:ext cx="6308725"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ED28A3F-62D0-4BA8-A3AD-2E4D80E441A3}" type="slidenum">
              <a:rPr lang="ar-IQ" smtClean="0"/>
              <a:t>‹#›</a:t>
            </a:fld>
            <a:endParaRPr lang="ar-IQ"/>
          </a:p>
        </p:txBody>
      </p:sp>
    </p:spTree>
    <p:extLst>
      <p:ext uri="{BB962C8B-B14F-4D97-AF65-F5344CB8AC3E}">
        <p14:creationId xmlns:p14="http://schemas.microsoft.com/office/powerpoint/2010/main" val="29898962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3">
            <a:duotone>
              <a:prstClr val="black"/>
              <a:schemeClr val="tx2">
                <a:tint val="45000"/>
                <a:satMod val="400000"/>
              </a:schemeClr>
            </a:duotone>
            <a:lum bright="2000"/>
          </a:blip>
          <a:srcRect/>
          <a:stretch>
            <a:fillRect/>
          </a:stretch>
        </p:blipFill>
        <p:spPr bwMode="auto">
          <a:xfrm>
            <a:off x="0" y="0"/>
            <a:ext cx="10515600" cy="5715000"/>
          </a:xfrm>
          <a:prstGeom prst="rect">
            <a:avLst/>
          </a:prstGeom>
          <a:noFill/>
        </p:spPr>
      </p:pic>
      <p:grpSp>
        <p:nvGrpSpPr>
          <p:cNvPr id="16" name="Group 15"/>
          <p:cNvGrpSpPr/>
          <p:nvPr/>
        </p:nvGrpSpPr>
        <p:grpSpPr>
          <a:xfrm rot="20533676">
            <a:off x="710731" y="3269179"/>
            <a:ext cx="2885047" cy="2106240"/>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4"/>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4"/>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5"/>
          <a:stretch>
            <a:fillRect/>
          </a:stretch>
        </p:blipFill>
        <p:spPr>
          <a:xfrm rot="343346">
            <a:off x="3284634" y="2156536"/>
            <a:ext cx="6639046" cy="3209014"/>
          </a:xfrm>
          <a:prstGeom prst="rect">
            <a:avLst/>
          </a:prstGeom>
        </p:spPr>
      </p:pic>
      <p:sp>
        <p:nvSpPr>
          <p:cNvPr id="2" name="Title 1"/>
          <p:cNvSpPr>
            <a:spLocks noGrp="1"/>
          </p:cNvSpPr>
          <p:nvPr>
            <p:ph type="ctrTitle"/>
          </p:nvPr>
        </p:nvSpPr>
        <p:spPr>
          <a:xfrm rot="360000">
            <a:off x="3840782" y="2513160"/>
            <a:ext cx="5574093" cy="133310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360000">
            <a:off x="3680574" y="3972433"/>
            <a:ext cx="5561925" cy="867371"/>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0520000">
            <a:off x="1107787" y="4217950"/>
            <a:ext cx="2263816" cy="445826"/>
          </a:xfrm>
        </p:spPr>
        <p:txBody>
          <a:bodyPr anchor="t"/>
          <a:lstStyle>
            <a:lvl1pPr algn="ctr">
              <a:defRPr sz="2200">
                <a:solidFill>
                  <a:schemeClr val="accent1"/>
                </a:solidFill>
              </a:defRPr>
            </a:lvl1pPr>
          </a:lstStyle>
          <a:p>
            <a:fld id="{ABE9636C-9CCB-4FE8-B42C-3D67E436C684}" type="datetime8">
              <a:rPr lang="ar-SA" smtClean="0"/>
              <a:t>08 كانون الثاني، 20</a:t>
            </a:fld>
            <a:endParaRPr lang="ar-SA"/>
          </a:p>
        </p:txBody>
      </p:sp>
      <p:sp>
        <p:nvSpPr>
          <p:cNvPr id="5" name="Footer Placeholder 4"/>
          <p:cNvSpPr>
            <a:spLocks noGrp="1"/>
          </p:cNvSpPr>
          <p:nvPr>
            <p:ph type="ftr" sz="quarter" idx="11"/>
          </p:nvPr>
        </p:nvSpPr>
        <p:spPr>
          <a:xfrm rot="20520000">
            <a:off x="744734" y="3446122"/>
            <a:ext cx="2398763" cy="695842"/>
          </a:xfrm>
        </p:spPr>
        <p:txBody>
          <a:bodyPr anchor="ctr"/>
          <a:lstStyle>
            <a:lvl1pPr algn="l">
              <a:defRPr sz="1600">
                <a:solidFill>
                  <a:schemeClr val="accent5">
                    <a:lumMod val="50000"/>
                  </a:schemeClr>
                </a:solidFill>
              </a:defRPr>
            </a:lvl1pPr>
          </a:lstStyle>
          <a:p>
            <a:endParaRPr lang="ar-SA"/>
          </a:p>
        </p:txBody>
      </p:sp>
      <p:sp>
        <p:nvSpPr>
          <p:cNvPr id="6" name="Slide Number Placeholder 5"/>
          <p:cNvSpPr>
            <a:spLocks noGrp="1"/>
          </p:cNvSpPr>
          <p:nvPr>
            <p:ph type="sldNum" sz="quarter" idx="12"/>
          </p:nvPr>
        </p:nvSpPr>
        <p:spPr>
          <a:xfrm rot="20520000">
            <a:off x="2278655" y="4591507"/>
            <a:ext cx="848907" cy="355506"/>
          </a:xfrm>
        </p:spPr>
        <p:txBody>
          <a:bodyPr/>
          <a:lstStyle>
            <a:lvl1pPr algn="r">
              <a:defRPr>
                <a:solidFill>
                  <a:schemeClr val="accent1">
                    <a:lumMod val="75000"/>
                  </a:schemeClr>
                </a:solidFill>
              </a:defRPr>
            </a:lvl1pPr>
          </a:lstStyle>
          <a:p>
            <a:fld id="{0B34F065-1154-456A-91E3-76DE8E75E17B}" type="slidenum">
              <a:rPr lang="ar-SA" smtClean="0"/>
              <a:t>‹#›</a:t>
            </a:fld>
            <a:endParaRPr lang="ar-SA"/>
          </a:p>
        </p:txBody>
      </p:sp>
      <p:pic>
        <p:nvPicPr>
          <p:cNvPr id="9" name="Picture 8" descr="coverBand.png"/>
          <p:cNvPicPr>
            <a:picLocks noChangeAspect="1"/>
          </p:cNvPicPr>
          <p:nvPr/>
        </p:nvPicPr>
        <p:blipFill>
          <a:blip r:embed="rId6"/>
          <a:stretch>
            <a:fillRect/>
          </a:stretch>
        </p:blipFill>
        <p:spPr>
          <a:xfrm>
            <a:off x="0" y="4900086"/>
            <a:ext cx="10515600" cy="275167"/>
          </a:xfrm>
          <a:prstGeom prst="rect">
            <a:avLst/>
          </a:prstGeom>
          <a:effectLst>
            <a:outerShdw blurRad="63500" dist="38100" dir="5400000" algn="t" rotWithShape="0">
              <a:prstClr val="black">
                <a:alpha val="59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7"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A855174-7377-4F68-B730-ECCBB827DA6B}" type="datetime8">
              <a:rPr lang="ar-SA" smtClean="0"/>
              <a:t>08 كانون الثاني، 20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3810" y="458565"/>
            <a:ext cx="2257818" cy="4557936"/>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633972" y="698499"/>
            <a:ext cx="6794016" cy="431800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343A6A8E-FE5A-4416-BB76-BF7AC707164D}" type="datetime8">
              <a:rPr lang="ar-SA" smtClean="0"/>
              <a:t>08 كانون الثاني، 20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241D485-338D-448B-BA75-28EA553DCD51}" type="datetime8">
              <a:rPr lang="ar-SA" smtClean="0"/>
              <a:t>08 كانون الثاني، 20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33975" y="1248328"/>
            <a:ext cx="9247655" cy="1747716"/>
          </a:xfrm>
        </p:spPr>
        <p:txBody>
          <a:bodyPr anchor="b"/>
          <a:lstStyle>
            <a:lvl1pPr algn="ctr">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63932" y="3128669"/>
            <a:ext cx="8587741" cy="1250156"/>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BF2559C-C1C4-45BF-9B83-7E6FD7273988}" type="datetime8">
              <a:rPr lang="ar-SA" smtClean="0"/>
              <a:t>08 كانون الثاني، 20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31B118D8-00F5-441C-9409-F86F854B03AF}" type="datetime8">
              <a:rPr lang="ar-SA" smtClean="0"/>
              <a:t>08 كانون الثاني، 20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967434" y="1699260"/>
            <a:ext cx="4206240" cy="3291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5341926" y="1699260"/>
            <a:ext cx="4206240" cy="3291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67434" y="1698657"/>
            <a:ext cx="3470148" cy="451996"/>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6084756" y="1698659"/>
            <a:ext cx="3466913" cy="4519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2534081A-D243-4800-93B7-D25FD56CA315}" type="datetime8">
              <a:rPr lang="ar-SA" smtClean="0"/>
              <a:t>08 كانون الثاني، 20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6" name="Freeform 22"/>
          <p:cNvSpPr>
            <a:spLocks/>
          </p:cNvSpPr>
          <p:nvPr/>
        </p:nvSpPr>
        <p:spPr bwMode="auto">
          <a:xfrm rot="20274567">
            <a:off x="4523684" y="3567502"/>
            <a:ext cx="1481770" cy="602108"/>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4514743" y="2764034"/>
            <a:ext cx="1481770" cy="602108"/>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967434" y="2285999"/>
            <a:ext cx="3470148" cy="27051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14"/>
          <p:cNvSpPr>
            <a:spLocks noGrp="1"/>
          </p:cNvSpPr>
          <p:nvPr>
            <p:ph sz="quarter" idx="14"/>
          </p:nvPr>
        </p:nvSpPr>
        <p:spPr>
          <a:xfrm>
            <a:off x="6088533" y="2286000"/>
            <a:ext cx="3470148" cy="27051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4B5A6E5C-45C8-47D3-BDF5-19FDC5BD1B9C}" type="datetime8">
              <a:rPr lang="ar-SA" smtClean="0"/>
              <a:t>08 كانون الثاني، 20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9F325-82E6-4C2E-832C-B012A3E78532}" type="datetime8">
              <a:rPr lang="ar-SA" smtClean="0"/>
              <a:t>08 كانون الثاني، 20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33974" y="1239234"/>
            <a:ext cx="3459560" cy="1601116"/>
          </a:xfrm>
        </p:spPr>
        <p:txBody>
          <a:bodyPr anchor="b"/>
          <a:lstStyle>
            <a:lvl1pPr algn="l">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4477353" y="696190"/>
            <a:ext cx="5404276" cy="4292938"/>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33974" y="2840353"/>
            <a:ext cx="3459560" cy="15992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C4E330-B0B2-4E7C-A064-756C30F6D825}" type="datetime8">
              <a:rPr lang="ar-SA" smtClean="0"/>
              <a:t>08 كانون الثاني، 20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3"/>
          <a:stretch>
            <a:fillRect/>
          </a:stretch>
        </p:blipFill>
        <p:spPr>
          <a:xfrm>
            <a:off x="3592830" y="159338"/>
            <a:ext cx="3198495" cy="682625"/>
          </a:xfrm>
          <a:prstGeom prst="rect">
            <a:avLst/>
          </a:prstGeom>
        </p:spPr>
      </p:pic>
      <p:sp>
        <p:nvSpPr>
          <p:cNvPr id="2" name="Title 1"/>
          <p:cNvSpPr>
            <a:spLocks noGrp="1"/>
          </p:cNvSpPr>
          <p:nvPr>
            <p:ph type="title"/>
          </p:nvPr>
        </p:nvSpPr>
        <p:spPr>
          <a:xfrm>
            <a:off x="633972" y="3891379"/>
            <a:ext cx="9247656" cy="599888"/>
          </a:xfrm>
        </p:spPr>
        <p:txBody>
          <a:bodyPr anchor="b"/>
          <a:lstStyle>
            <a:lvl1pPr algn="ctr">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rot="-60000">
            <a:off x="2450133" y="495300"/>
            <a:ext cx="5604816" cy="30480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1402080" y="4513464"/>
            <a:ext cx="7711440" cy="50260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B5F0042-A2E2-44D1-928B-E8B8B4196F2A}" type="datetime8">
              <a:rPr lang="ar-SA" smtClean="0"/>
              <a:t>08 كانون الثاني، 20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4"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3000"/>
            <a:lum/>
          </a:blip>
          <a:srcRect/>
          <a:tile tx="0" ty="0" sx="100000" sy="100000" flip="none" algn="tl"/>
        </a:blipFill>
        <a:effectLst/>
      </p:bgPr>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5">
            <a:lum bright="-10000"/>
          </a:blip>
          <a:stretch>
            <a:fillRect/>
          </a:stretch>
        </p:blipFill>
        <p:spPr>
          <a:xfrm>
            <a:off x="0" y="0"/>
            <a:ext cx="10515600" cy="5715000"/>
          </a:xfrm>
          <a:prstGeom prst="rect">
            <a:avLst/>
          </a:prstGeom>
        </p:spPr>
      </p:pic>
      <p:sp>
        <p:nvSpPr>
          <p:cNvPr id="2" name="Title Placeholder 1"/>
          <p:cNvSpPr>
            <a:spLocks noGrp="1"/>
          </p:cNvSpPr>
          <p:nvPr>
            <p:ph type="title"/>
          </p:nvPr>
        </p:nvSpPr>
        <p:spPr>
          <a:xfrm>
            <a:off x="633972" y="363803"/>
            <a:ext cx="9247656" cy="1202228"/>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63930" y="1698660"/>
            <a:ext cx="8587740" cy="329278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33972" y="5124066"/>
            <a:ext cx="2453640" cy="304271"/>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D6C819A-F4F2-441E-B1E0-82BBD121ACEC}" type="datetime8">
              <a:rPr lang="ar-SA" smtClean="0"/>
              <a:t>08 كانون الثاني، 20</a:t>
            </a:fld>
            <a:endParaRPr lang="ar-SA"/>
          </a:p>
        </p:txBody>
      </p:sp>
      <p:sp>
        <p:nvSpPr>
          <p:cNvPr id="5" name="Footer Placeholder 4"/>
          <p:cNvSpPr>
            <a:spLocks noGrp="1"/>
          </p:cNvSpPr>
          <p:nvPr>
            <p:ph type="ftr" sz="quarter" idx="3"/>
          </p:nvPr>
        </p:nvSpPr>
        <p:spPr>
          <a:xfrm>
            <a:off x="3592830" y="5124066"/>
            <a:ext cx="3329940" cy="304271"/>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ar-SA"/>
          </a:p>
        </p:txBody>
      </p:sp>
      <p:sp>
        <p:nvSpPr>
          <p:cNvPr id="6" name="Slide Number Placeholder 5"/>
          <p:cNvSpPr>
            <a:spLocks noGrp="1"/>
          </p:cNvSpPr>
          <p:nvPr>
            <p:ph type="sldNum" sz="quarter" idx="4"/>
          </p:nvPr>
        </p:nvSpPr>
        <p:spPr>
          <a:xfrm>
            <a:off x="7427988" y="5124066"/>
            <a:ext cx="2453640" cy="304271"/>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p14:ferris dir="r"/>
        <p:sndAc>
          <p:stSnd>
            <p:snd r:embed="rId13" name="camera.wav"/>
          </p:stSnd>
        </p:sndAc>
      </p:transition>
    </mc:Choice>
    <mc:Fallback xmlns="">
      <p:transition spd="slow">
        <p:fade/>
        <p:sndAc>
          <p:stSnd>
            <p:snd r:embed="rId16" name="camera.wav"/>
          </p:stSnd>
        </p:sndAc>
      </p:transition>
    </mc:Fallback>
  </mc:AlternateContent>
  <p:hf sldNum="0" hdr="0" ftr="0" dt="0"/>
  <p:txStyles>
    <p:titleStyle>
      <a:lvl1pPr algn="ctr" defTabSz="457200" rtl="1" eaLnBrk="1" latinLnBrk="0" hangingPunct="1">
        <a:spcBef>
          <a:spcPct val="0"/>
        </a:spcBef>
        <a:buNone/>
        <a:defRPr sz="48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228600" algn="r" defTabSz="457200" rtl="1"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r" defTabSz="457200" rtl="1"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r" defTabSz="457200" rtl="1"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r" defTabSz="457200" rtl="1"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r" defTabSz="457200" rtl="1"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blip>
          <a:srcRect/>
          <a:tile tx="0" ty="0" sx="100000" sy="100000" flip="none" algn="tl"/>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0346317" y="-459700"/>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5" name="صورة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 y="56834"/>
            <a:ext cx="2668430" cy="20113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366045" y="210722"/>
            <a:ext cx="397778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وزارة التعليم العالي و البحث العلمي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جامــــــــــــــــــــــــــــــــــــــــــــــــــــــعة بغـــــــــــــــــــــــــــــــــــــــداد</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كلــــــــــــــــــــــية الادارة و الاقتـــــــــــــــــــــــصاد</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lang="ar-IQ" sz="2000" b="1" dirty="0" smtClean="0">
                <a:latin typeface="Andalus" pitchFamily="18" charset="-78"/>
                <a:ea typeface="Calibri" pitchFamily="34" charset="0"/>
                <a:cs typeface="Andalus" pitchFamily="18" charset="-78"/>
              </a:rPr>
              <a:t>نظرية المنظمة و السلوك التنظيمي</a:t>
            </a:r>
            <a:r>
              <a:rPr kumimoji="0" lang="ar-IQ" sz="20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endParaRPr kumimoji="0" lang="ar-IQ"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ستطيل 6"/>
          <p:cNvSpPr/>
          <p:nvPr/>
        </p:nvSpPr>
        <p:spPr>
          <a:xfrm>
            <a:off x="1334474" y="481236"/>
            <a:ext cx="8568952" cy="2744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400" dirty="0" smtClean="0">
                <a:solidFill>
                  <a:srgbClr val="00B050"/>
                </a:solidFill>
              </a:rPr>
              <a:t>محاضرة  </a:t>
            </a:r>
            <a:endParaRPr lang="ar-IQ" dirty="0" smtClean="0">
              <a:solidFill>
                <a:srgbClr val="00B050"/>
              </a:solidFill>
            </a:endParaRPr>
          </a:p>
          <a:p>
            <a:pPr algn="ctr"/>
            <a:r>
              <a:rPr lang="ar-IQ" sz="6600" dirty="0" smtClean="0">
                <a:solidFill>
                  <a:srgbClr val="FF0000"/>
                </a:solidFill>
              </a:rPr>
              <a:t>فرق العمل </a:t>
            </a:r>
            <a:endParaRPr lang="ar-IQ" sz="6600" dirty="0" smtClean="0">
              <a:solidFill>
                <a:srgbClr val="FF0000"/>
              </a:solidFill>
            </a:endParaRPr>
          </a:p>
          <a:p>
            <a:pPr algn="ctr"/>
            <a:r>
              <a:rPr lang="en-US" sz="6600" dirty="0" smtClean="0">
                <a:solidFill>
                  <a:srgbClr val="0070C0"/>
                </a:solidFill>
              </a:rPr>
              <a:t> </a:t>
            </a:r>
            <a:r>
              <a:rPr lang="en-US" sz="6600" dirty="0" smtClean="0">
                <a:solidFill>
                  <a:srgbClr val="0070C0"/>
                </a:solidFill>
              </a:rPr>
              <a:t>Team </a:t>
            </a:r>
            <a:r>
              <a:rPr lang="en-US" sz="6600" dirty="0" smtClean="0">
                <a:solidFill>
                  <a:srgbClr val="0070C0"/>
                </a:solidFill>
              </a:rPr>
              <a:t>Work</a:t>
            </a:r>
            <a:endParaRPr lang="ar-IQ" sz="6600" dirty="0">
              <a:solidFill>
                <a:srgbClr val="0070C0"/>
              </a:solidFill>
            </a:endParaRPr>
          </a:p>
        </p:txBody>
      </p:sp>
      <p:sp>
        <p:nvSpPr>
          <p:cNvPr id="8" name="مستطيل 7"/>
          <p:cNvSpPr/>
          <p:nvPr/>
        </p:nvSpPr>
        <p:spPr>
          <a:xfrm>
            <a:off x="1124732" y="2929508"/>
            <a:ext cx="8178580" cy="2010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solidFill>
                  <a:srgbClr val="00B050"/>
                </a:solidFill>
              </a:rPr>
              <a:t>اعداد</a:t>
            </a:r>
            <a:endParaRPr lang="ar-IQ" sz="2800" dirty="0" smtClean="0">
              <a:solidFill>
                <a:srgbClr val="00B050"/>
              </a:solidFill>
            </a:endParaRPr>
          </a:p>
          <a:p>
            <a:pPr algn="ctr"/>
            <a:r>
              <a:rPr lang="ar-IQ" sz="6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أ.م.د</a:t>
            </a:r>
            <a:r>
              <a:rPr lang="ar-IQ"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هديل</a:t>
            </a:r>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IQ"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كاظم سعيد</a:t>
            </a:r>
            <a:endParaRPr lang="ar-IQ"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مستطيل 8"/>
          <p:cNvSpPr/>
          <p:nvPr/>
        </p:nvSpPr>
        <p:spPr>
          <a:xfrm>
            <a:off x="2259705" y="4508247"/>
            <a:ext cx="5859358" cy="864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dirty="0" smtClean="0">
                <a:solidFill>
                  <a:srgbClr val="00B050"/>
                </a:solidFill>
              </a:rPr>
              <a:t> </a:t>
            </a:r>
            <a:endParaRPr lang="ar-IQ" dirty="0" smtClean="0">
              <a:solidFill>
                <a:srgbClr val="00B050"/>
              </a:solidFill>
            </a:endParaRPr>
          </a:p>
          <a:p>
            <a:pPr algn="ctr"/>
            <a:endParaRPr lang="ar-IQ" sz="6600" b="1" dirty="0">
              <a:ln w="1905"/>
              <a:solidFill>
                <a:srgbClr val="FFFF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85437409"/>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61256" y="265212"/>
            <a:ext cx="9854295" cy="5340593"/>
          </a:xfrm>
          <a:noFill/>
          <a:ln>
            <a:no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ar-IQ" b="1" dirty="0" smtClean="0"/>
              <a:t>مزايا فرق العمل</a:t>
            </a:r>
          </a:p>
          <a:p>
            <a:pPr marL="0" indent="0">
              <a:buNone/>
            </a:pPr>
            <a:r>
              <a:rPr lang="ar-IQ" b="1" dirty="0" smtClean="0"/>
              <a:t>لفرق </a:t>
            </a:r>
            <a:r>
              <a:rPr lang="ar-IQ" b="1" dirty="0"/>
              <a:t>العمل عموما جملة من المزايا والفوائد متى احسن اختيار أعضائها وتوظيفها </a:t>
            </a:r>
            <a:r>
              <a:rPr lang="ar-IQ" b="1" dirty="0" smtClean="0"/>
              <a:t>في خدمة </a:t>
            </a:r>
            <a:r>
              <a:rPr lang="ar-IQ" b="1" dirty="0"/>
              <a:t>ما خصصت له واهم هذه الفوائد ما </a:t>
            </a:r>
            <a:r>
              <a:rPr lang="ar-IQ" b="1" dirty="0" smtClean="0"/>
              <a:t>يلي:</a:t>
            </a:r>
          </a:p>
          <a:p>
            <a:pPr marL="0" indent="0">
              <a:buNone/>
            </a:pPr>
            <a:r>
              <a:rPr lang="ar-IQ" dirty="0"/>
              <a:t>• تحسين الأداء</a:t>
            </a:r>
          </a:p>
          <a:p>
            <a:pPr marL="0" indent="0">
              <a:buNone/>
            </a:pPr>
            <a:r>
              <a:rPr lang="ar-IQ" dirty="0"/>
              <a:t>• تقليل تكاليف </a:t>
            </a:r>
            <a:r>
              <a:rPr lang="ar-IQ" dirty="0" smtClean="0"/>
              <a:t>الإنتاج</a:t>
            </a:r>
            <a:endParaRPr lang="ar-IQ" dirty="0"/>
          </a:p>
          <a:p>
            <a:pPr marL="0" indent="0">
              <a:buNone/>
            </a:pPr>
            <a:r>
              <a:rPr lang="ar-IQ" dirty="0"/>
              <a:t>• زيادة وتيرة </a:t>
            </a:r>
            <a:r>
              <a:rPr lang="ar-IQ" dirty="0" smtClean="0"/>
              <a:t>الابداعات</a:t>
            </a:r>
            <a:endParaRPr lang="ar-IQ" dirty="0"/>
          </a:p>
          <a:p>
            <a:pPr marL="0" indent="0">
              <a:buNone/>
            </a:pPr>
            <a:r>
              <a:rPr lang="ar-IQ" dirty="0"/>
              <a:t>• تحسين نوعية </a:t>
            </a:r>
            <a:r>
              <a:rPr lang="ar-IQ" dirty="0" smtClean="0"/>
              <a:t>الإنتاج</a:t>
            </a:r>
            <a:endParaRPr lang="ar-IQ" dirty="0"/>
          </a:p>
          <a:p>
            <a:pPr marL="0" indent="0">
              <a:buNone/>
            </a:pPr>
            <a:r>
              <a:rPr lang="ar-IQ" dirty="0"/>
              <a:t>• زيادة مرونة العمل</a:t>
            </a:r>
          </a:p>
          <a:p>
            <a:pPr marL="0" indent="0">
              <a:buNone/>
            </a:pPr>
            <a:r>
              <a:rPr lang="ar-IQ" dirty="0"/>
              <a:t>• طرح تقنيات وأساليب </a:t>
            </a:r>
            <a:r>
              <a:rPr lang="ar-IQ" dirty="0" smtClean="0"/>
              <a:t>جديدة</a:t>
            </a:r>
            <a:endParaRPr lang="ar-IQ" dirty="0"/>
          </a:p>
          <a:p>
            <a:pPr marL="0" indent="0">
              <a:buNone/>
            </a:pPr>
            <a:r>
              <a:rPr lang="ar-IQ" dirty="0"/>
              <a:t>• زيادة مشاركة الافراد في اتخاذ القرارات</a:t>
            </a:r>
          </a:p>
          <a:p>
            <a:pPr marL="0" indent="0">
              <a:buNone/>
            </a:pPr>
            <a:r>
              <a:rPr lang="ar-IQ" dirty="0"/>
              <a:t>• إيجاد علاقات صناعية </a:t>
            </a:r>
            <a:r>
              <a:rPr lang="ar-IQ" dirty="0" smtClean="0"/>
              <a:t>متينة</a:t>
            </a:r>
            <a:endParaRPr lang="ar-IQ" dirty="0"/>
          </a:p>
          <a:p>
            <a:pPr marL="0" indent="0">
              <a:buNone/>
            </a:pPr>
            <a:r>
              <a:rPr lang="ar-IQ" dirty="0"/>
              <a:t>• تسهيل التنسيق بين مختلف </a:t>
            </a:r>
            <a:r>
              <a:rPr lang="ar-IQ" dirty="0" smtClean="0"/>
              <a:t>الاختصاصيين</a:t>
            </a:r>
            <a:endParaRPr lang="ar-IQ" dirty="0"/>
          </a:p>
          <a:p>
            <a:pPr marL="0" indent="0">
              <a:buNone/>
            </a:pPr>
            <a:r>
              <a:rPr lang="ar-IQ" dirty="0"/>
              <a:t>• مواجهة تحديات المنافسة </a:t>
            </a:r>
            <a:r>
              <a:rPr lang="ar-IQ" dirty="0" smtClean="0"/>
              <a:t>العالمية</a:t>
            </a:r>
            <a:endParaRPr lang="ar-IQ" dirty="0"/>
          </a:p>
          <a:p>
            <a:pPr marL="0" indent="0">
              <a:buNone/>
            </a:pPr>
            <a:r>
              <a:rPr lang="ar-IQ" dirty="0"/>
              <a:t>• حل المشاكل المعقدة التي تواجه </a:t>
            </a:r>
            <a:r>
              <a:rPr lang="ar-IQ" dirty="0" smtClean="0"/>
              <a:t>المنظمة</a:t>
            </a:r>
            <a:endParaRPr lang="ar-IQ" dirty="0" smtClean="0"/>
          </a:p>
        </p:txBody>
      </p:sp>
      <p:sp>
        <p:nvSpPr>
          <p:cNvPr id="4" name="مستطيل مستدير الزوايا 3"/>
          <p:cNvSpPr/>
          <p:nvPr/>
        </p:nvSpPr>
        <p:spPr>
          <a:xfrm>
            <a:off x="4753744" y="79182"/>
            <a:ext cx="5609310" cy="538655"/>
          </a:xfrm>
          <a:prstGeom prst="roundRect">
            <a:avLst/>
          </a:prstGeom>
          <a:solidFill>
            <a:schemeClr val="tx2">
              <a:lumMod val="50000"/>
              <a:lumOff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0070C0"/>
                </a:solidFill>
              </a:rPr>
              <a:t>سادسا // مزايا الفريق </a:t>
            </a:r>
            <a:endParaRPr lang="ar-IQ" sz="3200" b="1" dirty="0">
              <a:solidFill>
                <a:srgbClr val="0070C0"/>
              </a:solidFill>
            </a:endParaRPr>
          </a:p>
        </p:txBody>
      </p:sp>
    </p:spTree>
    <p:extLst>
      <p:ext uri="{BB962C8B-B14F-4D97-AF65-F5344CB8AC3E}">
        <p14:creationId xmlns:p14="http://schemas.microsoft.com/office/powerpoint/2010/main" val="3843936218"/>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3224" y="817275"/>
            <a:ext cx="10235937" cy="48936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ar-IQ" sz="2400" b="1" dirty="0" smtClean="0"/>
              <a:t>•</a:t>
            </a:r>
            <a:r>
              <a:rPr lang="ar-IQ" sz="2400" b="1" dirty="0" smtClean="0">
                <a:solidFill>
                  <a:srgbClr val="FF0000"/>
                </a:solidFill>
              </a:rPr>
              <a:t>المحيط </a:t>
            </a:r>
            <a:r>
              <a:rPr lang="en-US" sz="2400" b="1" dirty="0">
                <a:solidFill>
                  <a:srgbClr val="FF0000"/>
                </a:solidFill>
              </a:rPr>
              <a:t>Context  </a:t>
            </a:r>
          </a:p>
          <a:p>
            <a:r>
              <a:rPr lang="ar-IQ" sz="2400" b="1" dirty="0"/>
              <a:t>يعبر المحيط عن الظروف الخارجية التي يعمل ضمنها الفريق ويتضمن محيط الفريق كل من التكنولوجيا وظروف العمل والممارسات الإدارية والثواب </a:t>
            </a:r>
            <a:r>
              <a:rPr lang="ar-IQ" sz="2400" b="1" dirty="0" smtClean="0"/>
              <a:t>والعقاب</a:t>
            </a:r>
            <a:endParaRPr lang="ar-IQ" sz="2400" b="1" dirty="0"/>
          </a:p>
          <a:p>
            <a:r>
              <a:rPr lang="ar-IQ" sz="2400" b="1" dirty="0" smtClean="0"/>
              <a:t>•</a:t>
            </a:r>
            <a:r>
              <a:rPr lang="ar-IQ" sz="2400" b="1" dirty="0" smtClean="0">
                <a:solidFill>
                  <a:srgbClr val="FF0000"/>
                </a:solidFill>
              </a:rPr>
              <a:t>القيادة </a:t>
            </a:r>
            <a:r>
              <a:rPr lang="en-US" sz="2400" b="1" dirty="0" err="1" smtClean="0">
                <a:solidFill>
                  <a:srgbClr val="FF0000"/>
                </a:solidFill>
              </a:rPr>
              <a:t>Leade</a:t>
            </a:r>
            <a:endParaRPr lang="en-US" sz="2400" b="1" dirty="0">
              <a:solidFill>
                <a:srgbClr val="FF0000"/>
              </a:solidFill>
            </a:endParaRPr>
          </a:p>
          <a:p>
            <a:r>
              <a:rPr lang="en-US" sz="2400" b="1" dirty="0" err="1" smtClean="0"/>
              <a:t>rship</a:t>
            </a:r>
            <a:r>
              <a:rPr lang="en-US" sz="2400" b="1" dirty="0" smtClean="0"/>
              <a:t>  </a:t>
            </a:r>
            <a:r>
              <a:rPr lang="ar-IQ" sz="2400" b="1" dirty="0" smtClean="0"/>
              <a:t>توثر </a:t>
            </a:r>
            <a:r>
              <a:rPr lang="ar-IQ" sz="2400" b="1" dirty="0"/>
              <a:t>قيادة الفريق في فاعليته فقيادة الفريق تؤثر في تحديد اهداف الفريق وحجمه وادوار اعضاءه وتنوعه ومعايير تماسكه وحتى </a:t>
            </a:r>
            <a:r>
              <a:rPr lang="ar-IQ" sz="2400" b="1" dirty="0" smtClean="0"/>
              <a:t>محيطه</a:t>
            </a:r>
            <a:endParaRPr lang="ar-IQ" sz="2400" b="1" dirty="0" smtClean="0"/>
          </a:p>
          <a:p>
            <a:r>
              <a:rPr lang="ar-IQ" sz="2400" b="1" dirty="0" smtClean="0"/>
              <a:t>•</a:t>
            </a:r>
            <a:r>
              <a:rPr lang="ar-IQ" sz="2400" b="1" dirty="0" smtClean="0">
                <a:solidFill>
                  <a:srgbClr val="FF0000"/>
                </a:solidFill>
              </a:rPr>
              <a:t>الأهداف </a:t>
            </a:r>
            <a:r>
              <a:rPr lang="en-US" sz="2400" b="1" dirty="0">
                <a:solidFill>
                  <a:srgbClr val="FF0000"/>
                </a:solidFill>
              </a:rPr>
              <a:t>Goals  </a:t>
            </a:r>
          </a:p>
          <a:p>
            <a:r>
              <a:rPr lang="ar-IQ" sz="2400" b="1" dirty="0"/>
              <a:t>تمثل اهداف الفريق المخرجات المرغوبة من قبل الفريق ككل وليس اهداف الأعضاء منفردين ويمتلك كل فريق نوعين من الأهداف المتنافسة والمتعارضة هما</a:t>
            </a:r>
          </a:p>
          <a:p>
            <a:r>
              <a:rPr lang="ar-IQ" sz="2400" b="1" dirty="0"/>
              <a:t>الأهداف ذات الصلة بالعلاقات والاهداف ذات الصلة بالمهمة والفريق الناجح هو الفريق الذي يقضي ثلثي وقته او اكثر في الجوانب ذات الصلة بالمهمة وثلث واحد من وقته في خدمة الجوانب ذات الصلة بالعلاقات</a:t>
            </a:r>
          </a:p>
          <a:p>
            <a:endParaRPr lang="ar-IQ" sz="2400" b="1" dirty="0"/>
          </a:p>
        </p:txBody>
      </p:sp>
      <p:sp>
        <p:nvSpPr>
          <p:cNvPr id="4" name="مستطيل مستدير الزوايا 3"/>
          <p:cNvSpPr/>
          <p:nvPr/>
        </p:nvSpPr>
        <p:spPr>
          <a:xfrm>
            <a:off x="4713563" y="121196"/>
            <a:ext cx="5609310" cy="538655"/>
          </a:xfrm>
          <a:prstGeom prst="roundRect">
            <a:avLst/>
          </a:prstGeom>
          <a:solidFill>
            <a:schemeClr val="tx2">
              <a:lumMod val="50000"/>
              <a:lumOff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0070C0"/>
                </a:solidFill>
              </a:rPr>
              <a:t>سابعا // عوامل تؤثر في فاعلية الفريق</a:t>
            </a:r>
            <a:endParaRPr lang="ar-IQ" sz="3200" b="1" dirty="0">
              <a:solidFill>
                <a:srgbClr val="0070C0"/>
              </a:solidFill>
            </a:endParaRPr>
          </a:p>
        </p:txBody>
      </p:sp>
    </p:spTree>
    <p:extLst>
      <p:ext uri="{BB962C8B-B14F-4D97-AF65-F5344CB8AC3E}">
        <p14:creationId xmlns:p14="http://schemas.microsoft.com/office/powerpoint/2010/main" val="195000532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68490" y="217207"/>
            <a:ext cx="4826725" cy="952500"/>
          </a:xfrm>
        </p:spPr>
        <p:txBody>
          <a:bodyPr>
            <a:normAutofit/>
          </a:bodyPr>
          <a:lstStyle/>
          <a:p>
            <a:r>
              <a:rPr lang="ar-IQ" dirty="0" smtClean="0"/>
              <a:t> </a:t>
            </a:r>
            <a:endParaRPr lang="ar-IQ" dirty="0"/>
          </a:p>
        </p:txBody>
      </p:sp>
      <p:sp>
        <p:nvSpPr>
          <p:cNvPr id="3" name="مستطيل 2"/>
          <p:cNvSpPr/>
          <p:nvPr/>
        </p:nvSpPr>
        <p:spPr>
          <a:xfrm>
            <a:off x="70749" y="37104"/>
            <a:ext cx="10309161" cy="48936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ar-IQ" dirty="0" smtClean="0"/>
              <a:t>•</a:t>
            </a:r>
            <a:r>
              <a:rPr lang="ar-IQ" sz="2400" b="1" dirty="0" smtClean="0">
                <a:solidFill>
                  <a:srgbClr val="FF0000"/>
                </a:solidFill>
              </a:rPr>
              <a:t>حجم </a:t>
            </a:r>
            <a:r>
              <a:rPr lang="ar-IQ" sz="2400" b="1" dirty="0">
                <a:solidFill>
                  <a:srgbClr val="FF0000"/>
                </a:solidFill>
              </a:rPr>
              <a:t>الفريق </a:t>
            </a:r>
            <a:r>
              <a:rPr lang="en-US" sz="2400" b="1" dirty="0">
                <a:solidFill>
                  <a:srgbClr val="FF0000"/>
                </a:solidFill>
              </a:rPr>
              <a:t>Team size </a:t>
            </a:r>
          </a:p>
          <a:p>
            <a:r>
              <a:rPr lang="ar-IQ" sz="2400" b="1" dirty="0"/>
              <a:t>يتراوح الحجم المناسب للفريق بين (3-16) عضوا وبشكل عام تساعد نظم البرمجيات التعاونية ( نظم دعم القرار ) والانترنت والتقنيات الأخرى الفرق الكبيرة على العمل بفاعلية في بعض المهام</a:t>
            </a:r>
          </a:p>
          <a:p>
            <a:endParaRPr lang="ar-IQ" sz="2400" b="1" dirty="0"/>
          </a:p>
          <a:p>
            <a:r>
              <a:rPr lang="ar-IQ" sz="2400" b="1" dirty="0" smtClean="0"/>
              <a:t>•</a:t>
            </a:r>
            <a:r>
              <a:rPr lang="ar-IQ" sz="2400" b="1" dirty="0" smtClean="0">
                <a:solidFill>
                  <a:srgbClr val="FF0000"/>
                </a:solidFill>
              </a:rPr>
              <a:t>أدوار </a:t>
            </a:r>
            <a:r>
              <a:rPr lang="ar-IQ" sz="2400" b="1" dirty="0">
                <a:solidFill>
                  <a:srgbClr val="FF0000"/>
                </a:solidFill>
              </a:rPr>
              <a:t>العضو </a:t>
            </a:r>
            <a:r>
              <a:rPr lang="en-US" sz="2400" b="1" dirty="0">
                <a:solidFill>
                  <a:srgbClr val="FF0000"/>
                </a:solidFill>
              </a:rPr>
              <a:t>Member roles  </a:t>
            </a:r>
          </a:p>
          <a:p>
            <a:r>
              <a:rPr lang="ar-IQ" sz="2400" b="1" dirty="0"/>
              <a:t>ليس هناك اجماع بشان أدوار الفريق ولكن يمكن القول بان هناك ثلاثة أدوار لعضو الفريق </a:t>
            </a:r>
            <a:r>
              <a:rPr lang="ar-IQ" sz="2400" b="1" dirty="0" smtClean="0"/>
              <a:t>هي:-</a:t>
            </a:r>
            <a:endParaRPr lang="ar-IQ" sz="2400" b="1" dirty="0"/>
          </a:p>
          <a:p>
            <a:r>
              <a:rPr lang="ar-IQ" sz="2400" b="1" dirty="0" smtClean="0"/>
              <a:t>أ‌ </a:t>
            </a:r>
            <a:r>
              <a:rPr lang="ar-IQ" sz="2400" b="1" dirty="0" smtClean="0">
                <a:solidFill>
                  <a:srgbClr val="00B050"/>
                </a:solidFill>
              </a:rPr>
              <a:t>-لأدوار </a:t>
            </a:r>
            <a:r>
              <a:rPr lang="ar-IQ" sz="2400" b="1" dirty="0">
                <a:solidFill>
                  <a:srgbClr val="00B050"/>
                </a:solidFill>
              </a:rPr>
              <a:t>ذات الصلة بالمهمة </a:t>
            </a:r>
            <a:r>
              <a:rPr lang="ar-IQ" sz="2400" b="1" dirty="0"/>
              <a:t>/ تتضمن هذه الأدوار مدى انغماس عضو الفريق في تسهيل وتنسيق القرارات والسلوكيات المتصلة بالعمل</a:t>
            </a:r>
          </a:p>
          <a:p>
            <a:r>
              <a:rPr lang="ar-IQ" sz="2400" b="1" dirty="0" smtClean="0"/>
              <a:t>ب‌-</a:t>
            </a:r>
            <a:r>
              <a:rPr lang="ar-IQ" sz="2400" b="1" dirty="0" smtClean="0">
                <a:solidFill>
                  <a:srgbClr val="00B050"/>
                </a:solidFill>
              </a:rPr>
              <a:t>الأدوار </a:t>
            </a:r>
            <a:r>
              <a:rPr lang="ar-IQ" sz="2400" b="1" dirty="0">
                <a:solidFill>
                  <a:srgbClr val="00B050"/>
                </a:solidFill>
              </a:rPr>
              <a:t>ذات الصلة بالعلاقات </a:t>
            </a:r>
            <a:r>
              <a:rPr lang="ar-IQ" sz="2400" b="1" dirty="0"/>
              <a:t>/ تتضمن هذه الأدوار اسهام عضو الفريق في تقدم اتجاهات الفريق وسلوكياته ومشاعره والتفاعلات الاجتماعية</a:t>
            </a:r>
          </a:p>
          <a:p>
            <a:r>
              <a:rPr lang="ar-IQ" sz="2400" b="1" dirty="0" smtClean="0"/>
              <a:t>ت‌-ا</a:t>
            </a:r>
            <a:r>
              <a:rPr lang="ar-IQ" sz="2400" b="1" dirty="0" smtClean="0">
                <a:solidFill>
                  <a:srgbClr val="00B050"/>
                </a:solidFill>
              </a:rPr>
              <a:t>لأدوار </a:t>
            </a:r>
            <a:r>
              <a:rPr lang="ar-IQ" sz="2400" b="1" dirty="0">
                <a:solidFill>
                  <a:srgbClr val="00B050"/>
                </a:solidFill>
              </a:rPr>
              <a:t>ذات الصلة بالذات </a:t>
            </a:r>
            <a:r>
              <a:rPr lang="ar-IQ" sz="2400" b="1" dirty="0"/>
              <a:t>/ يتضمن هذا الدور انغماس الفرد في الاتجاهات المركزة على الذات فضلا عن السلوكيات والقرارات المركزة عليها</a:t>
            </a:r>
          </a:p>
          <a:p>
            <a:endParaRPr lang="ar-IQ" sz="2400" b="1" dirty="0"/>
          </a:p>
        </p:txBody>
      </p:sp>
    </p:spTree>
    <p:extLst>
      <p:ext uri="{BB962C8B-B14F-4D97-AF65-F5344CB8AC3E}">
        <p14:creationId xmlns:p14="http://schemas.microsoft.com/office/powerpoint/2010/main" val="132515448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82732" y="-22820"/>
            <a:ext cx="10276758" cy="60631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ar-IQ" dirty="0" smtClean="0">
                <a:solidFill>
                  <a:srgbClr val="FF0000"/>
                </a:solidFill>
              </a:rPr>
              <a:t>*</a:t>
            </a:r>
            <a:r>
              <a:rPr lang="ar-IQ" sz="2800" b="1" dirty="0" smtClean="0">
                <a:solidFill>
                  <a:srgbClr val="FF0000"/>
                </a:solidFill>
              </a:rPr>
              <a:t>تنوع العضوية</a:t>
            </a:r>
            <a:r>
              <a:rPr lang="en-US" sz="2800" b="1" dirty="0" smtClean="0">
                <a:solidFill>
                  <a:srgbClr val="FF0000"/>
                </a:solidFill>
              </a:rPr>
              <a:t>  Member diversity    </a:t>
            </a:r>
          </a:p>
          <a:p>
            <a:r>
              <a:rPr lang="ar-IQ" sz="2800" b="1" dirty="0" smtClean="0"/>
              <a:t>ان التنوع المتزايد في القوى العاملة من فهم سلوك الفريق وعملياته امرا معقدا والتنوع نوعين الصنف الابتدائي والذي يمتلك في الفرد القليل من التأثير عليه (العمر, القومية, القابليات البدنية ) والصنف الثانوي ( التعلم ,الخبرة في العمل, المنصب الوظيفي)</a:t>
            </a:r>
          </a:p>
          <a:p>
            <a:r>
              <a:rPr lang="ar-IQ" sz="2800" b="1" dirty="0" smtClean="0">
                <a:solidFill>
                  <a:schemeClr val="tx1"/>
                </a:solidFill>
              </a:rPr>
              <a:t>•</a:t>
            </a:r>
            <a:r>
              <a:rPr lang="ar-IQ" sz="2800" b="1" dirty="0" smtClean="0">
                <a:solidFill>
                  <a:srgbClr val="FF0000"/>
                </a:solidFill>
              </a:rPr>
              <a:t>المعايير</a:t>
            </a:r>
            <a:r>
              <a:rPr lang="en-US" sz="2800" b="1" dirty="0">
                <a:solidFill>
                  <a:srgbClr val="FF0000"/>
                </a:solidFill>
              </a:rPr>
              <a:t>Norms </a:t>
            </a:r>
            <a:endParaRPr lang="en-US" sz="2800" b="1" dirty="0" smtClean="0">
              <a:solidFill>
                <a:srgbClr val="FF0000"/>
              </a:solidFill>
            </a:endParaRPr>
          </a:p>
          <a:p>
            <a:r>
              <a:rPr lang="ar-IQ" sz="2800" b="1" dirty="0" smtClean="0"/>
              <a:t>تعبر المعايير عن القواعد وانماط السلوك المقبولة والمتوقعة من قبل أعضاء الفريق او المنظمة ككل فالمعايير تساعد في تحديد السلوكيات التي يعتقد الأعضاء انها ضرورية لمساعدتهم في بلوغ أهدافهم </a:t>
            </a:r>
          </a:p>
          <a:p>
            <a:endParaRPr lang="ar-IQ" sz="2800" b="1" dirty="0" smtClean="0"/>
          </a:p>
          <a:p>
            <a:r>
              <a:rPr lang="ar-IQ" sz="2800" b="1" dirty="0" smtClean="0"/>
              <a:t>•</a:t>
            </a:r>
            <a:r>
              <a:rPr lang="ar-IQ" sz="2800" b="1" dirty="0" smtClean="0">
                <a:solidFill>
                  <a:srgbClr val="FF0000"/>
                </a:solidFill>
              </a:rPr>
              <a:t>التماسك </a:t>
            </a:r>
            <a:r>
              <a:rPr lang="en-US" sz="2800" b="1" dirty="0" smtClean="0">
                <a:solidFill>
                  <a:srgbClr val="FF0000"/>
                </a:solidFill>
              </a:rPr>
              <a:t>Cohesiveness  </a:t>
            </a:r>
          </a:p>
          <a:p>
            <a:r>
              <a:rPr lang="ar-IQ" sz="2800" b="1" dirty="0" smtClean="0"/>
              <a:t>يشير التماسك الى قوة الرغبة بين أعضاء الفريق للبقاء مع بعض في الفريق و ولائهم له والتماسك يتأثر بالعديد من العوامل ابرزها درجة التنافس بين اهداف الفريق واهداف اعضاءه</a:t>
            </a:r>
          </a:p>
          <a:p>
            <a:endParaRPr lang="ar-IQ" sz="2400" b="1" dirty="0"/>
          </a:p>
        </p:txBody>
      </p:sp>
      <p:sp>
        <p:nvSpPr>
          <p:cNvPr id="4" name="عنوان 3"/>
          <p:cNvSpPr>
            <a:spLocks noGrp="1"/>
          </p:cNvSpPr>
          <p:nvPr>
            <p:ph type="title"/>
          </p:nvPr>
        </p:nvSpPr>
        <p:spPr>
          <a:xfrm flipH="1">
            <a:off x="13952766" y="-142833"/>
            <a:ext cx="319341" cy="952500"/>
          </a:xfrm>
        </p:spPr>
        <p:txBody>
          <a:bodyPr>
            <a:normAutofit/>
          </a:bodyPr>
          <a:lstStyle/>
          <a:p>
            <a:r>
              <a:rPr lang="ar-IQ" dirty="0" smtClean="0"/>
              <a:t>ع</a:t>
            </a:r>
            <a:endParaRPr lang="ar-IQ" dirty="0"/>
          </a:p>
        </p:txBody>
      </p:sp>
    </p:spTree>
    <p:extLst>
      <p:ext uri="{BB962C8B-B14F-4D97-AF65-F5344CB8AC3E}">
        <p14:creationId xmlns:p14="http://schemas.microsoft.com/office/powerpoint/2010/main" val="18133808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5232" y="769268"/>
            <a:ext cx="10343621" cy="4752528"/>
          </a:xfrm>
        </p:spPr>
        <p:txBody>
          <a:bodyPr>
            <a:normAutofit/>
          </a:bodyPr>
          <a:lstStyle/>
          <a:p>
            <a:pPr marL="68580" indent="0">
              <a:buNone/>
            </a:pPr>
            <a:r>
              <a:rPr lang="ar-IQ" sz="3600" dirty="0"/>
              <a:t>1.انا اعرف كيفيه خلق </a:t>
            </a:r>
            <a:r>
              <a:rPr lang="ar-IQ" sz="3600" dirty="0" err="1"/>
              <a:t>المصداقيه</a:t>
            </a:r>
            <a:r>
              <a:rPr lang="ar-IQ" sz="3600" dirty="0"/>
              <a:t> والنفوذ بي اعضاء الفريق</a:t>
            </a:r>
          </a:p>
          <a:p>
            <a:pPr marL="68580" indent="0">
              <a:buNone/>
            </a:pPr>
            <a:r>
              <a:rPr lang="ar-IQ" sz="3600" dirty="0"/>
              <a:t>2.اتصرف بشكل متطابق مع قيمي وابرهن على وجود درجه </a:t>
            </a:r>
            <a:r>
              <a:rPr lang="ar-IQ" sz="3600" dirty="0" err="1"/>
              <a:t>عاليه</a:t>
            </a:r>
            <a:r>
              <a:rPr lang="ar-IQ" sz="3600" dirty="0"/>
              <a:t> من </a:t>
            </a:r>
            <a:r>
              <a:rPr lang="ar-IQ" sz="3600" dirty="0" err="1"/>
              <a:t>النزاهه</a:t>
            </a:r>
            <a:endParaRPr lang="ar-IQ" sz="3600" dirty="0"/>
          </a:p>
          <a:p>
            <a:pPr marL="68580" indent="0">
              <a:buNone/>
            </a:pPr>
            <a:r>
              <a:rPr lang="ar-IQ" sz="3600" dirty="0"/>
              <a:t>3.انا واضح ومتسق حول </a:t>
            </a:r>
            <a:r>
              <a:rPr lang="ar-IQ" sz="3600" dirty="0" err="1"/>
              <a:t>مااريد</a:t>
            </a:r>
            <a:r>
              <a:rPr lang="ar-IQ" sz="3600" dirty="0"/>
              <a:t> تحقيقه</a:t>
            </a:r>
          </a:p>
          <a:p>
            <a:pPr marL="68580" indent="0">
              <a:buNone/>
            </a:pPr>
            <a:r>
              <a:rPr lang="ar-IQ" sz="3600" dirty="0"/>
              <a:t>4.انا اخلق </a:t>
            </a:r>
            <a:r>
              <a:rPr lang="ar-IQ" sz="3600" dirty="0" err="1"/>
              <a:t>حيويه</a:t>
            </a:r>
            <a:r>
              <a:rPr lang="ar-IQ" sz="3600" dirty="0"/>
              <a:t> وتفاعل ايجابي من خلال التفاؤل ومجاراة  الاخرين </a:t>
            </a:r>
          </a:p>
          <a:p>
            <a:pPr marL="68580" indent="0">
              <a:buNone/>
            </a:pPr>
            <a:r>
              <a:rPr lang="ar-IQ" sz="3600" dirty="0"/>
              <a:t>5.اقوم ببناء قاعده مشتركه للتوافق والاجماع في الرأي بين اعضاء الفريق قبل المضي قدما في انجاز </a:t>
            </a:r>
            <a:r>
              <a:rPr lang="ar-IQ" sz="3600" dirty="0" err="1" smtClean="0"/>
              <a:t>المهمه</a:t>
            </a:r>
            <a:endParaRPr lang="ar-IQ" sz="3600" dirty="0"/>
          </a:p>
        </p:txBody>
      </p:sp>
      <p:sp>
        <p:nvSpPr>
          <p:cNvPr id="4" name="مستطيل مستدير الزوايا 3"/>
          <p:cNvSpPr/>
          <p:nvPr/>
        </p:nvSpPr>
        <p:spPr>
          <a:xfrm>
            <a:off x="3673624" y="121196"/>
            <a:ext cx="6649249" cy="538655"/>
          </a:xfrm>
          <a:prstGeom prst="roundRect">
            <a:avLst/>
          </a:prstGeom>
          <a:solidFill>
            <a:schemeClr val="tx2">
              <a:lumMod val="50000"/>
              <a:lumOff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0070C0"/>
                </a:solidFill>
              </a:rPr>
              <a:t>ثامنا// عندما اكون في دور القائد في الفريق</a:t>
            </a:r>
            <a:endParaRPr lang="ar-IQ" sz="3200" b="1" dirty="0">
              <a:solidFill>
                <a:srgbClr val="0070C0"/>
              </a:solidFill>
            </a:endParaRPr>
          </a:p>
        </p:txBody>
      </p:sp>
    </p:spTree>
    <p:extLst>
      <p:ext uri="{BB962C8B-B14F-4D97-AF65-F5344CB8AC3E}">
        <p14:creationId xmlns:p14="http://schemas.microsoft.com/office/powerpoint/2010/main" val="3310764791"/>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5232" y="841276"/>
            <a:ext cx="10177641" cy="4608512"/>
          </a:xfrm>
        </p:spPr>
        <p:txBody>
          <a:bodyPr>
            <a:normAutofit/>
          </a:bodyPr>
          <a:lstStyle/>
          <a:p>
            <a:endParaRPr lang="ar-IQ" sz="2800" dirty="0"/>
          </a:p>
          <a:p>
            <a:pPr marL="457200" indent="-457200">
              <a:buFont typeface="+mj-lt"/>
              <a:buAutoNum type="arabicPeriod"/>
            </a:pPr>
            <a:r>
              <a:rPr lang="ar-IQ" sz="2800" dirty="0" smtClean="0"/>
              <a:t>اعرف </a:t>
            </a:r>
            <a:r>
              <a:rPr lang="ar-IQ" sz="2800" dirty="0"/>
              <a:t>مجموعة متنوعة من الطرق لتسهيل انجاز مهام الفريق </a:t>
            </a:r>
          </a:p>
          <a:p>
            <a:pPr marL="457200" indent="-457200">
              <a:buFont typeface="+mj-lt"/>
              <a:buAutoNum type="arabicPeriod"/>
            </a:pPr>
            <a:r>
              <a:rPr lang="ar-IQ" sz="2800" dirty="0" smtClean="0"/>
              <a:t> </a:t>
            </a:r>
            <a:r>
              <a:rPr lang="ar-IQ" sz="2800" dirty="0"/>
              <a:t>اعرف مجموعة متنوعة من الطرق </a:t>
            </a:r>
            <a:r>
              <a:rPr lang="ar-IQ" sz="2800" dirty="0" smtClean="0"/>
              <a:t>للمساعد </a:t>
            </a:r>
            <a:r>
              <a:rPr lang="ar-IQ" sz="2800" dirty="0"/>
              <a:t>في بناء علاقات قوية ومتماسكه بين اعضاء الفريق </a:t>
            </a:r>
          </a:p>
          <a:p>
            <a:pPr marL="457200" indent="-457200">
              <a:buFont typeface="+mj-lt"/>
              <a:buAutoNum type="arabicPeriod"/>
            </a:pPr>
            <a:r>
              <a:rPr lang="ar-IQ" sz="2800" dirty="0" smtClean="0"/>
              <a:t>اواجه </a:t>
            </a:r>
            <a:r>
              <a:rPr lang="ar-IQ" sz="2800" dirty="0"/>
              <a:t>واساعد في التغلب على السلوكيات السلبية او </a:t>
            </a:r>
            <a:r>
              <a:rPr lang="ar-IQ" sz="2800" dirty="0" smtClean="0"/>
              <a:t>المختل </a:t>
            </a:r>
            <a:r>
              <a:rPr lang="ar-IQ" sz="2800" dirty="0"/>
              <a:t>وظيفيا او السلوكيات </a:t>
            </a:r>
            <a:r>
              <a:rPr lang="ar-IQ" sz="2800" dirty="0" smtClean="0"/>
              <a:t>المعرقلة </a:t>
            </a:r>
            <a:r>
              <a:rPr lang="ar-IQ" sz="2800" dirty="0"/>
              <a:t>التي يبديها الاخرين</a:t>
            </a:r>
          </a:p>
          <a:p>
            <a:endParaRPr lang="ar-IQ" sz="2800" dirty="0"/>
          </a:p>
        </p:txBody>
      </p:sp>
      <p:sp>
        <p:nvSpPr>
          <p:cNvPr id="4" name="مستطيل مستدير الزوايا 3"/>
          <p:cNvSpPr/>
          <p:nvPr/>
        </p:nvSpPr>
        <p:spPr>
          <a:xfrm>
            <a:off x="3673624" y="121196"/>
            <a:ext cx="6649249" cy="538655"/>
          </a:xfrm>
          <a:prstGeom prst="roundRect">
            <a:avLst/>
          </a:prstGeom>
          <a:solidFill>
            <a:schemeClr val="tx2">
              <a:lumMod val="50000"/>
              <a:lumOff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0070C0"/>
                </a:solidFill>
              </a:rPr>
              <a:t>تاسعا // عندما اكون في عضوا في الفريق</a:t>
            </a:r>
            <a:endParaRPr lang="ar-IQ" sz="3200" b="1" dirty="0">
              <a:solidFill>
                <a:srgbClr val="0070C0"/>
              </a:solidFill>
            </a:endParaRPr>
          </a:p>
        </p:txBody>
      </p:sp>
    </p:spTree>
    <p:extLst>
      <p:ext uri="{BB962C8B-B14F-4D97-AF65-F5344CB8AC3E}">
        <p14:creationId xmlns:p14="http://schemas.microsoft.com/office/powerpoint/2010/main" val="374792329"/>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7240" y="858401"/>
            <a:ext cx="10149976" cy="4519379"/>
          </a:xfrm>
        </p:spPr>
        <p:txBody>
          <a:bodyPr>
            <a:normAutofit/>
          </a:bodyPr>
          <a:lstStyle/>
          <a:p>
            <a:pPr marL="457200" indent="-457200">
              <a:buFont typeface="+mj-lt"/>
              <a:buAutoNum type="arabicPeriod"/>
            </a:pPr>
            <a:r>
              <a:rPr lang="ar-IQ" sz="2800" b="1" dirty="0" smtClean="0"/>
              <a:t>انا </a:t>
            </a:r>
            <a:r>
              <a:rPr lang="ar-IQ" sz="2800" b="1" dirty="0"/>
              <a:t>على </a:t>
            </a:r>
            <a:r>
              <a:rPr lang="ar-IQ" sz="2800" b="1" dirty="0" smtClean="0"/>
              <a:t>دراية </a:t>
            </a:r>
            <a:r>
              <a:rPr lang="ar-IQ" sz="2800" b="1" dirty="0"/>
              <a:t>بمختلف مراحل تطور الفريق التي تمر بها غالبيه الفرق</a:t>
            </a:r>
          </a:p>
          <a:p>
            <a:pPr marL="457200" indent="-457200">
              <a:buFont typeface="+mj-lt"/>
              <a:buAutoNum type="arabicPeriod"/>
            </a:pPr>
            <a:r>
              <a:rPr lang="ar-IQ" sz="2800" b="1" dirty="0" smtClean="0"/>
              <a:t>اساعد </a:t>
            </a:r>
            <a:r>
              <a:rPr lang="ar-IQ" sz="2800" b="1" dirty="0"/>
              <a:t>في ابداء توقعات واهداف واضحه وكذلك مساعدة اعضاء الفريق على الشعور </a:t>
            </a:r>
            <a:r>
              <a:rPr lang="ar-IQ" sz="2800" b="1" dirty="0" err="1"/>
              <a:t>بالراحه</a:t>
            </a:r>
            <a:r>
              <a:rPr lang="ar-IQ" sz="2800" b="1" dirty="0"/>
              <a:t> مع بعضهم البعض الاخر منذ </a:t>
            </a:r>
            <a:r>
              <a:rPr lang="ar-IQ" sz="2800" b="1" dirty="0" err="1"/>
              <a:t>بدايه</a:t>
            </a:r>
            <a:r>
              <a:rPr lang="ar-IQ" sz="2800" b="1" dirty="0"/>
              <a:t> تشكيل الفريق</a:t>
            </a:r>
          </a:p>
          <a:p>
            <a:pPr marL="457200" indent="-457200">
              <a:buFont typeface="+mj-lt"/>
              <a:buAutoNum type="arabicPeriod"/>
            </a:pPr>
            <a:r>
              <a:rPr lang="ar-IQ" sz="2800" b="1" dirty="0" smtClean="0"/>
              <a:t> </a:t>
            </a:r>
            <a:r>
              <a:rPr lang="ar-IQ" sz="2800" b="1" dirty="0"/>
              <a:t>اشجع اعضاء الفريق على الالتزام بالنجاح الجماع للفريق مقارنه بنجاحهم الشخصي</a:t>
            </a:r>
          </a:p>
          <a:p>
            <a:pPr marL="457200" indent="-457200">
              <a:buFont typeface="+mj-lt"/>
              <a:buAutoNum type="arabicPeriod"/>
            </a:pPr>
            <a:r>
              <a:rPr lang="ar-IQ" sz="2800" b="1" dirty="0" smtClean="0"/>
              <a:t>اساعد </a:t>
            </a:r>
            <a:r>
              <a:rPr lang="ar-IQ" sz="2800" b="1" dirty="0"/>
              <a:t>اعضاء الفريق على الالتزام برؤيه الفريق واهدافه</a:t>
            </a:r>
          </a:p>
          <a:p>
            <a:endParaRPr lang="ar-IQ" sz="2800" b="1" dirty="0"/>
          </a:p>
        </p:txBody>
      </p:sp>
      <p:sp>
        <p:nvSpPr>
          <p:cNvPr id="4" name="مستطيل مستدير الزوايا 3"/>
          <p:cNvSpPr/>
          <p:nvPr/>
        </p:nvSpPr>
        <p:spPr>
          <a:xfrm>
            <a:off x="361256" y="121196"/>
            <a:ext cx="9961617" cy="538655"/>
          </a:xfrm>
          <a:prstGeom prst="roundRect">
            <a:avLst/>
          </a:prstGeom>
          <a:solidFill>
            <a:schemeClr val="tx2">
              <a:lumMod val="50000"/>
              <a:lumOff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0070C0"/>
                </a:solidFill>
              </a:rPr>
              <a:t>عاشرا// عندما اجعل اداء الفريق جيد سواء كنت قائد ام عضوا فيه</a:t>
            </a:r>
            <a:endParaRPr lang="ar-IQ" sz="3200" b="1" dirty="0">
              <a:solidFill>
                <a:srgbClr val="0070C0"/>
              </a:solidFill>
            </a:endParaRPr>
          </a:p>
        </p:txBody>
      </p:sp>
    </p:spTree>
    <p:extLst>
      <p:ext uri="{BB962C8B-B14F-4D97-AF65-F5344CB8AC3E}">
        <p14:creationId xmlns:p14="http://schemas.microsoft.com/office/powerpoint/2010/main" val="2249449529"/>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5232" y="769268"/>
            <a:ext cx="10177641" cy="4680520"/>
          </a:xfrm>
        </p:spPr>
        <p:txBody>
          <a:bodyPr>
            <a:normAutofit/>
          </a:bodyPr>
          <a:lstStyle/>
          <a:p>
            <a:pPr marL="68580" indent="0">
              <a:buNone/>
            </a:pPr>
            <a:r>
              <a:rPr lang="ar-IQ" sz="2800" b="1" dirty="0"/>
              <a:t>أن مراحل التغيير الرئيسية هي أربع تمر من خلالها بدءاً من المرحلة الاولى عندما يحاول الفريق جاهداً يبقى</a:t>
            </a:r>
          </a:p>
          <a:p>
            <a:pPr marL="68580" indent="0">
              <a:buNone/>
            </a:pPr>
            <a:r>
              <a:rPr lang="ar-IQ" sz="2800" b="1" dirty="0"/>
              <a:t>متماسكاً الى مرحلة أكثر نضجاً من التقدم عندما يكون قد أصبح على درجة عالية من الاداء الفاعل ما لعمل</a:t>
            </a:r>
          </a:p>
          <a:p>
            <a:pPr marL="68580" indent="0">
              <a:buNone/>
            </a:pPr>
            <a:r>
              <a:rPr lang="ar-IQ" sz="2800" b="1" dirty="0"/>
              <a:t>وأن أول من حدد هذه المراحل هو(</a:t>
            </a:r>
            <a:r>
              <a:rPr lang="en-US" sz="2800" b="1" dirty="0"/>
              <a:t>tuck man) </a:t>
            </a:r>
            <a:r>
              <a:rPr lang="ar-IQ" sz="2800" b="1" dirty="0"/>
              <a:t>عام 1965 ووصفها على انها اربع مراحل تبدأ بالتكوين </a:t>
            </a:r>
            <a:r>
              <a:rPr lang="en-US" sz="2800" b="1" dirty="0"/>
              <a:t>forming stage </a:t>
            </a:r>
            <a:r>
              <a:rPr lang="ar-IQ" sz="2800" b="1" dirty="0"/>
              <a:t>ومروراً بصياغة المبادئ او القواعد السلوكية </a:t>
            </a:r>
            <a:r>
              <a:rPr lang="en-US" sz="2800" b="1" dirty="0"/>
              <a:t>norming stage </a:t>
            </a:r>
            <a:r>
              <a:rPr lang="ar-IQ" sz="2800" b="1" dirty="0"/>
              <a:t>والعصف </a:t>
            </a:r>
            <a:r>
              <a:rPr lang="en-US" sz="2800" b="1" dirty="0"/>
              <a:t>storming stage  </a:t>
            </a:r>
            <a:r>
              <a:rPr lang="ar-IQ" sz="2800" b="1" dirty="0" err="1"/>
              <a:t>وأنتهاءاً</a:t>
            </a:r>
            <a:r>
              <a:rPr lang="ar-IQ" sz="2800" b="1" dirty="0"/>
              <a:t> بمرحلة الانجاز </a:t>
            </a:r>
            <a:r>
              <a:rPr lang="en-US" sz="2800" b="1" dirty="0"/>
              <a:t>performing stage, </a:t>
            </a:r>
            <a:r>
              <a:rPr lang="ar-IQ" sz="2800" b="1" dirty="0"/>
              <a:t>وماتزال هذه المراحل تستخدم بمسمياتها على نطاق واسع في الوقت الحاضر بسبب انسياب بيتها بالوزن والقافية.</a:t>
            </a:r>
          </a:p>
        </p:txBody>
      </p:sp>
      <p:sp>
        <p:nvSpPr>
          <p:cNvPr id="4" name="مستطيل مستدير الزوايا 3"/>
          <p:cNvSpPr/>
          <p:nvPr/>
        </p:nvSpPr>
        <p:spPr>
          <a:xfrm>
            <a:off x="361256" y="121196"/>
            <a:ext cx="9961617" cy="538655"/>
          </a:xfrm>
          <a:prstGeom prst="roundRect">
            <a:avLst/>
          </a:prstGeom>
          <a:solidFill>
            <a:schemeClr val="tx2">
              <a:lumMod val="50000"/>
              <a:lumOff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0070C0"/>
                </a:solidFill>
              </a:rPr>
              <a:t>حادي عشر// مراحل اعداد الفريق </a:t>
            </a:r>
            <a:endParaRPr lang="ar-IQ" sz="3200" b="1" dirty="0">
              <a:solidFill>
                <a:srgbClr val="0070C0"/>
              </a:solidFill>
            </a:endParaRPr>
          </a:p>
        </p:txBody>
      </p:sp>
    </p:spTree>
    <p:extLst>
      <p:ext uri="{BB962C8B-B14F-4D97-AF65-F5344CB8AC3E}">
        <p14:creationId xmlns:p14="http://schemas.microsoft.com/office/powerpoint/2010/main" val="942433376"/>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7944" y="-166836"/>
            <a:ext cx="9247656" cy="1202228"/>
          </a:xfrm>
        </p:spPr>
        <p:txBody>
          <a:bodyPr>
            <a:normAutofit/>
          </a:bodyPr>
          <a:lstStyle/>
          <a:p>
            <a:pPr algn="r"/>
            <a:r>
              <a:rPr lang="ar-IQ" sz="3600" b="1" dirty="0" smtClean="0">
                <a:solidFill>
                  <a:srgbClr val="0070C0"/>
                </a:solidFill>
              </a:rPr>
              <a:t>1-مرحلة </a:t>
            </a:r>
            <a:r>
              <a:rPr lang="ar-IQ" sz="3600" b="1" dirty="0">
                <a:solidFill>
                  <a:srgbClr val="0070C0"/>
                </a:solidFill>
              </a:rPr>
              <a:t>التكوين    </a:t>
            </a:r>
            <a:r>
              <a:rPr lang="en-US" sz="3600" b="1" dirty="0" smtClean="0">
                <a:solidFill>
                  <a:srgbClr val="0070C0"/>
                </a:solidFill>
              </a:rPr>
              <a:t>forming stage</a:t>
            </a:r>
            <a:endParaRPr lang="ar-IQ" sz="3600" b="1" dirty="0">
              <a:solidFill>
                <a:srgbClr val="0070C0"/>
              </a:solidFill>
            </a:endParaRPr>
          </a:p>
        </p:txBody>
      </p:sp>
      <p:sp>
        <p:nvSpPr>
          <p:cNvPr id="3" name="عنصر نائب للمحتوى 2"/>
          <p:cNvSpPr>
            <a:spLocks noGrp="1"/>
          </p:cNvSpPr>
          <p:nvPr>
            <p:ph idx="1"/>
          </p:nvPr>
        </p:nvSpPr>
        <p:spPr>
          <a:xfrm>
            <a:off x="217240" y="769268"/>
            <a:ext cx="10171916" cy="4680520"/>
          </a:xfrm>
        </p:spPr>
        <p:txBody>
          <a:bodyPr>
            <a:normAutofit/>
          </a:bodyPr>
          <a:lstStyle/>
          <a:p>
            <a:pPr marL="68580" indent="0">
              <a:buNone/>
            </a:pPr>
            <a:r>
              <a:rPr lang="ar-IQ" sz="2800" dirty="0"/>
              <a:t>يماثل قدوم الاعضاء الى الفريق </a:t>
            </a:r>
            <a:r>
              <a:rPr lang="ar-IQ" sz="2800" dirty="0" err="1"/>
              <a:t>لاول</a:t>
            </a:r>
            <a:r>
              <a:rPr lang="ar-IQ" sz="2800" dirty="0"/>
              <a:t> مرة ,توارد الجهود على حقل معين في بدايته , منهم </a:t>
            </a:r>
            <a:r>
              <a:rPr lang="ar-IQ" sz="2800" dirty="0" err="1"/>
              <a:t>لايشكلون</a:t>
            </a:r>
            <a:r>
              <a:rPr lang="ar-IQ" sz="2800" dirty="0"/>
              <a:t> فريقا بل تجمعاً من الافراد في مكان عام وبالتالي ينبغي ان يحدث </a:t>
            </a:r>
            <a:r>
              <a:rPr lang="ar-IQ" sz="2800" dirty="0" err="1"/>
              <a:t>شئ</a:t>
            </a:r>
            <a:r>
              <a:rPr lang="ar-IQ" sz="2800" dirty="0"/>
              <a:t> ما لهم كي يشعروا بأنهم وحدة متماسكة . تسود بين الافراد في هذه المرحلة هي</a:t>
            </a:r>
            <a:r>
              <a:rPr lang="ar-IQ" sz="2800" dirty="0" smtClean="0"/>
              <a:t>:-</a:t>
            </a:r>
          </a:p>
          <a:p>
            <a:pPr marL="68580" indent="0">
              <a:buNone/>
            </a:pPr>
            <a:r>
              <a:rPr lang="ar-IQ" sz="2800" dirty="0" smtClean="0"/>
              <a:t>1- الصمت</a:t>
            </a:r>
            <a:r>
              <a:rPr lang="ar-IQ" sz="2800" dirty="0"/>
              <a:t>.</a:t>
            </a:r>
          </a:p>
          <a:p>
            <a:pPr marL="68580" indent="0">
              <a:buNone/>
            </a:pPr>
            <a:r>
              <a:rPr lang="ar-IQ" sz="2800" dirty="0" smtClean="0"/>
              <a:t>2-وعي </a:t>
            </a:r>
            <a:r>
              <a:rPr lang="ar-IQ" sz="2800" dirty="0"/>
              <a:t>الذات.</a:t>
            </a:r>
          </a:p>
          <a:p>
            <a:pPr marL="68580" indent="0">
              <a:buNone/>
            </a:pPr>
            <a:r>
              <a:rPr lang="ar-IQ" sz="2800" dirty="0" smtClean="0"/>
              <a:t>3-الاعتمادية </a:t>
            </a:r>
            <a:r>
              <a:rPr lang="ar-IQ" sz="2800" dirty="0"/>
              <a:t>.</a:t>
            </a:r>
          </a:p>
          <a:p>
            <a:pPr marL="68580" indent="0">
              <a:buNone/>
            </a:pPr>
            <a:r>
              <a:rPr lang="ar-IQ" sz="2800" dirty="0" smtClean="0"/>
              <a:t>4-السطحية.</a:t>
            </a:r>
          </a:p>
          <a:p>
            <a:pPr marL="68580" indent="0">
              <a:buNone/>
            </a:pPr>
            <a:r>
              <a:rPr lang="ar-IQ" sz="2800" dirty="0"/>
              <a:t>ولا يمكن للأفراد البدء بالشعور كفريق مالم تصبح القواعد والحدود الخاصة بمحيطهم مألوفة </a:t>
            </a:r>
          </a:p>
          <a:p>
            <a:pPr marL="68580" indent="0">
              <a:buNone/>
            </a:pPr>
            <a:endParaRPr lang="ar-IQ" sz="2800" dirty="0"/>
          </a:p>
        </p:txBody>
      </p:sp>
    </p:spTree>
    <p:extLst>
      <p:ext uri="{BB962C8B-B14F-4D97-AF65-F5344CB8AC3E}">
        <p14:creationId xmlns:p14="http://schemas.microsoft.com/office/powerpoint/2010/main" val="2364432744"/>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53344" y="0"/>
            <a:ext cx="9247656" cy="652747"/>
          </a:xfrm>
        </p:spPr>
        <p:txBody>
          <a:bodyPr>
            <a:noAutofit/>
          </a:bodyPr>
          <a:lstStyle/>
          <a:p>
            <a:pPr algn="r"/>
            <a:r>
              <a:rPr lang="ar-IQ" sz="3600" b="1" dirty="0">
                <a:solidFill>
                  <a:srgbClr val="0070C0"/>
                </a:solidFill>
              </a:rPr>
              <a:t>2</a:t>
            </a:r>
            <a:r>
              <a:rPr lang="ar-IQ" sz="3600" b="1" dirty="0" smtClean="0">
                <a:solidFill>
                  <a:srgbClr val="0070C0"/>
                </a:solidFill>
              </a:rPr>
              <a:t>-  </a:t>
            </a:r>
            <a:r>
              <a:rPr lang="ar-IQ" sz="3600" b="1" dirty="0">
                <a:solidFill>
                  <a:srgbClr val="0070C0"/>
                </a:solidFill>
              </a:rPr>
              <a:t>مرحلة صياغة المبادئ </a:t>
            </a:r>
            <a:r>
              <a:rPr lang="ar-IQ" sz="3600" b="1" dirty="0" smtClean="0">
                <a:solidFill>
                  <a:srgbClr val="0070C0"/>
                </a:solidFill>
              </a:rPr>
              <a:t>العامة</a:t>
            </a:r>
            <a:endParaRPr lang="ar-IQ" sz="3600" b="1" dirty="0">
              <a:solidFill>
                <a:srgbClr val="0070C0"/>
              </a:solidFill>
            </a:endParaRPr>
          </a:p>
        </p:txBody>
      </p:sp>
      <p:sp>
        <p:nvSpPr>
          <p:cNvPr id="3" name="عنصر نائب للمحتوى 2"/>
          <p:cNvSpPr>
            <a:spLocks noGrp="1"/>
          </p:cNvSpPr>
          <p:nvPr>
            <p:ph idx="1"/>
          </p:nvPr>
        </p:nvSpPr>
        <p:spPr>
          <a:xfrm>
            <a:off x="0" y="625252"/>
            <a:ext cx="10389156" cy="4896544"/>
          </a:xfrm>
        </p:spPr>
        <p:txBody>
          <a:bodyPr>
            <a:normAutofit/>
          </a:bodyPr>
          <a:lstStyle/>
          <a:p>
            <a:pPr marL="68580" indent="0">
              <a:buNone/>
            </a:pPr>
            <a:r>
              <a:rPr lang="ar-IQ" dirty="0"/>
              <a:t>يتجسد المبدئ الرئيس للفريق حالما يتخذ اعضائه وجهتهم ويتحقق وضوح الاهداف ويتقبل كل منهم موقعه في الفريق وخلق وحدة متماسكة او شعور بروح الفريق ,ان المبادئ العامة والتوقعات تتضح معالمها منذ المرحلة الاولى الا ان ثقافة الفريق والعلاقات غير الرسمية بين اعضائه يجب ان تتبلور في هذه المرحلة , وتؤثر ثقافة الفريق الجديد المتماسك بمقدار العمل المنجز من قبل الفريق وبنمط الاتصال فيه علاوة على طرائق حل المشكلات وحتى مظهر اعضاء الفريق</a:t>
            </a:r>
            <a:r>
              <a:rPr lang="ar-IQ" dirty="0" smtClean="0"/>
              <a:t>.</a:t>
            </a:r>
          </a:p>
          <a:p>
            <a:pPr marL="68580" indent="0">
              <a:buNone/>
            </a:pPr>
            <a:r>
              <a:rPr lang="ar-IQ" dirty="0"/>
              <a:t>ويظهر الافراد مشاعر الولاء او الوفاء للفريق لتتضمن علاقات التفاعل الشخصي التي غالباً </a:t>
            </a:r>
            <a:r>
              <a:rPr lang="ar-IQ" dirty="0" err="1"/>
              <a:t>مايتصف</a:t>
            </a:r>
            <a:r>
              <a:rPr lang="ar-IQ" dirty="0"/>
              <a:t> بها الفريق </a:t>
            </a:r>
            <a:r>
              <a:rPr lang="ar-IQ" dirty="0" err="1"/>
              <a:t>مايأتي</a:t>
            </a:r>
            <a:r>
              <a:rPr lang="ar-IQ" dirty="0"/>
              <a:t> :-</a:t>
            </a:r>
          </a:p>
          <a:p>
            <a:pPr marL="68580" indent="0">
              <a:buNone/>
            </a:pPr>
            <a:r>
              <a:rPr lang="ar-IQ" dirty="0"/>
              <a:t>1-	التعاونية.</a:t>
            </a:r>
          </a:p>
          <a:p>
            <a:pPr marL="68580" indent="0">
              <a:buNone/>
            </a:pPr>
            <a:r>
              <a:rPr lang="ar-IQ" dirty="0"/>
              <a:t>2-	التوافق مع المعايير والمعتقدات .</a:t>
            </a:r>
          </a:p>
          <a:p>
            <a:pPr marL="68580" indent="0">
              <a:buNone/>
            </a:pPr>
            <a:r>
              <a:rPr lang="ar-IQ" dirty="0"/>
              <a:t>3-	تصاعد الجاذبية الشخصية بين الاعضاء .</a:t>
            </a:r>
          </a:p>
          <a:p>
            <a:pPr marL="68580" indent="0">
              <a:buNone/>
            </a:pPr>
            <a:r>
              <a:rPr lang="ar-IQ" dirty="0"/>
              <a:t>4-	اهمال الخلافات ووضعها جانباً .</a:t>
            </a:r>
          </a:p>
          <a:p>
            <a:pPr marL="68580" indent="0">
              <a:buNone/>
            </a:pPr>
            <a:endParaRPr lang="ar-IQ" dirty="0"/>
          </a:p>
        </p:txBody>
      </p:sp>
    </p:spTree>
    <p:extLst>
      <p:ext uri="{BB962C8B-B14F-4D97-AF65-F5344CB8AC3E}">
        <p14:creationId xmlns:p14="http://schemas.microsoft.com/office/powerpoint/2010/main" val="3195621726"/>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17301" y="4675"/>
            <a:ext cx="3816424" cy="675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محتويات المحاضرة </a:t>
            </a:r>
            <a:endParaRPr lang="ar-IQ"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مستطيل 2"/>
          <p:cNvSpPr/>
          <p:nvPr/>
        </p:nvSpPr>
        <p:spPr>
          <a:xfrm>
            <a:off x="2450704" y="553244"/>
            <a:ext cx="8064896" cy="5097760"/>
          </a:xfrm>
          <a:prstGeom prst="rect">
            <a:avLst/>
          </a:prstGeom>
          <a:noFill/>
          <a:ln>
            <a:noFill/>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1" anchor="ctr"/>
          <a:lstStyle/>
          <a:p>
            <a:r>
              <a:rPr lang="ar-IQ" sz="2400" b="1" dirty="0" smtClean="0">
                <a:solidFill>
                  <a:srgbClr val="FF0000"/>
                </a:solidFill>
              </a:rPr>
              <a:t>اولا // مفهوم   </a:t>
            </a:r>
            <a:r>
              <a:rPr lang="ar-IQ" sz="2400" b="1" dirty="0" smtClean="0">
                <a:solidFill>
                  <a:srgbClr val="FF0000"/>
                </a:solidFill>
              </a:rPr>
              <a:t>الفريق</a:t>
            </a:r>
            <a:endParaRPr lang="ar-IQ" sz="2400" b="1" dirty="0" smtClean="0">
              <a:solidFill>
                <a:srgbClr val="FF0000"/>
              </a:solidFill>
            </a:endParaRPr>
          </a:p>
          <a:p>
            <a:r>
              <a:rPr lang="ar-IQ" sz="2400" b="1" dirty="0">
                <a:solidFill>
                  <a:srgbClr val="FF0000"/>
                </a:solidFill>
              </a:rPr>
              <a:t>ثانيا// </a:t>
            </a:r>
            <a:r>
              <a:rPr lang="ar-IQ" sz="2400" b="1" dirty="0" smtClean="0">
                <a:solidFill>
                  <a:srgbClr val="FF0000"/>
                </a:solidFill>
              </a:rPr>
              <a:t>الفرق بين الفريق و الجماعة </a:t>
            </a:r>
            <a:endParaRPr lang="ar-IQ" sz="2400" b="1" dirty="0" smtClean="0">
              <a:solidFill>
                <a:srgbClr val="FF0000"/>
              </a:solidFill>
            </a:endParaRPr>
          </a:p>
          <a:p>
            <a:r>
              <a:rPr lang="ar-IQ" sz="2400" b="1" dirty="0">
                <a:solidFill>
                  <a:srgbClr val="FF0000"/>
                </a:solidFill>
              </a:rPr>
              <a:t>ثالثا// </a:t>
            </a:r>
            <a:r>
              <a:rPr lang="ar-IQ" sz="2400" b="1" dirty="0" smtClean="0">
                <a:solidFill>
                  <a:srgbClr val="FF0000"/>
                </a:solidFill>
              </a:rPr>
              <a:t>اهمية الفريق</a:t>
            </a:r>
            <a:endParaRPr lang="ar-IQ" sz="2400" b="1" dirty="0" smtClean="0">
              <a:solidFill>
                <a:srgbClr val="FF0000"/>
              </a:solidFill>
            </a:endParaRPr>
          </a:p>
          <a:p>
            <a:r>
              <a:rPr lang="ar-IQ" sz="2400" b="1" dirty="0">
                <a:solidFill>
                  <a:srgbClr val="FF0000"/>
                </a:solidFill>
              </a:rPr>
              <a:t>رابعا// </a:t>
            </a:r>
            <a:r>
              <a:rPr lang="ar-IQ" sz="2400" b="1" dirty="0" smtClean="0">
                <a:solidFill>
                  <a:srgbClr val="FF0000"/>
                </a:solidFill>
              </a:rPr>
              <a:t>اهداف الفريق</a:t>
            </a:r>
            <a:endParaRPr lang="ar-IQ" sz="2400" b="1" dirty="0" smtClean="0">
              <a:solidFill>
                <a:srgbClr val="FF0000"/>
              </a:solidFill>
            </a:endParaRPr>
          </a:p>
          <a:p>
            <a:r>
              <a:rPr lang="ar-IQ" sz="2400" b="1" dirty="0">
                <a:solidFill>
                  <a:srgbClr val="FF0000"/>
                </a:solidFill>
              </a:rPr>
              <a:t>خامسا// </a:t>
            </a:r>
            <a:r>
              <a:rPr lang="ar-IQ" sz="2400" b="1" dirty="0" smtClean="0">
                <a:solidFill>
                  <a:srgbClr val="FF0000"/>
                </a:solidFill>
              </a:rPr>
              <a:t>اسباب تكوين الفريق </a:t>
            </a:r>
            <a:endParaRPr lang="ar-IQ" sz="2400" b="1" dirty="0">
              <a:solidFill>
                <a:srgbClr val="FF0000"/>
              </a:solidFill>
            </a:endParaRPr>
          </a:p>
          <a:p>
            <a:r>
              <a:rPr lang="ar-IQ" sz="2400" b="1" dirty="0" smtClean="0">
                <a:solidFill>
                  <a:srgbClr val="FF0000"/>
                </a:solidFill>
              </a:rPr>
              <a:t> </a:t>
            </a:r>
            <a:r>
              <a:rPr lang="ar-IQ" sz="2400" b="1" dirty="0">
                <a:solidFill>
                  <a:srgbClr val="FF0000"/>
                </a:solidFill>
              </a:rPr>
              <a:t>سادسا// </a:t>
            </a:r>
            <a:r>
              <a:rPr lang="ar-IQ" sz="2400" b="1" dirty="0" smtClean="0">
                <a:solidFill>
                  <a:srgbClr val="FF0000"/>
                </a:solidFill>
              </a:rPr>
              <a:t>مزايا الفريق </a:t>
            </a:r>
            <a:endParaRPr lang="ar-IQ" sz="2400" b="1" dirty="0" smtClean="0">
              <a:solidFill>
                <a:srgbClr val="FF0000"/>
              </a:solidFill>
            </a:endParaRPr>
          </a:p>
          <a:p>
            <a:r>
              <a:rPr lang="ar-IQ" sz="2400" b="1" dirty="0" smtClean="0">
                <a:solidFill>
                  <a:srgbClr val="FF0000"/>
                </a:solidFill>
              </a:rPr>
              <a:t>سابعا // </a:t>
            </a:r>
            <a:r>
              <a:rPr lang="ar-IQ" sz="2400" b="1" dirty="0" smtClean="0">
                <a:solidFill>
                  <a:srgbClr val="FF0000"/>
                </a:solidFill>
              </a:rPr>
              <a:t>عوامل تؤثر في فاعلة الفريق </a:t>
            </a:r>
            <a:endParaRPr lang="ar-IQ" sz="2400" b="1" dirty="0" smtClean="0">
              <a:solidFill>
                <a:srgbClr val="FF0000"/>
              </a:solidFill>
            </a:endParaRPr>
          </a:p>
          <a:p>
            <a:r>
              <a:rPr lang="ar-IQ" sz="2400" b="1" dirty="0" smtClean="0">
                <a:solidFill>
                  <a:srgbClr val="FF0000"/>
                </a:solidFill>
              </a:rPr>
              <a:t>ثامنا // </a:t>
            </a:r>
            <a:r>
              <a:rPr lang="ar-IQ" sz="2400" b="1" dirty="0" smtClean="0">
                <a:solidFill>
                  <a:srgbClr val="FF0000"/>
                </a:solidFill>
              </a:rPr>
              <a:t>عندما اكون في دور القائد </a:t>
            </a:r>
            <a:endParaRPr lang="ar-IQ" sz="2400" b="1" dirty="0" smtClean="0">
              <a:solidFill>
                <a:srgbClr val="FF0000"/>
              </a:solidFill>
            </a:endParaRPr>
          </a:p>
          <a:p>
            <a:r>
              <a:rPr lang="ar-IQ" sz="2400" b="1" dirty="0" smtClean="0">
                <a:solidFill>
                  <a:srgbClr val="FF0000"/>
                </a:solidFill>
              </a:rPr>
              <a:t>تاسعا // </a:t>
            </a:r>
            <a:r>
              <a:rPr lang="ar-IQ" sz="2400" b="1" dirty="0" smtClean="0">
                <a:solidFill>
                  <a:srgbClr val="FF0000"/>
                </a:solidFill>
              </a:rPr>
              <a:t>عندما اكون في دور العضو في الفريق </a:t>
            </a:r>
            <a:endParaRPr lang="ar-IQ" sz="2400" b="1" dirty="0" smtClean="0">
              <a:solidFill>
                <a:srgbClr val="FF0000"/>
              </a:solidFill>
            </a:endParaRPr>
          </a:p>
          <a:p>
            <a:r>
              <a:rPr lang="ar-IQ" sz="2400" b="1" dirty="0" smtClean="0">
                <a:solidFill>
                  <a:srgbClr val="FF0000"/>
                </a:solidFill>
              </a:rPr>
              <a:t>عاشرا // </a:t>
            </a:r>
            <a:r>
              <a:rPr lang="ar-IQ" sz="2400" b="1" dirty="0" smtClean="0">
                <a:solidFill>
                  <a:srgbClr val="FF0000"/>
                </a:solidFill>
              </a:rPr>
              <a:t>عندما اساعد على نجاح الفريق  سواء كنت قائد ام عضو</a:t>
            </a:r>
            <a:endParaRPr lang="ar-IQ" sz="2400" b="1" dirty="0" smtClean="0">
              <a:solidFill>
                <a:srgbClr val="FF0000"/>
              </a:solidFill>
            </a:endParaRPr>
          </a:p>
          <a:p>
            <a:r>
              <a:rPr lang="ar-IQ" sz="2400" b="1" dirty="0" smtClean="0">
                <a:solidFill>
                  <a:srgbClr val="FF0000"/>
                </a:solidFill>
              </a:rPr>
              <a:t>حادي عشر // </a:t>
            </a:r>
            <a:r>
              <a:rPr lang="ar-IQ" sz="2400" b="1" dirty="0" smtClean="0">
                <a:solidFill>
                  <a:srgbClr val="FF0000"/>
                </a:solidFill>
              </a:rPr>
              <a:t>مراحل اعداد الفريق</a:t>
            </a:r>
            <a:endParaRPr lang="ar-IQ" sz="2400" b="1" dirty="0" smtClean="0">
              <a:solidFill>
                <a:srgbClr val="FF0000"/>
              </a:solidFill>
            </a:endParaRPr>
          </a:p>
          <a:p>
            <a:r>
              <a:rPr lang="ar-IQ" sz="2400" b="1" dirty="0" smtClean="0">
                <a:solidFill>
                  <a:srgbClr val="FF0000"/>
                </a:solidFill>
              </a:rPr>
              <a:t>ثاني عشر // </a:t>
            </a:r>
            <a:r>
              <a:rPr lang="ar-IQ" sz="2400" b="1" dirty="0" smtClean="0">
                <a:solidFill>
                  <a:srgbClr val="FF0000"/>
                </a:solidFill>
              </a:rPr>
              <a:t>قيادة الفريق </a:t>
            </a:r>
            <a:endParaRPr lang="ar-IQ" sz="2400" b="1" dirty="0" smtClean="0">
              <a:solidFill>
                <a:srgbClr val="FF0000"/>
              </a:solidFill>
            </a:endParaRPr>
          </a:p>
          <a:p>
            <a:r>
              <a:rPr lang="ar-IQ" sz="2400" b="1" dirty="0" smtClean="0">
                <a:solidFill>
                  <a:srgbClr val="FF0000"/>
                </a:solidFill>
              </a:rPr>
              <a:t>ثالث عشر </a:t>
            </a:r>
            <a:r>
              <a:rPr lang="ar-IQ" sz="2400" b="1" dirty="0" smtClean="0">
                <a:solidFill>
                  <a:srgbClr val="FF0000"/>
                </a:solidFill>
              </a:rPr>
              <a:t>//عضوية الفريق </a:t>
            </a:r>
            <a:endParaRPr lang="en-US" sz="2400" b="1" dirty="0">
              <a:solidFill>
                <a:srgbClr val="FF0000"/>
              </a:solidFill>
            </a:endParaRPr>
          </a:p>
          <a:p>
            <a:endParaRPr lang="ar-IQ" sz="2400" b="1" dirty="0">
              <a:solidFill>
                <a:srgbClr val="FF0000"/>
              </a:solidFill>
            </a:endParaRPr>
          </a:p>
        </p:txBody>
      </p:sp>
    </p:spTree>
    <p:extLst>
      <p:ext uri="{BB962C8B-B14F-4D97-AF65-F5344CB8AC3E}">
        <p14:creationId xmlns:p14="http://schemas.microsoft.com/office/powerpoint/2010/main" val="1135634118"/>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5232" y="193204"/>
            <a:ext cx="10243924" cy="5449788"/>
          </a:xfrm>
        </p:spPr>
        <p:txBody>
          <a:bodyPr>
            <a:normAutofit/>
          </a:bodyPr>
          <a:lstStyle/>
          <a:p>
            <a:pPr marL="68580" indent="0">
              <a:buNone/>
            </a:pPr>
            <a:r>
              <a:rPr lang="ar-IQ" sz="3200" dirty="0"/>
              <a:t>وتمثل هذه المرحلة الوقت المناسب لقيام الفرق </a:t>
            </a:r>
            <a:r>
              <a:rPr lang="ar-IQ" sz="3200" dirty="0" err="1"/>
              <a:t>الفاعله</a:t>
            </a:r>
            <a:r>
              <a:rPr lang="ar-IQ" sz="3200" dirty="0"/>
              <a:t> بالبحث على تبني الادوار الرامية الى بناء العلاقات ومن ثم تشجيع جميع الاعضاء على المساهمة في ذلك ليتخذ الفريق مسؤولية ضمان الاتي </a:t>
            </a:r>
            <a:r>
              <a:rPr lang="ar-IQ" sz="3200" dirty="0" smtClean="0"/>
              <a:t>:-</a:t>
            </a:r>
          </a:p>
          <a:p>
            <a:pPr marL="68580" indent="0">
              <a:buNone/>
            </a:pPr>
            <a:r>
              <a:rPr lang="ar-IQ" sz="3200" dirty="0" smtClean="0"/>
              <a:t>1-الحفاظ </a:t>
            </a:r>
            <a:r>
              <a:rPr lang="ar-IQ" sz="3200" dirty="0"/>
              <a:t>على الوحدة والتماسك </a:t>
            </a:r>
            <a:r>
              <a:rPr lang="ar-IQ" sz="3200" dirty="0" smtClean="0"/>
              <a:t>.</a:t>
            </a:r>
          </a:p>
          <a:p>
            <a:pPr marL="68580" indent="0">
              <a:buNone/>
            </a:pPr>
            <a:r>
              <a:rPr lang="ar-IQ" sz="3200" dirty="0" smtClean="0"/>
              <a:t>2-ابداء </a:t>
            </a:r>
            <a:r>
              <a:rPr lang="ar-IQ" sz="3200" dirty="0"/>
              <a:t>الدعم اللازم </a:t>
            </a:r>
            <a:r>
              <a:rPr lang="ar-IQ" sz="3200" dirty="0" smtClean="0"/>
              <a:t>لأعضاء </a:t>
            </a:r>
            <a:r>
              <a:rPr lang="ar-IQ" sz="3200" dirty="0"/>
              <a:t>الفريق .</a:t>
            </a:r>
          </a:p>
          <a:p>
            <a:pPr marL="68580" indent="0">
              <a:buNone/>
            </a:pPr>
            <a:r>
              <a:rPr lang="ar-IQ" sz="3200" dirty="0" smtClean="0"/>
              <a:t>3-توفير </a:t>
            </a:r>
            <a:r>
              <a:rPr lang="ar-IQ" sz="3200" dirty="0"/>
              <a:t>التغذية العكسية او المعلومات الراجعة عن الفريق واداء الاعضاء فيه</a:t>
            </a:r>
          </a:p>
          <a:p>
            <a:pPr marL="68580" indent="0">
              <a:buNone/>
            </a:pPr>
            <a:endParaRPr lang="ar-IQ" sz="3200" dirty="0" smtClean="0"/>
          </a:p>
          <a:p>
            <a:pPr marL="68580" indent="0">
              <a:buNone/>
            </a:pPr>
            <a:endParaRPr lang="ar-IQ" sz="3200" dirty="0"/>
          </a:p>
        </p:txBody>
      </p:sp>
    </p:spTree>
    <p:extLst>
      <p:ext uri="{BB962C8B-B14F-4D97-AF65-F5344CB8AC3E}">
        <p14:creationId xmlns:p14="http://schemas.microsoft.com/office/powerpoint/2010/main" val="1388540109"/>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76195" y="0"/>
            <a:ext cx="9247656" cy="603173"/>
          </a:xfrm>
        </p:spPr>
        <p:txBody>
          <a:bodyPr/>
          <a:lstStyle/>
          <a:p>
            <a:pPr algn="r"/>
            <a:r>
              <a:rPr lang="ar-IQ" sz="4000" b="1" dirty="0">
                <a:solidFill>
                  <a:srgbClr val="0070C0"/>
                </a:solidFill>
              </a:rPr>
              <a:t>3</a:t>
            </a:r>
            <a:r>
              <a:rPr lang="ar-IQ" sz="4000" b="1" dirty="0" smtClean="0">
                <a:solidFill>
                  <a:srgbClr val="0070C0"/>
                </a:solidFill>
              </a:rPr>
              <a:t>- </a:t>
            </a:r>
            <a:r>
              <a:rPr lang="ar-IQ" sz="4000" b="1" dirty="0" smtClean="0">
                <a:solidFill>
                  <a:srgbClr val="0070C0"/>
                </a:solidFill>
              </a:rPr>
              <a:t>مرحلة العصف </a:t>
            </a:r>
            <a:endParaRPr lang="ar-IQ" sz="4000" b="1" dirty="0">
              <a:solidFill>
                <a:srgbClr val="0070C0"/>
              </a:solidFill>
            </a:endParaRPr>
          </a:p>
        </p:txBody>
      </p:sp>
      <p:sp>
        <p:nvSpPr>
          <p:cNvPr id="3" name="عنصر نائب للمحتوى 2"/>
          <p:cNvSpPr>
            <a:spLocks noGrp="1"/>
          </p:cNvSpPr>
          <p:nvPr>
            <p:ph idx="1"/>
          </p:nvPr>
        </p:nvSpPr>
        <p:spPr>
          <a:xfrm>
            <a:off x="145232" y="553244"/>
            <a:ext cx="10243924" cy="4896544"/>
          </a:xfrm>
        </p:spPr>
        <p:txBody>
          <a:bodyPr>
            <a:normAutofit/>
          </a:bodyPr>
          <a:lstStyle/>
          <a:p>
            <a:pPr marL="68580" indent="0">
              <a:buNone/>
            </a:pPr>
            <a:r>
              <a:rPr lang="ar-IQ" sz="3600" dirty="0"/>
              <a:t>يخلق اعضاء الفريق في مرحلة صياغة المبادئ مناخاً مريحاً يمكن ان يؤدي الى اتفاق وتجانس </a:t>
            </a:r>
            <a:r>
              <a:rPr lang="ar-IQ" sz="3600" dirty="0" err="1"/>
              <a:t>كبيريين</a:t>
            </a:r>
            <a:r>
              <a:rPr lang="ar-IQ" sz="3600" dirty="0"/>
              <a:t> ولكنه يمكن أن يؤدي في الوقت ذاته الى ظاهرة معاكسة تتجسد في ظهور أدوار اخرى مغايرة لبعض اعضاء الفريق لاسيما عندما يعمل قسم منهم على تيسير المهام بينما يسعى الاخرون الى بناء وتوطيد العلاقات وهو </a:t>
            </a:r>
            <a:r>
              <a:rPr lang="ar-IQ" sz="3600" dirty="0" err="1"/>
              <a:t>مايقود</a:t>
            </a:r>
            <a:r>
              <a:rPr lang="ar-IQ" sz="3600" dirty="0"/>
              <a:t> الفريق الى مرحلة من الصراع المحتمل وغياب الاعتمادية المتبادلة فيما بين الاعضاء تمثل بذلك </a:t>
            </a:r>
            <a:r>
              <a:rPr lang="ar-IQ" sz="3600" dirty="0" err="1"/>
              <a:t>عندئذاً</a:t>
            </a:r>
            <a:r>
              <a:rPr lang="ar-IQ" sz="3600" dirty="0"/>
              <a:t> مرحلة العصف.</a:t>
            </a:r>
          </a:p>
        </p:txBody>
      </p:sp>
    </p:spTree>
    <p:extLst>
      <p:ext uri="{BB962C8B-B14F-4D97-AF65-F5344CB8AC3E}">
        <p14:creationId xmlns:p14="http://schemas.microsoft.com/office/powerpoint/2010/main" val="2683109218"/>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7240" y="0"/>
            <a:ext cx="10171916" cy="5521796"/>
          </a:xfrm>
        </p:spPr>
        <p:txBody>
          <a:bodyPr>
            <a:normAutofit/>
          </a:bodyPr>
          <a:lstStyle/>
          <a:p>
            <a:pPr marL="68580" indent="0">
              <a:buNone/>
            </a:pPr>
            <a:r>
              <a:rPr lang="ar-IQ" sz="3200" dirty="0" smtClean="0"/>
              <a:t>تتضمن هذه المرحلة ما يأتي </a:t>
            </a:r>
            <a:r>
              <a:rPr lang="ar-IQ" sz="3200" dirty="0"/>
              <a:t>:-</a:t>
            </a:r>
          </a:p>
          <a:p>
            <a:pPr marL="68580" indent="0">
              <a:buNone/>
            </a:pPr>
            <a:r>
              <a:rPr lang="ar-IQ" sz="3200" dirty="0" smtClean="0"/>
              <a:t>1-تشكيل </a:t>
            </a:r>
            <a:r>
              <a:rPr lang="ar-IQ" sz="3200" dirty="0"/>
              <a:t>التحالفات او الزمر كجماعات فرعية صغيرة.</a:t>
            </a:r>
          </a:p>
          <a:p>
            <a:pPr marL="68580" indent="0">
              <a:buNone/>
            </a:pPr>
            <a:r>
              <a:rPr lang="ar-IQ" sz="3200" dirty="0" smtClean="0"/>
              <a:t>2-التنافس </a:t>
            </a:r>
            <a:r>
              <a:rPr lang="ar-IQ" sz="3200" dirty="0"/>
              <a:t>بين اعضاء الفريق.</a:t>
            </a:r>
          </a:p>
          <a:p>
            <a:pPr marL="68580" indent="0">
              <a:buNone/>
            </a:pPr>
            <a:r>
              <a:rPr lang="ar-IQ" sz="3200" dirty="0" smtClean="0"/>
              <a:t>3-تهديد </a:t>
            </a:r>
            <a:r>
              <a:rPr lang="ar-IQ" sz="3200" dirty="0"/>
              <a:t>وجهات نظر الاخرين</a:t>
            </a:r>
            <a:r>
              <a:rPr lang="ar-IQ" sz="3200" dirty="0" smtClean="0"/>
              <a:t>.</a:t>
            </a:r>
          </a:p>
          <a:p>
            <a:pPr marL="68580" indent="0">
              <a:buNone/>
            </a:pPr>
            <a:r>
              <a:rPr lang="ar-IQ" sz="3200" dirty="0"/>
              <a:t>وتمثل المهام الرئيسة التي يتولى الفريق شأنها في هذه المرحلة بالاتي:-</a:t>
            </a:r>
          </a:p>
          <a:p>
            <a:pPr marL="68580" indent="0">
              <a:buNone/>
            </a:pPr>
            <a:r>
              <a:rPr lang="ar-IQ" sz="3200" dirty="0"/>
              <a:t>1-أدارة الصراع.</a:t>
            </a:r>
          </a:p>
          <a:p>
            <a:pPr marL="68580" indent="0">
              <a:buNone/>
            </a:pPr>
            <a:r>
              <a:rPr lang="ar-IQ" sz="3200" dirty="0"/>
              <a:t>2-أخفاء الشرعية على الانطباعات المثمرة الفردية او الاستقلالية .</a:t>
            </a:r>
          </a:p>
          <a:p>
            <a:pPr marL="68580" indent="0">
              <a:buNone/>
            </a:pPr>
            <a:r>
              <a:rPr lang="ar-IQ" sz="3200" dirty="0"/>
              <a:t>3-تحويل حالة غياب الاعتمادية بين الاعضاء الى اعتمادية متبادلة بينهم.</a:t>
            </a:r>
          </a:p>
          <a:p>
            <a:pPr marL="68580" indent="0">
              <a:buNone/>
            </a:pPr>
            <a:r>
              <a:rPr lang="ar-IQ" sz="3200" dirty="0"/>
              <a:t>4-تبني عمليات بناء التوافق الجماعي في الرأي.</a:t>
            </a:r>
          </a:p>
          <a:p>
            <a:pPr marL="68580" indent="0">
              <a:buNone/>
            </a:pPr>
            <a:endParaRPr lang="ar-IQ" dirty="0"/>
          </a:p>
          <a:p>
            <a:pPr marL="68580" indent="0">
              <a:buNone/>
            </a:pPr>
            <a:endParaRPr lang="ar-IQ" dirty="0"/>
          </a:p>
          <a:p>
            <a:pPr marL="68580" indent="0">
              <a:buNone/>
            </a:pPr>
            <a:endParaRPr lang="ar-IQ" dirty="0"/>
          </a:p>
        </p:txBody>
      </p:sp>
    </p:spTree>
    <p:extLst>
      <p:ext uri="{BB962C8B-B14F-4D97-AF65-F5344CB8AC3E}">
        <p14:creationId xmlns:p14="http://schemas.microsoft.com/office/powerpoint/2010/main" val="3117208486"/>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229789" y="0"/>
            <a:ext cx="3255676" cy="549481"/>
          </a:xfrm>
        </p:spPr>
        <p:txBody>
          <a:bodyPr/>
          <a:lstStyle/>
          <a:p>
            <a:pPr algn="r"/>
            <a:r>
              <a:rPr lang="ar-IQ" sz="3200" b="1" dirty="0" smtClean="0">
                <a:solidFill>
                  <a:srgbClr val="0070C0"/>
                </a:solidFill>
              </a:rPr>
              <a:t>4-مرحلة الانجاز</a:t>
            </a:r>
            <a:endParaRPr lang="ar-IQ" sz="3200" b="1" dirty="0">
              <a:solidFill>
                <a:srgbClr val="0070C0"/>
              </a:solidFill>
            </a:endParaRPr>
          </a:p>
        </p:txBody>
      </p:sp>
      <p:sp>
        <p:nvSpPr>
          <p:cNvPr id="3" name="عنصر نائب للمحتوى 2"/>
          <p:cNvSpPr>
            <a:spLocks noGrp="1"/>
          </p:cNvSpPr>
          <p:nvPr>
            <p:ph idx="1"/>
          </p:nvPr>
        </p:nvSpPr>
        <p:spPr>
          <a:xfrm>
            <a:off x="217240" y="553244"/>
            <a:ext cx="10171916" cy="4896544"/>
          </a:xfrm>
        </p:spPr>
        <p:txBody>
          <a:bodyPr>
            <a:normAutofit/>
          </a:bodyPr>
          <a:lstStyle/>
          <a:p>
            <a:pPr marL="68580" indent="0">
              <a:buNone/>
            </a:pPr>
            <a:r>
              <a:rPr lang="ar-IQ" sz="3200" dirty="0"/>
              <a:t>يطالب اعضاء الفريق في هذه المرحلة الانتقال من مرحلة السكون الى مرحلة الحركية او الديناميكية , منهم يغيرون في تركيزهم على مجرد انجاز المهام الى تبني التغيير</a:t>
            </a:r>
            <a:r>
              <a:rPr lang="ar-IQ" sz="3200" dirty="0" smtClean="0"/>
              <a:t>, التحسين </a:t>
            </a:r>
            <a:r>
              <a:rPr lang="ar-IQ" sz="3200" dirty="0"/>
              <a:t>وتحقيق مستويات اداء استثنائية عالية, وبالتالي يحل التحسين المستمر محل الانجاز كهدف , </a:t>
            </a:r>
            <a:endParaRPr lang="ar-IQ" sz="3200" dirty="0" smtClean="0"/>
          </a:p>
          <a:p>
            <a:pPr marL="68580" indent="0">
              <a:buNone/>
            </a:pPr>
            <a:r>
              <a:rPr lang="ar-IQ" sz="3200" dirty="0"/>
              <a:t>ويسعى الفريق لغاية هذا الحد بإدارة القضايا العالقة وحل المشكلات التي من شأنها ان تؤدي الى تحقيق ثلاثة نتائج وهي:-</a:t>
            </a:r>
          </a:p>
          <a:p>
            <a:pPr marL="68580" indent="0">
              <a:buNone/>
            </a:pPr>
            <a:r>
              <a:rPr lang="ar-IQ" sz="3200" dirty="0"/>
              <a:t>1-انجاز المهام او الاهداف.</a:t>
            </a:r>
          </a:p>
          <a:p>
            <a:pPr marL="68580" indent="0">
              <a:buNone/>
            </a:pPr>
            <a:r>
              <a:rPr lang="ar-IQ" sz="3200" dirty="0"/>
              <a:t>2-تنسيق ادوار اعضاء الفريق وتكاملها .</a:t>
            </a:r>
          </a:p>
          <a:p>
            <a:pPr marL="68580" indent="0">
              <a:buNone/>
            </a:pPr>
            <a:r>
              <a:rPr lang="ar-IQ" sz="3200" dirty="0"/>
              <a:t>3-التأكد من رفاهية اعضاء الفريق.</a:t>
            </a:r>
          </a:p>
          <a:p>
            <a:pPr marL="68580" indent="0">
              <a:buNone/>
            </a:pPr>
            <a:endParaRPr lang="ar-IQ" sz="3200" dirty="0"/>
          </a:p>
        </p:txBody>
      </p:sp>
    </p:spTree>
    <p:extLst>
      <p:ext uri="{BB962C8B-B14F-4D97-AF65-F5344CB8AC3E}">
        <p14:creationId xmlns:p14="http://schemas.microsoft.com/office/powerpoint/2010/main" val="1692123295"/>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5232" y="140"/>
            <a:ext cx="10243924" cy="5521656"/>
          </a:xfrm>
        </p:spPr>
        <p:txBody>
          <a:bodyPr>
            <a:normAutofit/>
          </a:bodyPr>
          <a:lstStyle/>
          <a:p>
            <a:pPr marL="68580" indent="0">
              <a:buNone/>
            </a:pPr>
            <a:r>
              <a:rPr lang="ar-IQ" sz="3200" dirty="0" smtClean="0"/>
              <a:t>ستحوى </a:t>
            </a:r>
            <a:r>
              <a:rPr lang="ar-IQ" sz="3200" dirty="0"/>
              <a:t>من الاداء يفوق المستوى المعتاد, وتتصف علاقات التفاعل الشخصي بين اعضاء الفريق بمجموعة خصائص تتمثل بالاتي :-</a:t>
            </a:r>
          </a:p>
          <a:p>
            <a:pPr marL="68580" indent="0">
              <a:buNone/>
            </a:pPr>
            <a:r>
              <a:rPr lang="ar-IQ" sz="3200" dirty="0" smtClean="0"/>
              <a:t>1-الثقةالعالية </a:t>
            </a:r>
            <a:r>
              <a:rPr lang="ar-IQ" sz="3200" dirty="0"/>
              <a:t>والمتبادلة .</a:t>
            </a:r>
          </a:p>
          <a:p>
            <a:pPr marL="68580" indent="0">
              <a:buNone/>
            </a:pPr>
            <a:r>
              <a:rPr lang="ar-IQ" sz="3200" dirty="0" smtClean="0"/>
              <a:t>2-الالتزام </a:t>
            </a:r>
            <a:r>
              <a:rPr lang="ar-IQ" sz="3200" dirty="0"/>
              <a:t>غير المشروط بالفريق .</a:t>
            </a:r>
          </a:p>
          <a:p>
            <a:pPr marL="68580" indent="0">
              <a:buNone/>
            </a:pPr>
            <a:r>
              <a:rPr lang="ar-IQ" sz="3200" dirty="0" smtClean="0"/>
              <a:t>3-التدريب </a:t>
            </a:r>
            <a:r>
              <a:rPr lang="ar-IQ" sz="3200" dirty="0"/>
              <a:t>والتطوير المتبادلين.</a:t>
            </a:r>
          </a:p>
          <a:p>
            <a:pPr marL="68580" indent="0">
              <a:buNone/>
            </a:pPr>
            <a:r>
              <a:rPr lang="ar-IQ" sz="3200" dirty="0" smtClean="0"/>
              <a:t>4-الريادة</a:t>
            </a:r>
            <a:r>
              <a:rPr lang="ar-IQ" sz="3200" dirty="0"/>
              <a:t>.</a:t>
            </a:r>
          </a:p>
          <a:p>
            <a:pPr marL="68580" indent="0">
              <a:buNone/>
            </a:pPr>
            <a:endParaRPr lang="ar-IQ" sz="3200" dirty="0"/>
          </a:p>
        </p:txBody>
      </p:sp>
    </p:spTree>
    <p:extLst>
      <p:ext uri="{BB962C8B-B14F-4D97-AF65-F5344CB8AC3E}">
        <p14:creationId xmlns:p14="http://schemas.microsoft.com/office/powerpoint/2010/main" val="1944014974"/>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7240" y="841276"/>
            <a:ext cx="10105633" cy="4608512"/>
          </a:xfrm>
        </p:spPr>
        <p:txBody>
          <a:bodyPr>
            <a:normAutofit lnSpcReduction="10000"/>
          </a:bodyPr>
          <a:lstStyle/>
          <a:p>
            <a:pPr marL="68580" indent="0">
              <a:buNone/>
            </a:pPr>
            <a:r>
              <a:rPr lang="ar-IQ" sz="2800" dirty="0"/>
              <a:t>ومن الطبيعي ان يشكل دور القائد عاملاً مهماً في خلق فاعلية الفريق وليس المقصود هنا ان نمط القائد هو الذي يحدث الاختلاف المطلوب كما اشاء لذلك (</a:t>
            </a:r>
            <a:r>
              <a:rPr lang="en-US" sz="2800" dirty="0" smtClean="0"/>
              <a:t>hack </a:t>
            </a:r>
            <a:r>
              <a:rPr lang="en-US" sz="2800" dirty="0" err="1" smtClean="0"/>
              <a:t>mnan</a:t>
            </a:r>
            <a:r>
              <a:rPr lang="en-US" sz="2800" dirty="0" smtClean="0"/>
              <a:t> </a:t>
            </a:r>
            <a:r>
              <a:rPr lang="en-US" sz="2800" dirty="0"/>
              <a:t>2003). </a:t>
            </a:r>
            <a:r>
              <a:rPr lang="ar-IQ" sz="2800" dirty="0"/>
              <a:t>اذ ان تعدد انماط القيادة يمكنان يكون بمثابة العامل الفاعل في ذلك , بحيث </a:t>
            </a:r>
            <a:r>
              <a:rPr lang="ar-IQ" sz="2800" dirty="0" smtClean="0"/>
              <a:t>لا يكون </a:t>
            </a:r>
            <a:r>
              <a:rPr lang="ar-IQ" sz="2800" dirty="0"/>
              <a:t>هناك ميزة نمط معين على اخر , وان </a:t>
            </a:r>
            <a:r>
              <a:rPr lang="ar-IQ" sz="2800" dirty="0" smtClean="0"/>
              <a:t>ما هو </a:t>
            </a:r>
            <a:r>
              <a:rPr lang="ar-IQ" sz="2800" dirty="0"/>
              <a:t>مؤكد بهذا الخصوص يتمثل في مهارات وقابليات القائد او الادوات , والاساليب المعتمدة التي تشكل بدورها حداً فاصلا بين الاداء الفاعل من عدمه بالنسبة للفريق , وسيجري التركيز في هذا المقام على </a:t>
            </a:r>
            <a:r>
              <a:rPr lang="ar-IQ" sz="2800" dirty="0" smtClean="0"/>
              <a:t>المقومات التي تكون غاية </a:t>
            </a:r>
            <a:r>
              <a:rPr lang="ar-IQ" sz="2800" dirty="0"/>
              <a:t>في الاهمية من نواحي القيادة هما </a:t>
            </a:r>
            <a:r>
              <a:rPr lang="ar-IQ" sz="2800" dirty="0" smtClean="0"/>
              <a:t>:-</a:t>
            </a:r>
          </a:p>
          <a:p>
            <a:pPr marL="68580" indent="0">
              <a:buNone/>
            </a:pPr>
            <a:r>
              <a:rPr lang="ar-IQ" sz="2800" dirty="0" smtClean="0"/>
              <a:t>1- خلق المصداقية </a:t>
            </a:r>
          </a:p>
          <a:p>
            <a:pPr marL="68580" indent="0">
              <a:buNone/>
            </a:pPr>
            <a:r>
              <a:rPr lang="ar-IQ" sz="2800" dirty="0" smtClean="0"/>
              <a:t>2- ابداء النزاهة</a:t>
            </a:r>
          </a:p>
          <a:p>
            <a:pPr marL="68580" indent="0">
              <a:buNone/>
            </a:pPr>
            <a:r>
              <a:rPr lang="ar-IQ" sz="2800" dirty="0" smtClean="0"/>
              <a:t>3- الوضوح و الثبات </a:t>
            </a:r>
            <a:r>
              <a:rPr lang="ar-IQ" sz="2800" dirty="0" smtClean="0"/>
              <a:t> </a:t>
            </a:r>
            <a:endParaRPr lang="ar-IQ" sz="2800" dirty="0"/>
          </a:p>
        </p:txBody>
      </p:sp>
      <p:sp>
        <p:nvSpPr>
          <p:cNvPr id="4" name="مستطيل مستدير الزوايا 3"/>
          <p:cNvSpPr/>
          <p:nvPr/>
        </p:nvSpPr>
        <p:spPr>
          <a:xfrm>
            <a:off x="6337920" y="121196"/>
            <a:ext cx="3984953" cy="538655"/>
          </a:xfrm>
          <a:prstGeom prst="roundRect">
            <a:avLst/>
          </a:prstGeom>
          <a:solidFill>
            <a:schemeClr val="tx2">
              <a:lumMod val="50000"/>
              <a:lumOff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0070C0"/>
                </a:solidFill>
              </a:rPr>
              <a:t>ثاني عشر// قيادة الفريق </a:t>
            </a:r>
            <a:endParaRPr lang="ar-IQ" sz="3200" b="1" dirty="0">
              <a:solidFill>
                <a:srgbClr val="0070C0"/>
              </a:solidFill>
            </a:endParaRPr>
          </a:p>
        </p:txBody>
      </p:sp>
    </p:spTree>
    <p:extLst>
      <p:ext uri="{BB962C8B-B14F-4D97-AF65-F5344CB8AC3E}">
        <p14:creationId xmlns:p14="http://schemas.microsoft.com/office/powerpoint/2010/main" val="2859323566"/>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7240" y="0"/>
            <a:ext cx="10171916" cy="5377780"/>
          </a:xfrm>
        </p:spPr>
        <p:txBody>
          <a:bodyPr>
            <a:normAutofit/>
          </a:bodyPr>
          <a:lstStyle/>
          <a:p>
            <a:pPr marL="68580" indent="0">
              <a:buNone/>
            </a:pPr>
            <a:r>
              <a:rPr lang="ar-IQ" b="1" dirty="0">
                <a:solidFill>
                  <a:srgbClr val="0070C0"/>
                </a:solidFill>
              </a:rPr>
              <a:t>1-	خلق المصداقية:-</a:t>
            </a:r>
          </a:p>
          <a:p>
            <a:pPr marL="68580" indent="0">
              <a:buNone/>
            </a:pPr>
            <a:r>
              <a:rPr lang="ar-IQ" dirty="0" smtClean="0"/>
              <a:t>يحظى القادة </a:t>
            </a:r>
            <a:r>
              <a:rPr lang="ar-IQ" dirty="0"/>
              <a:t>الفاعلون </a:t>
            </a:r>
            <a:r>
              <a:rPr lang="ar-IQ" dirty="0" smtClean="0"/>
              <a:t>باحترام </a:t>
            </a:r>
            <a:r>
              <a:rPr lang="ar-IQ" dirty="0"/>
              <a:t>اعضاء الفريق والتزامهم اي انهم يخلقون </a:t>
            </a:r>
            <a:r>
              <a:rPr lang="ar-IQ" dirty="0" err="1"/>
              <a:t>مايعرف</a:t>
            </a:r>
            <a:r>
              <a:rPr lang="ar-IQ" dirty="0"/>
              <a:t> بالمصداقية ,وبعد خلق المصداقية والقدرة على التأثير في اعضاء الفريق اولى التحديات الرئيسية التي </a:t>
            </a:r>
            <a:r>
              <a:rPr lang="ar-IQ" dirty="0" err="1"/>
              <a:t>يواجهها</a:t>
            </a:r>
            <a:r>
              <a:rPr lang="ar-IQ" dirty="0"/>
              <a:t> قادة الفرق ,ان قيادة الفريق عن طريق فرض الاوامر او الرقابة المباشرة اقل فاعلية بكثير مقارنة مع القيادة من خلال التأثير والرقابة غير المباشرة </a:t>
            </a:r>
            <a:r>
              <a:rPr lang="ar-IQ" dirty="0" smtClean="0"/>
              <a:t>باستثناء ما يجري </a:t>
            </a:r>
            <a:r>
              <a:rPr lang="ar-IQ" dirty="0"/>
              <a:t>من </a:t>
            </a:r>
            <a:r>
              <a:rPr lang="ar-IQ" dirty="0" smtClean="0"/>
              <a:t>ظروف </a:t>
            </a:r>
            <a:r>
              <a:rPr lang="ar-IQ" dirty="0"/>
              <a:t>نادرة ونتيجة لذلك يجري التركيز على الطرائق لك التي يمكن من خلالها تحقيق الفاعلية بالعمل مع اعضاء الفريق وليس العمل بالتسلط عليهم , فأبداء بالتوجيهات وتوضيح الاهداف ومحاولة تحفيز اعضاء الفريق جميعها جهوداً مهدورة ان لم تكن هناك مصداقية واحترام </a:t>
            </a:r>
            <a:r>
              <a:rPr lang="ar-IQ" dirty="0" smtClean="0"/>
              <a:t>.</a:t>
            </a:r>
          </a:p>
          <a:p>
            <a:pPr marL="68580" indent="0">
              <a:buNone/>
            </a:pPr>
            <a:r>
              <a:rPr lang="ar-IQ" dirty="0"/>
              <a:t>ومن الطبيعي ان يمتنع اعضاء الفريق عن اتباع شخص </a:t>
            </a:r>
            <a:r>
              <a:rPr lang="ar-IQ" dirty="0" err="1"/>
              <a:t>لايثقون</a:t>
            </a:r>
            <a:r>
              <a:rPr lang="ar-IQ" dirty="0"/>
              <a:t> به لنفاقه او عدم نزاهته او ان اندفاعه هدفه مكسب شخصي وليس رفاهية الفريق ,ولقد قام كل من (</a:t>
            </a:r>
            <a:r>
              <a:rPr lang="en-US" dirty="0" err="1"/>
              <a:t>posner</a:t>
            </a:r>
            <a:r>
              <a:rPr lang="en-US" dirty="0"/>
              <a:t> and kouzes1987)</a:t>
            </a:r>
            <a:r>
              <a:rPr lang="ar-IQ" dirty="0" err="1"/>
              <a:t>باعتبارالمصداقية</a:t>
            </a:r>
            <a:r>
              <a:rPr lang="ar-IQ" dirty="0"/>
              <a:t> مطلباً فريدا غاية في الاهمية لتحقيق فاعلية القيادة , وتمثل السلوكيات السبع اساساً لبناء واستدامة المصداقية والتأثير بين اعضاء اكثير الفريق وهي</a:t>
            </a:r>
          </a:p>
          <a:p>
            <a:pPr marL="68580" indent="0">
              <a:buNone/>
            </a:pPr>
            <a:endParaRPr lang="ar-IQ" dirty="0"/>
          </a:p>
        </p:txBody>
      </p:sp>
    </p:spTree>
    <p:extLst>
      <p:ext uri="{BB962C8B-B14F-4D97-AF65-F5344CB8AC3E}">
        <p14:creationId xmlns:p14="http://schemas.microsoft.com/office/powerpoint/2010/main" val="1330457639"/>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9248" y="0"/>
            <a:ext cx="10099908" cy="5305772"/>
          </a:xfrm>
        </p:spPr>
        <p:txBody>
          <a:bodyPr/>
          <a:lstStyle/>
          <a:p>
            <a:pPr marL="68580" indent="0">
              <a:buNone/>
            </a:pPr>
            <a:r>
              <a:rPr lang="ar-IQ" sz="2800" b="1" dirty="0" smtClean="0">
                <a:solidFill>
                  <a:srgbClr val="0070C0"/>
                </a:solidFill>
              </a:rPr>
              <a:t>2-</a:t>
            </a:r>
            <a:r>
              <a:rPr lang="ar-IQ" sz="2800" b="1" dirty="0">
                <a:solidFill>
                  <a:srgbClr val="0070C0"/>
                </a:solidFill>
              </a:rPr>
              <a:t>	أبداء النزاهة </a:t>
            </a:r>
            <a:r>
              <a:rPr lang="ar-IQ" sz="2800" b="1" dirty="0" smtClean="0">
                <a:solidFill>
                  <a:srgbClr val="0070C0"/>
                </a:solidFill>
              </a:rPr>
              <a:t>:-</a:t>
            </a:r>
          </a:p>
          <a:p>
            <a:pPr marL="68580" indent="0">
              <a:buNone/>
            </a:pPr>
            <a:r>
              <a:rPr lang="ar-IQ" dirty="0" smtClean="0"/>
              <a:t> </a:t>
            </a:r>
            <a:r>
              <a:rPr lang="ar-IQ" dirty="0"/>
              <a:t>يقصد بالنزاهة ان تفعل </a:t>
            </a:r>
            <a:r>
              <a:rPr lang="ar-IQ" dirty="0" err="1"/>
              <a:t>ماتقول</a:t>
            </a:r>
            <a:r>
              <a:rPr lang="ar-IQ" dirty="0"/>
              <a:t> وتتصرف طبقاً لفعل وان تكون موقناً بما تعتنق ,</a:t>
            </a:r>
            <a:r>
              <a:rPr lang="ar-IQ" dirty="0" err="1"/>
              <a:t>فالافراد</a:t>
            </a:r>
            <a:r>
              <a:rPr lang="ar-IQ" dirty="0"/>
              <a:t> الذين يقولون شيئاً ويفعلون اخر وليسوا امناء في نقل الحقائق او انهم لا يوفون بوعودهم ينظر اليهم كأشخاص يفترون الى النزاهة والفاعلية التي تؤهلهم ان يكونوا قادة للفرق</a:t>
            </a:r>
            <a:r>
              <a:rPr lang="ar-IQ" dirty="0" smtClean="0"/>
              <a:t>.</a:t>
            </a:r>
          </a:p>
          <a:p>
            <a:pPr marL="68580" indent="0">
              <a:buNone/>
            </a:pPr>
            <a:r>
              <a:rPr lang="ar-IQ" sz="3200" b="1" dirty="0" smtClean="0">
                <a:solidFill>
                  <a:srgbClr val="0070C0"/>
                </a:solidFill>
              </a:rPr>
              <a:t>3-الوضوح </a:t>
            </a:r>
            <a:r>
              <a:rPr lang="ar-IQ" sz="3200" b="1" dirty="0">
                <a:solidFill>
                  <a:srgbClr val="0070C0"/>
                </a:solidFill>
              </a:rPr>
              <a:t>والثبات :- </a:t>
            </a:r>
            <a:endParaRPr lang="ar-IQ" sz="3200" b="1" dirty="0" smtClean="0">
              <a:solidFill>
                <a:srgbClr val="0070C0"/>
              </a:solidFill>
            </a:endParaRPr>
          </a:p>
          <a:p>
            <a:pPr marL="68580" indent="0">
              <a:buNone/>
            </a:pPr>
            <a:r>
              <a:rPr lang="ar-IQ" dirty="0" smtClean="0"/>
              <a:t>يساعد </a:t>
            </a:r>
            <a:r>
              <a:rPr lang="ar-IQ" dirty="0"/>
              <a:t>ابداء التأكد حول ما تريد وما انهت بصدده دون ان تكون مصراً على ارائك في توليد الثقة من جانب الاخرين ,فالضعف وعدم البات في وجهات النظر تفسد للود قضية اي انها تعيق المصداقية ,وان ابداء وتعزيز وجهات النظر الثابتة والدائمة اكثر فاعلية بكثير من تغيير الآراء او التفضيلات اعتماداً على موافقة الاخرين عليها من عدمه.</a:t>
            </a:r>
          </a:p>
          <a:p>
            <a:pPr marL="68580" indent="0">
              <a:buNone/>
            </a:pPr>
            <a:endParaRPr lang="ar-IQ" dirty="0"/>
          </a:p>
        </p:txBody>
      </p:sp>
    </p:spTree>
    <p:extLst>
      <p:ext uri="{BB962C8B-B14F-4D97-AF65-F5344CB8AC3E}">
        <p14:creationId xmlns:p14="http://schemas.microsoft.com/office/powerpoint/2010/main" val="3536292893"/>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9248" y="659991"/>
            <a:ext cx="10033625" cy="4717789"/>
          </a:xfrm>
        </p:spPr>
        <p:txBody>
          <a:bodyPr>
            <a:normAutofit fontScale="92500" lnSpcReduction="10000"/>
          </a:bodyPr>
          <a:lstStyle/>
          <a:p>
            <a:pPr marL="68580" indent="0">
              <a:buNone/>
            </a:pPr>
            <a:r>
              <a:rPr lang="ar-IQ" dirty="0"/>
              <a:t>تواجه فرق العمل تحديين رئيس هما أنجاز المهمة المكلفة بها ,وبناء وحدة الفريق والتعاون المتبادل بين اعضاءه , وانت كعضو في الفريق تستطيع ان تخفف من حدة هذه التحديات او ان تكبح جماحها بصورة افضل مما لو كنت قائداً للفريق ,وجميعنا صادف فرق قادرة على تحقيق نتائج فاعلة بشكل سريع ,</a:t>
            </a:r>
            <a:r>
              <a:rPr lang="ar-IQ" dirty="0" err="1"/>
              <a:t>ولاتحدث</a:t>
            </a:r>
            <a:r>
              <a:rPr lang="ar-IQ" dirty="0"/>
              <a:t> هذه الحركية بعض الصدفة وانما تعتمد على ادوار معينة رئيسة يلعبها اعضاء الفريق وهي</a:t>
            </a:r>
            <a:r>
              <a:rPr lang="ar-IQ" dirty="0" smtClean="0"/>
              <a:t>:-</a:t>
            </a:r>
          </a:p>
          <a:p>
            <a:pPr marL="68580" indent="0">
              <a:buNone/>
            </a:pPr>
            <a:r>
              <a:rPr lang="ar-IQ" dirty="0"/>
              <a:t>1-الدعم: مكافأة افكار الاخرين وابداء مشاعر الصداقة معهم .</a:t>
            </a:r>
          </a:p>
          <a:p>
            <a:pPr marL="68580" indent="0">
              <a:buNone/>
            </a:pPr>
            <a:r>
              <a:rPr lang="ar-IQ" dirty="0"/>
              <a:t>2-	التوافق والانسجام: تسوية الخلافات وفض النزاعات والاختلافات مع الاخرين.</a:t>
            </a:r>
          </a:p>
          <a:p>
            <a:pPr marL="68580" indent="0">
              <a:buNone/>
            </a:pPr>
            <a:r>
              <a:rPr lang="ar-IQ" dirty="0"/>
              <a:t>3-	التخفيف من حدة التوتر: اعتماد روح الفكاهة والمدح لتقليل حالة التوتر, والعمل على راحة الاخرين .</a:t>
            </a:r>
          </a:p>
          <a:p>
            <a:pPr marL="68580" indent="0">
              <a:buNone/>
            </a:pPr>
            <a:r>
              <a:rPr lang="ar-IQ" dirty="0"/>
              <a:t>4-المواجهة: تهديد السلوكيات الهدامة او غير المنتجة او المساعدة.</a:t>
            </a:r>
          </a:p>
          <a:p>
            <a:pPr marL="68580" indent="0">
              <a:buNone/>
            </a:pPr>
            <a:r>
              <a:rPr lang="ar-IQ" dirty="0"/>
              <a:t>5-حث الاخرين وتنشيطهم: دفع الاخرين نحو بذل المزيد من الجهود .</a:t>
            </a:r>
          </a:p>
          <a:p>
            <a:pPr marL="68580" indent="0">
              <a:buNone/>
            </a:pPr>
            <a:r>
              <a:rPr lang="ar-IQ" dirty="0"/>
              <a:t>6-التطوير: مساعدة الاخرين على التعلم والنمو والانجاز.</a:t>
            </a:r>
          </a:p>
          <a:p>
            <a:pPr marL="68580" indent="0">
              <a:buNone/>
            </a:pPr>
            <a:r>
              <a:rPr lang="ar-IQ" dirty="0"/>
              <a:t>7-بناء حالة الاجماع: المساعدة في احلال حالة التضامن بين اعضاء الفريق وتشجيعهم على الاتفاق المشترك والتفاعل السلس.</a:t>
            </a:r>
          </a:p>
          <a:p>
            <a:pPr marL="68580" indent="0">
              <a:buNone/>
            </a:pPr>
            <a:r>
              <a:rPr lang="ar-IQ" dirty="0"/>
              <a:t>8-التعاطف: عكس مشاعر الجماعة والتعبير عن العاطفة والدعم اللازم لأعضاء الفريق</a:t>
            </a:r>
            <a:endParaRPr lang="ar-IQ" dirty="0"/>
          </a:p>
        </p:txBody>
      </p:sp>
      <p:sp>
        <p:nvSpPr>
          <p:cNvPr id="4" name="مستطيل مستدير الزوايا 3"/>
          <p:cNvSpPr/>
          <p:nvPr/>
        </p:nvSpPr>
        <p:spPr>
          <a:xfrm>
            <a:off x="6337920" y="121196"/>
            <a:ext cx="3984953" cy="538655"/>
          </a:xfrm>
          <a:prstGeom prst="roundRect">
            <a:avLst/>
          </a:prstGeom>
          <a:solidFill>
            <a:schemeClr val="tx2">
              <a:lumMod val="50000"/>
              <a:lumOff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0070C0"/>
                </a:solidFill>
              </a:rPr>
              <a:t>ثالث عشر// عضوية الفريق </a:t>
            </a:r>
            <a:endParaRPr lang="ar-IQ" sz="3200" b="1" dirty="0">
              <a:solidFill>
                <a:srgbClr val="0070C0"/>
              </a:solidFill>
            </a:endParaRPr>
          </a:p>
        </p:txBody>
      </p:sp>
    </p:spTree>
    <p:extLst>
      <p:ext uri="{BB962C8B-B14F-4D97-AF65-F5344CB8AC3E}">
        <p14:creationId xmlns:p14="http://schemas.microsoft.com/office/powerpoint/2010/main" val="2000770144"/>
      </p:ext>
    </p:extLst>
  </p:cSld>
  <p:clrMapOvr>
    <a:masterClrMapping/>
  </p:clrMapOvr>
  <mc:AlternateContent xmlns:mc="http://schemas.openxmlformats.org/markup-compatibility/2006">
    <mc:Choice xmlns:p14="http://schemas.microsoft.com/office/powerpoint/2010/main" Requires="p14">
      <p:transition spd="slow" p14:dur="2000">
        <p14:ferris dir="r"/>
        <p:sndAc>
          <p:stSnd>
            <p:snd r:embed="rId2" name="camera.wav"/>
          </p:stSnd>
        </p:sndAc>
      </p:transition>
    </mc:Choice>
    <mc:Fallback>
      <p:transition spd="slow">
        <p:fade/>
        <p:sndAc>
          <p:stSnd>
            <p:snd r:embed="rId2" name="camera.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1895880268"/>
              </p:ext>
            </p:extLst>
          </p:nvPr>
        </p:nvGraphicFramePr>
        <p:xfrm>
          <a:off x="6249721" y="1357333"/>
          <a:ext cx="3432265" cy="3973587"/>
        </p:xfrm>
        <a:graphic>
          <a:graphicData uri="http://schemas.openxmlformats.org/drawingml/2006/table">
            <a:tbl>
              <a:tblPr rtl="1" firstRow="1" bandRow="1">
                <a:tableStyleId>{5C22544A-7EE6-4342-B048-85BDC9FD1C3A}</a:tableStyleId>
              </a:tblPr>
              <a:tblGrid>
                <a:gridCol w="3432265"/>
              </a:tblGrid>
              <a:tr h="3973587">
                <a:tc>
                  <a:txBody>
                    <a:bodyPr/>
                    <a:lstStyle/>
                    <a:p>
                      <a:pPr rtl="1"/>
                      <a:r>
                        <a:rPr lang="ar-IQ" sz="1500" dirty="0" smtClean="0"/>
                        <a:t>فريق الاداء العالي</a:t>
                      </a:r>
                    </a:p>
                    <a:p>
                      <a:pPr rtl="1"/>
                      <a:r>
                        <a:rPr lang="ar-IQ" sz="1500" dirty="0" smtClean="0"/>
                        <a:t>•النتائج المرغوبة0</a:t>
                      </a:r>
                    </a:p>
                    <a:p>
                      <a:pPr rtl="1"/>
                      <a:r>
                        <a:rPr lang="ar-IQ" sz="1500" dirty="0" smtClean="0"/>
                        <a:t>•الغرض المشترك</a:t>
                      </a:r>
                    </a:p>
                    <a:p>
                      <a:pPr rtl="1"/>
                      <a:r>
                        <a:rPr lang="ar-IQ" sz="1500" dirty="0" smtClean="0"/>
                        <a:t>•المساءلة 0</a:t>
                      </a:r>
                    </a:p>
                    <a:p>
                      <a:pPr rtl="1"/>
                      <a:r>
                        <a:rPr lang="ar-IQ" sz="1500" dirty="0" smtClean="0"/>
                        <a:t>•اهمال الاختلافات 0</a:t>
                      </a:r>
                    </a:p>
                    <a:p>
                      <a:pPr rtl="1"/>
                      <a:r>
                        <a:rPr lang="ar-IQ" sz="1500" dirty="0" smtClean="0"/>
                        <a:t>•الادوار المنسقة</a:t>
                      </a:r>
                    </a:p>
                    <a:p>
                      <a:pPr rtl="1"/>
                      <a:r>
                        <a:rPr lang="ar-IQ" sz="1500" dirty="0" smtClean="0"/>
                        <a:t>•الكفاءة والمشاركة</a:t>
                      </a:r>
                    </a:p>
                    <a:p>
                      <a:pPr rtl="1"/>
                      <a:r>
                        <a:rPr lang="ar-IQ" sz="1500" dirty="0" smtClean="0"/>
                        <a:t>•الجودة العالية</a:t>
                      </a:r>
                    </a:p>
                    <a:p>
                      <a:pPr rtl="1"/>
                      <a:r>
                        <a:rPr lang="ar-IQ" sz="1500" dirty="0" smtClean="0"/>
                        <a:t>•التحسين الابداعي المستمر</a:t>
                      </a:r>
                    </a:p>
                    <a:p>
                      <a:pPr rtl="1"/>
                      <a:r>
                        <a:rPr lang="ar-IQ" sz="1500" dirty="0" smtClean="0"/>
                        <a:t>•المصداقية والثقة</a:t>
                      </a:r>
                    </a:p>
                    <a:p>
                      <a:pPr rtl="1"/>
                      <a:r>
                        <a:rPr lang="ar-IQ" sz="1500" dirty="0" smtClean="0"/>
                        <a:t>•المقدرة والجوهرية</a:t>
                      </a:r>
                    </a:p>
                    <a:p>
                      <a:pPr rtl="1"/>
                      <a:endParaRPr lang="ar-IQ" sz="1500" dirty="0"/>
                    </a:p>
                  </a:txBody>
                  <a:tcPr marL="105156" marR="105156" marT="38100" marB="38100"/>
                </a:tc>
              </a:tr>
            </a:tbl>
          </a:graphicData>
        </a:graphic>
      </p:graphicFrame>
      <p:graphicFrame>
        <p:nvGraphicFramePr>
          <p:cNvPr id="4" name="جدول 3"/>
          <p:cNvGraphicFramePr>
            <a:graphicFrameLocks noGrp="1"/>
          </p:cNvGraphicFramePr>
          <p:nvPr>
            <p:extLst>
              <p:ext uri="{D42A27DB-BD31-4B8C-83A1-F6EECF244321}">
                <p14:modId xmlns:p14="http://schemas.microsoft.com/office/powerpoint/2010/main" val="2179629455"/>
              </p:ext>
            </p:extLst>
          </p:nvPr>
        </p:nvGraphicFramePr>
        <p:xfrm>
          <a:off x="1502229" y="762000"/>
          <a:ext cx="3288211" cy="1427238"/>
        </p:xfrm>
        <a:graphic>
          <a:graphicData uri="http://schemas.openxmlformats.org/drawingml/2006/table">
            <a:tbl>
              <a:tblPr rtl="1"/>
              <a:tblGrid>
                <a:gridCol w="3288211"/>
              </a:tblGrid>
              <a:tr h="1427238">
                <a:tc>
                  <a:txBody>
                    <a:bodyPr/>
                    <a:lstStyle/>
                    <a:p>
                      <a:pPr rtl="1"/>
                      <a:r>
                        <a:rPr lang="ar-IQ" sz="1500" dirty="0" smtClean="0"/>
                        <a:t>قيادة الفريق </a:t>
                      </a:r>
                    </a:p>
                    <a:p>
                      <a:pPr rtl="1"/>
                      <a:endParaRPr lang="ar-IQ" sz="1500" dirty="0" smtClean="0"/>
                    </a:p>
                    <a:p>
                      <a:pPr rtl="1"/>
                      <a:r>
                        <a:rPr lang="ar-IQ" sz="1500" dirty="0" smtClean="0"/>
                        <a:t>•خلق المصداقية</a:t>
                      </a:r>
                    </a:p>
                    <a:p>
                      <a:pPr rtl="1"/>
                      <a:r>
                        <a:rPr lang="ar-IQ" sz="1500" dirty="0" smtClean="0"/>
                        <a:t>•الافصاح عن الرؤيا</a:t>
                      </a:r>
                    </a:p>
                    <a:p>
                      <a:pPr rtl="1"/>
                      <a:endParaRPr lang="ar-IQ" sz="1500" dirty="0"/>
                    </a:p>
                  </a:txBody>
                  <a:tcPr marL="105156" marR="105156" marT="38100" marB="3810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جدول 6"/>
          <p:cNvGraphicFramePr>
            <a:graphicFrameLocks noGrp="1"/>
          </p:cNvGraphicFramePr>
          <p:nvPr>
            <p:extLst>
              <p:ext uri="{D42A27DB-BD31-4B8C-83A1-F6EECF244321}">
                <p14:modId xmlns:p14="http://schemas.microsoft.com/office/powerpoint/2010/main" val="4038599753"/>
              </p:ext>
            </p:extLst>
          </p:nvPr>
        </p:nvGraphicFramePr>
        <p:xfrm>
          <a:off x="1590558" y="2382762"/>
          <a:ext cx="3166499" cy="1233714"/>
        </p:xfrm>
        <a:graphic>
          <a:graphicData uri="http://schemas.openxmlformats.org/drawingml/2006/table">
            <a:tbl>
              <a:tblPr rtl="1"/>
              <a:tblGrid>
                <a:gridCol w="3166499"/>
              </a:tblGrid>
              <a:tr h="1233714">
                <a:tc>
                  <a:txBody>
                    <a:bodyPr/>
                    <a:lstStyle/>
                    <a:p>
                      <a:pPr rtl="1"/>
                      <a:r>
                        <a:rPr lang="ar-IQ" sz="1500" dirty="0" smtClean="0"/>
                        <a:t>عضويه الفريق </a:t>
                      </a:r>
                    </a:p>
                    <a:p>
                      <a:pPr rtl="1"/>
                      <a:r>
                        <a:rPr lang="ar-IQ" sz="1500" dirty="0" smtClean="0"/>
                        <a:t>•اداء ادوار تسهيل المهمة</a:t>
                      </a:r>
                    </a:p>
                    <a:p>
                      <a:pPr rtl="1"/>
                      <a:r>
                        <a:rPr lang="ar-IQ" sz="1500" dirty="0" smtClean="0"/>
                        <a:t>•اداء ادوار بناء العلاقات</a:t>
                      </a:r>
                    </a:p>
                    <a:p>
                      <a:pPr rtl="1"/>
                      <a:r>
                        <a:rPr lang="ar-IQ" sz="1500" dirty="0" smtClean="0"/>
                        <a:t>•توفير المعلومات الراجعة </a:t>
                      </a:r>
                      <a:endParaRPr lang="ar-IQ" sz="1500" dirty="0"/>
                    </a:p>
                  </a:txBody>
                  <a:tcPr marL="105156" marR="105156" marT="38100" marB="3810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8" name="جدول 7"/>
          <p:cNvGraphicFramePr>
            <a:graphicFrameLocks noGrp="1"/>
          </p:cNvGraphicFramePr>
          <p:nvPr>
            <p:extLst>
              <p:ext uri="{D42A27DB-BD31-4B8C-83A1-F6EECF244321}">
                <p14:modId xmlns:p14="http://schemas.microsoft.com/office/powerpoint/2010/main" val="1147013114"/>
              </p:ext>
            </p:extLst>
          </p:nvPr>
        </p:nvGraphicFramePr>
        <p:xfrm>
          <a:off x="1697006" y="3817607"/>
          <a:ext cx="3056164" cy="1260140"/>
        </p:xfrm>
        <a:graphic>
          <a:graphicData uri="http://schemas.openxmlformats.org/drawingml/2006/table">
            <a:tbl>
              <a:tblPr rtl="1"/>
              <a:tblGrid>
                <a:gridCol w="3056164"/>
              </a:tblGrid>
              <a:tr h="1260140">
                <a:tc>
                  <a:txBody>
                    <a:bodyPr/>
                    <a:lstStyle/>
                    <a:p>
                      <a:pPr rtl="1"/>
                      <a:r>
                        <a:rPr lang="ar-IQ" sz="1500" dirty="0" smtClean="0"/>
                        <a:t>اعداد الفريق </a:t>
                      </a:r>
                    </a:p>
                    <a:p>
                      <a:pPr rtl="1"/>
                      <a:r>
                        <a:rPr lang="ar-IQ" sz="1500" dirty="0" smtClean="0"/>
                        <a:t>•تشخيص مرحلة الاعداد </a:t>
                      </a:r>
                    </a:p>
                    <a:p>
                      <a:pPr rtl="1"/>
                      <a:r>
                        <a:rPr lang="ar-IQ" sz="1500" dirty="0" smtClean="0"/>
                        <a:t>•بني اعداد الفريق والاداء العالي </a:t>
                      </a:r>
                    </a:p>
                    <a:p>
                      <a:pPr rtl="1"/>
                      <a:endParaRPr lang="ar-IQ" sz="1500" dirty="0"/>
                    </a:p>
                  </a:txBody>
                  <a:tcPr marL="105156" marR="105156" marT="38100" marB="3810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411206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17800" y="1129308"/>
            <a:ext cx="10143543" cy="42473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ar-IQ" dirty="0" smtClean="0"/>
              <a:t> </a:t>
            </a:r>
            <a:endParaRPr lang="ar-IQ" dirty="0"/>
          </a:p>
          <a:p>
            <a:r>
              <a:rPr lang="ar-IQ" sz="2800" b="1" dirty="0"/>
              <a:t>إن فكرة فريق العمل موجودة منذ قديم الأزل، فقد كان القدماء عندما يذهبون للصـيد</a:t>
            </a:r>
          </a:p>
          <a:p>
            <a:r>
              <a:rPr lang="ar-IQ" sz="2800" b="1" dirty="0"/>
              <a:t>فإنهم يكونون فرقا لإنجاز هذه المهمة كلٌ فيما برع فيه، واحد للحراسة والرقابة والآخر </a:t>
            </a:r>
            <a:r>
              <a:rPr lang="ar-IQ" sz="2800" b="1" dirty="0" err="1"/>
              <a:t>للعدووالصيد</a:t>
            </a:r>
            <a:r>
              <a:rPr lang="ar-IQ" sz="2800" b="1" dirty="0"/>
              <a:t> وهكذا وذلك من أجل البقاء </a:t>
            </a:r>
            <a:r>
              <a:rPr lang="ar-IQ" sz="2800" b="1" dirty="0" smtClean="0"/>
              <a:t>والاستمرار. </a:t>
            </a:r>
            <a:endParaRPr lang="ar-IQ" sz="2800" b="1" dirty="0"/>
          </a:p>
          <a:p>
            <a:r>
              <a:rPr lang="ar-IQ" sz="2800" b="1" dirty="0"/>
              <a:t>وبعد الحرب العالمية الثانية </a:t>
            </a:r>
            <a:r>
              <a:rPr lang="ar-IQ" sz="2800" b="1" dirty="0" smtClean="0"/>
              <a:t>وجدوا أن </a:t>
            </a:r>
            <a:r>
              <a:rPr lang="ar-IQ" sz="2800" b="1" dirty="0"/>
              <a:t>الجيش الذي يعمل بروح الفريق هو الذي قد </a:t>
            </a:r>
            <a:r>
              <a:rPr lang="ar-IQ" sz="2800" b="1" dirty="0" err="1"/>
              <a:t>حققأفضل</a:t>
            </a:r>
            <a:r>
              <a:rPr lang="ar-IQ" sz="2800" b="1" dirty="0"/>
              <a:t> النتائج </a:t>
            </a:r>
            <a:r>
              <a:rPr lang="ar-IQ" sz="2800" b="1" dirty="0" smtClean="0"/>
              <a:t>.</a:t>
            </a:r>
            <a:endParaRPr lang="ar-IQ" sz="2800" b="1" dirty="0"/>
          </a:p>
          <a:p>
            <a:r>
              <a:rPr lang="ar-IQ" sz="2800" b="1" dirty="0"/>
              <a:t>كما أن </a:t>
            </a:r>
            <a:r>
              <a:rPr lang="ar-IQ" sz="2800" b="1" dirty="0" smtClean="0"/>
              <a:t>السر وراء </a:t>
            </a:r>
            <a:r>
              <a:rPr lang="ar-IQ" sz="2800" b="1" dirty="0"/>
              <a:t>نجاح اليابانيين هو قدرتهم على العمل معاً، فهم لا يعبئون </a:t>
            </a:r>
            <a:r>
              <a:rPr lang="ar-IQ" sz="2800" b="1" dirty="0" smtClean="0"/>
              <a:t> </a:t>
            </a:r>
            <a:endParaRPr lang="ar-IQ" sz="2800" b="1" dirty="0"/>
          </a:p>
          <a:p>
            <a:r>
              <a:rPr lang="ar-IQ" sz="2800" b="1" dirty="0" smtClean="0"/>
              <a:t>كثيرا الى </a:t>
            </a:r>
            <a:r>
              <a:rPr lang="ar-IQ" sz="2800" b="1" dirty="0"/>
              <a:t>من يذهب الفضل والتقدير، بل يهتمون بالعمل معاً وذلك هو السبب الذي جعـل </a:t>
            </a:r>
            <a:r>
              <a:rPr lang="ar-IQ" sz="2800" b="1" dirty="0" smtClean="0"/>
              <a:t>اليابـان واحدة </a:t>
            </a:r>
            <a:r>
              <a:rPr lang="ar-IQ" sz="2800" b="1" dirty="0"/>
              <a:t>من أغنى البلاد في العالم اليوم</a:t>
            </a:r>
          </a:p>
          <a:p>
            <a:r>
              <a:rPr lang="ar-IQ" sz="2800" b="1" dirty="0" smtClean="0"/>
              <a:t> </a:t>
            </a:r>
            <a:endParaRPr lang="ar-IQ" sz="2800" b="1" dirty="0"/>
          </a:p>
        </p:txBody>
      </p:sp>
      <p:sp>
        <p:nvSpPr>
          <p:cNvPr id="4" name="مستطيل مستدير الزوايا 3"/>
          <p:cNvSpPr/>
          <p:nvPr/>
        </p:nvSpPr>
        <p:spPr>
          <a:xfrm>
            <a:off x="4033664" y="121196"/>
            <a:ext cx="3605642" cy="720080"/>
          </a:xfrm>
          <a:prstGeom prst="roundRect">
            <a:avLst/>
          </a:prstGeom>
          <a:solidFill>
            <a:schemeClr val="tx2">
              <a:lumMod val="50000"/>
              <a:lumOff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smtClean="0">
                <a:solidFill>
                  <a:srgbClr val="0070C0"/>
                </a:solidFill>
              </a:rPr>
              <a:t>المقدمة </a:t>
            </a:r>
            <a:endParaRPr lang="ar-IQ" sz="3200" b="1" dirty="0">
              <a:solidFill>
                <a:srgbClr val="0070C0"/>
              </a:solidFill>
            </a:endParaRPr>
          </a:p>
        </p:txBody>
      </p:sp>
    </p:spTree>
    <p:extLst>
      <p:ext uri="{BB962C8B-B14F-4D97-AF65-F5344CB8AC3E}">
        <p14:creationId xmlns:p14="http://schemas.microsoft.com/office/powerpoint/2010/main" val="22888286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9248" y="758838"/>
            <a:ext cx="10084525" cy="4920547"/>
          </a:xfrm>
        </p:spPr>
        <p:txBody>
          <a:bodyPr>
            <a:normAutofit/>
          </a:bodyPr>
          <a:lstStyle/>
          <a:p>
            <a:pPr marL="0" indent="0">
              <a:buNone/>
            </a:pPr>
            <a:r>
              <a:rPr lang="ar-IQ" sz="2800" dirty="0" smtClean="0"/>
              <a:t>عرفها البعض بأنها "مجموعة من الافراد يتميزون بوجود مهارات متكاملة فيما بينهم، وأفراد الفريق يجمعهم أهداف مشتركة وغرض واحد، </a:t>
            </a:r>
            <a:r>
              <a:rPr lang="ar-IQ" sz="2800" dirty="0" err="1" smtClean="0"/>
              <a:t>بالاضافة</a:t>
            </a:r>
            <a:r>
              <a:rPr lang="ar-IQ" sz="2800" dirty="0" smtClean="0"/>
              <a:t> إلى وجود مدخل مشترك للعمل</a:t>
            </a:r>
            <a:r>
              <a:rPr lang="ar-IQ" sz="2800" dirty="0" smtClean="0"/>
              <a:t>.</a:t>
            </a:r>
            <a:endParaRPr lang="ar-IQ" sz="2800" dirty="0" smtClean="0"/>
          </a:p>
          <a:p>
            <a:pPr marL="0" indent="0">
              <a:buNone/>
            </a:pPr>
            <a:r>
              <a:rPr lang="ar-IQ" sz="2800" dirty="0" smtClean="0"/>
              <a:t> والبعض يعرف فريق العمل بأنها "جماعات يتم إنشاؤها داخل الهيكل التنظيمي لتحقيق هدف أو مهمة محددة تتطلب التنسيق والتفاعل والتكامل بين أعضاء الفريق ، ويعتبر أعضاء الفريق مسئولين عن تحقيق هذه </a:t>
            </a:r>
            <a:r>
              <a:rPr lang="ar-IQ" sz="2800" dirty="0" err="1" smtClean="0"/>
              <a:t>األهداف</a:t>
            </a:r>
            <a:r>
              <a:rPr lang="ar-IQ" sz="2800" dirty="0" smtClean="0"/>
              <a:t>، كما أن هناك قدرا كبيرا من التمكين للفريق في اتخاذ القرارات</a:t>
            </a:r>
          </a:p>
          <a:p>
            <a:endParaRPr lang="ar-IQ" sz="2800" dirty="0"/>
          </a:p>
        </p:txBody>
      </p:sp>
      <p:sp>
        <p:nvSpPr>
          <p:cNvPr id="4" name="مستطيل مستدير الزوايا 3"/>
          <p:cNvSpPr/>
          <p:nvPr/>
        </p:nvSpPr>
        <p:spPr>
          <a:xfrm>
            <a:off x="6697960" y="121196"/>
            <a:ext cx="3533634" cy="504056"/>
          </a:xfrm>
          <a:prstGeom prst="roundRect">
            <a:avLst/>
          </a:prstGeom>
          <a:solidFill>
            <a:schemeClr val="tx2">
              <a:lumMod val="50000"/>
              <a:lumOff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0070C0"/>
                </a:solidFill>
              </a:rPr>
              <a:t>اولا // مفهوم الفريق </a:t>
            </a:r>
            <a:endParaRPr lang="ar-IQ" sz="3200" b="1" dirty="0">
              <a:solidFill>
                <a:srgbClr val="0070C0"/>
              </a:solidFill>
            </a:endParaRPr>
          </a:p>
        </p:txBody>
      </p:sp>
    </p:spTree>
    <p:extLst>
      <p:ext uri="{BB962C8B-B14F-4D97-AF65-F5344CB8AC3E}">
        <p14:creationId xmlns:p14="http://schemas.microsoft.com/office/powerpoint/2010/main" val="314178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عنصر نائب للمحتوى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630" y="637253"/>
            <a:ext cx="10268341" cy="4980553"/>
          </a:xfrm>
        </p:spPr>
      </p:pic>
      <p:sp>
        <p:nvSpPr>
          <p:cNvPr id="3" name="مستطيل 2"/>
          <p:cNvSpPr/>
          <p:nvPr/>
        </p:nvSpPr>
        <p:spPr>
          <a:xfrm>
            <a:off x="2294027" y="97194"/>
            <a:ext cx="7358104" cy="584775"/>
          </a:xfrm>
          <a:prstGeom prst="rect">
            <a:avLst/>
          </a:prstGeom>
          <a:noFill/>
        </p:spPr>
        <p:txBody>
          <a:bodyPr wrap="none" lIns="91440" tIns="45720" rIns="91440" bIns="45720">
            <a:spAutoFit/>
          </a:bodyPr>
          <a:lstStyle/>
          <a:p>
            <a:pPr algn="ctr"/>
            <a:r>
              <a:rPr lang="ar-SA" sz="3200" b="1" dirty="0">
                <a:ln w="17780" cmpd="sng">
                  <a:solidFill>
                    <a:sysClr val="windowText" lastClr="000000"/>
                  </a:solidFill>
                  <a:prstDash val="solid"/>
                  <a:miter lim="800000"/>
                </a:ln>
                <a:solidFill>
                  <a:schemeClr val="accent6">
                    <a:lumMod val="75000"/>
                  </a:schemeClr>
                </a:solidFill>
                <a:effectLst>
                  <a:outerShdw blurRad="50800" algn="tl" rotWithShape="0">
                    <a:srgbClr val="000000"/>
                  </a:outerShdw>
                </a:effectLst>
              </a:rPr>
              <a:t>وتناولت العديد من الدراسات مفهوم فرق العمل أهمها:-</a:t>
            </a:r>
            <a:endParaRPr lang="ar-SA" sz="3200" b="1" cap="none" spc="0" dirty="0">
              <a:ln w="17780" cmpd="sng">
                <a:solidFill>
                  <a:sysClr val="windowText" lastClr="000000"/>
                </a:solidFill>
                <a:prstDash val="solid"/>
                <a:miter lim="800000"/>
              </a:ln>
              <a:solidFill>
                <a:schemeClr val="accent6">
                  <a:lumMod val="75000"/>
                </a:schemeClr>
              </a:solidFill>
              <a:effectLst>
                <a:outerShdw blurRad="50800" algn="tl" rotWithShape="0">
                  <a:srgbClr val="000000"/>
                </a:outerShdw>
              </a:effectLst>
            </a:endParaRPr>
          </a:p>
        </p:txBody>
      </p:sp>
    </p:spTree>
    <p:extLst>
      <p:ext uri="{BB962C8B-B14F-4D97-AF65-F5344CB8AC3E}">
        <p14:creationId xmlns:p14="http://schemas.microsoft.com/office/powerpoint/2010/main" val="812469283"/>
      </p:ext>
    </p:extLst>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272" y="625252"/>
            <a:ext cx="9371841" cy="4842896"/>
          </a:xfrm>
        </p:spPr>
      </p:pic>
      <p:sp>
        <p:nvSpPr>
          <p:cNvPr id="3" name="مستطيل مستدير الزوايا 2"/>
          <p:cNvSpPr/>
          <p:nvPr/>
        </p:nvSpPr>
        <p:spPr>
          <a:xfrm>
            <a:off x="4753744" y="79182"/>
            <a:ext cx="5609310" cy="538655"/>
          </a:xfrm>
          <a:prstGeom prst="roundRect">
            <a:avLst/>
          </a:prstGeom>
          <a:solidFill>
            <a:schemeClr val="tx2">
              <a:lumMod val="50000"/>
              <a:lumOff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0070C0"/>
                </a:solidFill>
              </a:rPr>
              <a:t>ثانيا // الفرق بين الفريق و الجماعة </a:t>
            </a:r>
            <a:endParaRPr lang="ar-IQ" sz="3200" b="1" dirty="0">
              <a:solidFill>
                <a:srgbClr val="0070C0"/>
              </a:solidFill>
            </a:endParaRPr>
          </a:p>
        </p:txBody>
      </p:sp>
    </p:spTree>
    <p:extLst>
      <p:ext uri="{BB962C8B-B14F-4D97-AF65-F5344CB8AC3E}">
        <p14:creationId xmlns:p14="http://schemas.microsoft.com/office/powerpoint/2010/main" val="352627633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014" y="697260"/>
            <a:ext cx="9464040" cy="4104287"/>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ar-IQ" sz="4400" b="1" dirty="0" smtClean="0"/>
              <a:t>تكمن أهمية فرق العمل في : </a:t>
            </a:r>
          </a:p>
          <a:p>
            <a:pPr marL="457200" indent="-457200">
              <a:buFont typeface="+mj-lt"/>
              <a:buAutoNum type="arabicPeriod"/>
            </a:pPr>
            <a:r>
              <a:rPr lang="ar-IQ" sz="3200" dirty="0" smtClean="0"/>
              <a:t>حل المشكلات.</a:t>
            </a:r>
          </a:p>
          <a:p>
            <a:pPr marL="457200" indent="-457200">
              <a:buFont typeface="+mj-lt"/>
              <a:buAutoNum type="arabicPeriod"/>
            </a:pPr>
            <a:r>
              <a:rPr lang="ar-IQ" sz="3200" dirty="0" smtClean="0"/>
              <a:t>تحقيق الإبداع والابتكار</a:t>
            </a:r>
          </a:p>
          <a:p>
            <a:pPr marL="457200" indent="-457200">
              <a:buFont typeface="+mj-lt"/>
              <a:buAutoNum type="arabicPeriod"/>
            </a:pPr>
            <a:r>
              <a:rPr lang="ar-IQ" sz="3200" dirty="0" smtClean="0"/>
              <a:t>تحـسين عمليـة صـنع القرارات.</a:t>
            </a:r>
          </a:p>
          <a:p>
            <a:pPr marL="457200" indent="-457200">
              <a:buFont typeface="+mj-lt"/>
              <a:buAutoNum type="arabicPeriod"/>
            </a:pPr>
            <a:r>
              <a:rPr lang="ar-IQ" sz="3200" dirty="0" smtClean="0"/>
              <a:t>إنجاز المهام المحددة وتحفيز الأفراد من خلال العمل الجماعي .</a:t>
            </a:r>
          </a:p>
          <a:p>
            <a:pPr marL="457200" indent="-457200">
              <a:buFont typeface="+mj-lt"/>
              <a:buAutoNum type="arabicPeriod"/>
            </a:pPr>
            <a:r>
              <a:rPr lang="ar-IQ" sz="3200" dirty="0" smtClean="0"/>
              <a:t>متابعة ورقابة العمل في المنظمة وتحقيق مستويات عالية من رضى العـاملين.</a:t>
            </a:r>
          </a:p>
        </p:txBody>
      </p:sp>
      <p:sp>
        <p:nvSpPr>
          <p:cNvPr id="5" name="مستطيل مستدير الزوايا 4"/>
          <p:cNvSpPr/>
          <p:nvPr/>
        </p:nvSpPr>
        <p:spPr>
          <a:xfrm>
            <a:off x="4753744" y="79182"/>
            <a:ext cx="5609310" cy="538655"/>
          </a:xfrm>
          <a:prstGeom prst="roundRect">
            <a:avLst/>
          </a:prstGeom>
          <a:solidFill>
            <a:schemeClr val="tx2">
              <a:lumMod val="50000"/>
              <a:lumOff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0070C0"/>
                </a:solidFill>
              </a:rPr>
              <a:t>ثالثا // اهمية الفريق </a:t>
            </a:r>
            <a:endParaRPr lang="ar-IQ" sz="3200" b="1" dirty="0">
              <a:solidFill>
                <a:srgbClr val="0070C0"/>
              </a:solidFill>
            </a:endParaRPr>
          </a:p>
        </p:txBody>
      </p:sp>
    </p:spTree>
    <p:extLst>
      <p:ext uri="{BB962C8B-B14F-4D97-AF65-F5344CB8AC3E}">
        <p14:creationId xmlns:p14="http://schemas.microsoft.com/office/powerpoint/2010/main" val="12175957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21296" y="769268"/>
            <a:ext cx="9464040" cy="4680520"/>
          </a:xfrm>
          <a:noFill/>
          <a:ln>
            <a:noFill/>
          </a:ln>
        </p:spPr>
        <p:style>
          <a:lnRef idx="2">
            <a:schemeClr val="accent2"/>
          </a:lnRef>
          <a:fillRef idx="1">
            <a:schemeClr val="lt1"/>
          </a:fillRef>
          <a:effectRef idx="0">
            <a:schemeClr val="accent2"/>
          </a:effectRef>
          <a:fontRef idx="minor">
            <a:schemeClr val="dk1"/>
          </a:fontRef>
        </p:style>
        <p:txBody>
          <a:bodyPr>
            <a:normAutofit/>
          </a:bodyPr>
          <a:lstStyle/>
          <a:p>
            <a:pPr>
              <a:buFont typeface="Wingdings" pitchFamily="2" charset="2"/>
              <a:buChar char="v"/>
            </a:pPr>
            <a:r>
              <a:rPr lang="ar-IQ" b="1" dirty="0"/>
              <a:t>بناء روح الثقة والتعاون بين الافراد.</a:t>
            </a:r>
          </a:p>
          <a:p>
            <a:pPr>
              <a:buFont typeface="Wingdings" pitchFamily="2" charset="2"/>
              <a:buChar char="v"/>
            </a:pPr>
            <a:r>
              <a:rPr lang="ar-IQ" b="1" dirty="0"/>
              <a:t>تنمية مهارات الافراد، وزيادة مداركهم.</a:t>
            </a:r>
          </a:p>
          <a:p>
            <a:pPr>
              <a:buFont typeface="Wingdings" pitchFamily="2" charset="2"/>
              <a:buChar char="v"/>
            </a:pPr>
            <a:r>
              <a:rPr lang="ar-IQ" b="1" dirty="0"/>
              <a:t>تنمية مهارات المديرين في تحسين العلاقات داخل المنظمة بين الرؤساء والمرؤوسين.</a:t>
            </a:r>
          </a:p>
          <a:p>
            <a:pPr>
              <a:buFont typeface="Wingdings" pitchFamily="2" charset="2"/>
              <a:buChar char="v"/>
            </a:pPr>
            <a:r>
              <a:rPr lang="ar-IQ" b="1" dirty="0"/>
              <a:t>تنمية مهارات حل الصراعات والنزاعات بين الافراد والمجموعات</a:t>
            </a:r>
          </a:p>
          <a:p>
            <a:pPr>
              <a:buFont typeface="Wingdings" pitchFamily="2" charset="2"/>
              <a:buChar char="v"/>
            </a:pPr>
            <a:r>
              <a:rPr lang="ar-IQ" b="1" dirty="0"/>
              <a:t>توفير الاتصال المفتوح بن اجزاء المنظمة وبما يؤدي الى مزيد من الشفافية والوضوح في مواجهة القضايا والمشكلات. اعطاء المزيد من الوقت للمدراء للتركيز على فعالية المنظمة في مجالات التخطيط ووضع الاهداف.</a:t>
            </a:r>
          </a:p>
          <a:p>
            <a:pPr>
              <a:buFont typeface="Wingdings" pitchFamily="2" charset="2"/>
              <a:buChar char="v"/>
            </a:pPr>
            <a:r>
              <a:rPr lang="ar-IQ" b="1" dirty="0"/>
              <a:t>زيادة تدفق المعلومات بين اجزاء المنظمة.</a:t>
            </a:r>
          </a:p>
          <a:p>
            <a:pPr>
              <a:buFont typeface="Wingdings" pitchFamily="2" charset="2"/>
              <a:buChar char="v"/>
            </a:pPr>
            <a:r>
              <a:rPr lang="ar-IQ" b="1" dirty="0"/>
              <a:t>الاستخدام الامثل للموارد والامكانات المتاحة ومما يحقق </a:t>
            </a:r>
            <a:r>
              <a:rPr lang="ar-IQ" b="1" dirty="0" err="1"/>
              <a:t>كفاة</a:t>
            </a:r>
            <a:r>
              <a:rPr lang="ar-IQ" b="1" dirty="0"/>
              <a:t> الاداء</a:t>
            </a:r>
          </a:p>
          <a:p>
            <a:pPr>
              <a:buFont typeface="Wingdings" pitchFamily="2" charset="2"/>
              <a:buChar char="v"/>
            </a:pPr>
            <a:r>
              <a:rPr lang="ar-IQ" b="1" dirty="0"/>
              <a:t>تهيئة البيئة المناسبة لتحسين الخدمات والمنتجات التي تقدمها المنظمة</a:t>
            </a:r>
            <a:endParaRPr lang="ar-IQ" b="1" dirty="0" smtClean="0"/>
          </a:p>
          <a:p>
            <a:pPr marL="0" indent="0">
              <a:buNone/>
            </a:pPr>
            <a:endParaRPr lang="ar-IQ" b="1" dirty="0"/>
          </a:p>
          <a:p>
            <a:endParaRPr lang="ar-IQ" b="1" dirty="0" smtClean="0"/>
          </a:p>
          <a:p>
            <a:pPr marL="0" indent="0">
              <a:buNone/>
            </a:pPr>
            <a:endParaRPr lang="ar-IQ" dirty="0"/>
          </a:p>
        </p:txBody>
      </p:sp>
      <p:sp>
        <p:nvSpPr>
          <p:cNvPr id="4" name="مستطيل مستدير الزوايا 3"/>
          <p:cNvSpPr/>
          <p:nvPr/>
        </p:nvSpPr>
        <p:spPr>
          <a:xfrm>
            <a:off x="4753744" y="79182"/>
            <a:ext cx="5609310" cy="538655"/>
          </a:xfrm>
          <a:prstGeom prst="roundRect">
            <a:avLst/>
          </a:prstGeom>
          <a:solidFill>
            <a:schemeClr val="tx2">
              <a:lumMod val="50000"/>
              <a:lumOff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0070C0"/>
                </a:solidFill>
              </a:rPr>
              <a:t>رابعا// اهداف الفريق </a:t>
            </a:r>
            <a:endParaRPr lang="ar-IQ" sz="3200" b="1" dirty="0">
              <a:solidFill>
                <a:srgbClr val="0070C0"/>
              </a:solidFill>
            </a:endParaRPr>
          </a:p>
        </p:txBody>
      </p:sp>
    </p:spTree>
    <p:extLst>
      <p:ext uri="{BB962C8B-B14F-4D97-AF65-F5344CB8AC3E}">
        <p14:creationId xmlns:p14="http://schemas.microsoft.com/office/powerpoint/2010/main" val="18054502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54866" y="757266"/>
            <a:ext cx="9937104" cy="954107"/>
          </a:xfrm>
          <a:prstGeom prst="rect">
            <a:avLst/>
          </a:prstGeom>
        </p:spPr>
        <p:txBody>
          <a:bodyPr wrap="square">
            <a:spAutoFit/>
          </a:bodyPr>
          <a:lstStyle/>
          <a:p>
            <a:r>
              <a:rPr lang="ar-IQ" sz="2800" b="1" dirty="0" smtClean="0"/>
              <a:t>1- انخفاض </a:t>
            </a:r>
            <a:r>
              <a:rPr lang="ar-IQ" sz="2800" b="1" dirty="0"/>
              <a:t>المخرجات </a:t>
            </a:r>
            <a:r>
              <a:rPr lang="ar-IQ" sz="2800" b="1" dirty="0" err="1"/>
              <a:t>اوتراجعها</a:t>
            </a:r>
            <a:r>
              <a:rPr lang="ar-IQ" sz="2800" b="1" dirty="0"/>
              <a:t> دون المستوى </a:t>
            </a:r>
            <a:r>
              <a:rPr lang="ar-IQ" sz="2800" b="1" dirty="0" smtClean="0"/>
              <a:t>المطلوب. </a:t>
            </a:r>
            <a:endParaRPr lang="ar-IQ" sz="2800" b="1" dirty="0"/>
          </a:p>
          <a:p>
            <a:r>
              <a:rPr lang="ar-IQ" sz="2800" b="1" dirty="0" smtClean="0"/>
              <a:t>2- وجود </a:t>
            </a:r>
            <a:r>
              <a:rPr lang="ar-IQ" sz="2800" b="1" dirty="0"/>
              <a:t>شكاوي او تظلمات او انخفاض في الروح </a:t>
            </a:r>
            <a:r>
              <a:rPr lang="ar-IQ" sz="2800" b="1" dirty="0" err="1"/>
              <a:t>المعنويه</a:t>
            </a:r>
            <a:r>
              <a:rPr lang="ar-IQ" sz="2800" b="1" dirty="0"/>
              <a:t> او انها اخذة في </a:t>
            </a:r>
            <a:r>
              <a:rPr lang="ar-IQ" sz="2800" b="1" dirty="0" smtClean="0"/>
              <a:t>الازدياد.</a:t>
            </a:r>
            <a:endParaRPr lang="ar-IQ" sz="2800" b="1" dirty="0"/>
          </a:p>
        </p:txBody>
      </p:sp>
      <p:sp>
        <p:nvSpPr>
          <p:cNvPr id="5" name="مستطيل 4"/>
          <p:cNvSpPr/>
          <p:nvPr/>
        </p:nvSpPr>
        <p:spPr>
          <a:xfrm>
            <a:off x="259502" y="1920122"/>
            <a:ext cx="10132469" cy="2800767"/>
          </a:xfrm>
          <a:prstGeom prst="rect">
            <a:avLst/>
          </a:prstGeom>
        </p:spPr>
        <p:txBody>
          <a:bodyPr wrap="square">
            <a:spAutoFit/>
          </a:bodyPr>
          <a:lstStyle/>
          <a:p>
            <a:r>
              <a:rPr lang="ar-IQ" sz="2800" b="1" dirty="0" smtClean="0"/>
              <a:t>3- وجود </a:t>
            </a:r>
            <a:r>
              <a:rPr lang="ar-IQ" sz="2800" b="1" dirty="0"/>
              <a:t>الصراعات او العداء بين الاعضاء ا وانها </a:t>
            </a:r>
            <a:r>
              <a:rPr lang="ar-IQ" sz="2800" b="1" dirty="0" smtClean="0"/>
              <a:t>اخذه في الازدياد.</a:t>
            </a:r>
            <a:endParaRPr lang="ar-IQ" sz="2800" b="1" dirty="0"/>
          </a:p>
          <a:p>
            <a:r>
              <a:rPr lang="ar-IQ" sz="2800" b="1" dirty="0" smtClean="0"/>
              <a:t>4- رباك </a:t>
            </a:r>
            <a:r>
              <a:rPr lang="ar-IQ" sz="2800" b="1" dirty="0"/>
              <a:t>بعض العاملين بالواجبات </a:t>
            </a:r>
            <a:r>
              <a:rPr lang="ar-IQ" sz="2800" b="1" dirty="0" err="1"/>
              <a:t>الناطه</a:t>
            </a:r>
            <a:r>
              <a:rPr lang="ar-IQ" sz="2800" b="1" dirty="0"/>
              <a:t> بهم او عدم وضوح علاقاتهم مع </a:t>
            </a:r>
            <a:r>
              <a:rPr lang="ar-IQ" sz="2800" b="1" dirty="0" smtClean="0"/>
              <a:t>        الاخرين.    </a:t>
            </a:r>
            <a:endParaRPr lang="ar-IQ" sz="2800" b="1" dirty="0"/>
          </a:p>
          <a:p>
            <a:r>
              <a:rPr lang="ar-IQ" sz="2800" b="1" dirty="0" smtClean="0"/>
              <a:t>5- الافتقار </a:t>
            </a:r>
            <a:r>
              <a:rPr lang="ar-IQ" sz="2800" b="1" dirty="0"/>
              <a:t>الى وجود اهداف واضحه وعدم الالتزام </a:t>
            </a:r>
            <a:r>
              <a:rPr lang="ar-IQ" sz="2800" b="1" dirty="0" err="1"/>
              <a:t>بالاهداف</a:t>
            </a:r>
            <a:r>
              <a:rPr lang="ar-IQ" sz="2800" b="1" dirty="0"/>
              <a:t> </a:t>
            </a:r>
            <a:r>
              <a:rPr lang="ar-IQ" sz="2800" b="1" dirty="0" err="1" smtClean="0"/>
              <a:t>القائمه</a:t>
            </a:r>
            <a:r>
              <a:rPr lang="ar-IQ" sz="2800" b="1" dirty="0" smtClean="0"/>
              <a:t>.</a:t>
            </a:r>
            <a:endParaRPr lang="ar-IQ" sz="2800" b="1" dirty="0"/>
          </a:p>
          <a:p>
            <a:r>
              <a:rPr lang="ar-IQ" sz="2800" b="1" dirty="0" smtClean="0"/>
              <a:t>6- اللامبالاة </a:t>
            </a:r>
            <a:r>
              <a:rPr lang="ar-IQ" sz="2800" b="1" dirty="0"/>
              <a:t>او عدم الاهتمام </a:t>
            </a:r>
            <a:r>
              <a:rPr lang="ar-IQ" sz="2800" b="1" dirty="0" err="1"/>
              <a:t>والمشاركه</a:t>
            </a:r>
            <a:r>
              <a:rPr lang="ar-IQ" sz="2800" b="1" dirty="0"/>
              <a:t> من قبل الاعضاء </a:t>
            </a:r>
            <a:r>
              <a:rPr lang="ar-IQ" sz="2800" b="1" dirty="0" smtClean="0"/>
              <a:t>.</a:t>
            </a:r>
            <a:endParaRPr lang="ar-IQ" sz="2800" b="1" dirty="0"/>
          </a:p>
          <a:p>
            <a:r>
              <a:rPr lang="ar-IQ" sz="2800" b="1" dirty="0" smtClean="0"/>
              <a:t>7- عدم </a:t>
            </a:r>
            <a:r>
              <a:rPr lang="ar-IQ" sz="2800" b="1" dirty="0" err="1"/>
              <a:t>كفايه</a:t>
            </a:r>
            <a:r>
              <a:rPr lang="ar-IQ" sz="2800" b="1" dirty="0"/>
              <a:t> الابتكار او </a:t>
            </a:r>
            <a:r>
              <a:rPr lang="ar-IQ" sz="2800" b="1" dirty="0" err="1"/>
              <a:t>المجازفه</a:t>
            </a:r>
            <a:r>
              <a:rPr lang="ar-IQ" sz="2800" b="1" dirty="0"/>
              <a:t> ا التصور او </a:t>
            </a:r>
            <a:r>
              <a:rPr lang="ar-IQ" sz="2800" b="1" dirty="0" err="1" smtClean="0"/>
              <a:t>المباد</a:t>
            </a:r>
            <a:r>
              <a:rPr lang="ar-IQ" sz="3600" dirty="0" err="1" smtClean="0"/>
              <a:t>ره</a:t>
            </a:r>
            <a:r>
              <a:rPr lang="ar-IQ" sz="3600" dirty="0" smtClean="0"/>
              <a:t>.</a:t>
            </a:r>
            <a:endParaRPr lang="ar-IQ" sz="3600" dirty="0"/>
          </a:p>
        </p:txBody>
      </p:sp>
      <p:sp>
        <p:nvSpPr>
          <p:cNvPr id="7" name="مستطيل مستدير الزوايا 6"/>
          <p:cNvSpPr/>
          <p:nvPr/>
        </p:nvSpPr>
        <p:spPr>
          <a:xfrm>
            <a:off x="4703659" y="202376"/>
            <a:ext cx="5609310" cy="538655"/>
          </a:xfrm>
          <a:prstGeom prst="roundRect">
            <a:avLst/>
          </a:prstGeom>
          <a:solidFill>
            <a:schemeClr val="tx2">
              <a:lumMod val="50000"/>
              <a:lumOff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0070C0"/>
                </a:solidFill>
              </a:rPr>
              <a:t>خامسا // اسباب تكوين الفريق </a:t>
            </a:r>
            <a:endParaRPr lang="ar-IQ" sz="3200" b="1" dirty="0">
              <a:solidFill>
                <a:srgbClr val="0070C0"/>
              </a:solidFill>
            </a:endParaRPr>
          </a:p>
        </p:txBody>
      </p:sp>
    </p:spTree>
    <p:extLst>
      <p:ext uri="{BB962C8B-B14F-4D97-AF65-F5344CB8AC3E}">
        <p14:creationId xmlns:p14="http://schemas.microsoft.com/office/powerpoint/2010/main" val="50714914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792</TotalTime>
  <Words>1992</Words>
  <Application>Microsoft Office PowerPoint</Application>
  <PresentationFormat>مخصص</PresentationFormat>
  <Paragraphs>206</Paragraphs>
  <Slides>29</Slides>
  <Notes>0</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Sketchbook</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ع</vt:lpstr>
      <vt:lpstr>عرض تقديمي في PowerPoint</vt:lpstr>
      <vt:lpstr>عرض تقديمي في PowerPoint</vt:lpstr>
      <vt:lpstr>عرض تقديمي في PowerPoint</vt:lpstr>
      <vt:lpstr>عرض تقديمي في PowerPoint</vt:lpstr>
      <vt:lpstr>1-مرحلة التكوين    forming stage</vt:lpstr>
      <vt:lpstr>2-  مرحلة صياغة المبادئ العامة</vt:lpstr>
      <vt:lpstr>عرض تقديمي في PowerPoint</vt:lpstr>
      <vt:lpstr>3- مرحلة العصف </vt:lpstr>
      <vt:lpstr>عرض تقديمي في PowerPoint</vt:lpstr>
      <vt:lpstr>4-مرحلة الانجاز</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 1</dc:creator>
  <cp:lastModifiedBy>DR.Ahmed Saker</cp:lastModifiedBy>
  <cp:revision>75</cp:revision>
  <dcterms:created xsi:type="dcterms:W3CDTF">2019-12-25T23:44:12Z</dcterms:created>
  <dcterms:modified xsi:type="dcterms:W3CDTF">2020-01-08T19:17:03Z</dcterms:modified>
</cp:coreProperties>
</file>