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73" r:id="rId3"/>
    <p:sldId id="275" r:id="rId4"/>
    <p:sldId id="276" r:id="rId5"/>
    <p:sldId id="277" r:id="rId6"/>
    <p:sldId id="278" r:id="rId7"/>
    <p:sldId id="280" r:id="rId8"/>
    <p:sldId id="281" r:id="rId9"/>
    <p:sldId id="282" r:id="rId10"/>
    <p:sldId id="284" r:id="rId11"/>
    <p:sldId id="285" r:id="rId12"/>
    <p:sldId id="286" r:id="rId13"/>
    <p:sldId id="288" r:id="rId14"/>
    <p:sldId id="291" r:id="rId15"/>
    <p:sldId id="292" r:id="rId16"/>
    <p:sldId id="293" r:id="rId17"/>
    <p:sldId id="294" r:id="rId18"/>
    <p:sldId id="295" r:id="rId19"/>
    <p:sldId id="296" r:id="rId20"/>
    <p:sldId id="297" r:id="rId21"/>
    <p:sldId id="298" r:id="rId22"/>
    <p:sldId id="299" r:id="rId23"/>
    <p:sldId id="300" r:id="rId24"/>
    <p:sldId id="301" r:id="rId25"/>
    <p:sldId id="302" r:id="rId26"/>
    <p:sldId id="303" r:id="rId27"/>
    <p:sldId id="305" r:id="rId28"/>
    <p:sldId id="287" r:id="rId2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CACBD4A9-1BF0-41DD-80DE-186FA0236B82}" type="datetimeFigureOut">
              <a:rPr lang="ar-IQ" smtClean="0"/>
              <a:t>29/04/1441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A167DAB-CF35-42F4-B01D-726159728D95}" type="slidenum">
              <a:rPr lang="ar-IQ" smtClean="0"/>
              <a:t>‹#›</a:t>
            </a:fld>
            <a:endParaRPr lang="ar-IQ"/>
          </a:p>
        </p:txBody>
      </p:sp>
    </p:spTree>
    <p:extLst>
      <p:ext uri="{BB962C8B-B14F-4D97-AF65-F5344CB8AC3E}">
        <p14:creationId xmlns:p14="http://schemas.microsoft.com/office/powerpoint/2010/main" val="304204269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ACBD4A9-1BF0-41DD-80DE-186FA0236B82}" type="datetimeFigureOut">
              <a:rPr lang="ar-IQ" smtClean="0"/>
              <a:t>29/04/1441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A167DAB-CF35-42F4-B01D-726159728D95}" type="slidenum">
              <a:rPr lang="ar-IQ" smtClean="0"/>
              <a:t>‹#›</a:t>
            </a:fld>
            <a:endParaRPr lang="ar-IQ"/>
          </a:p>
        </p:txBody>
      </p:sp>
    </p:spTree>
    <p:extLst>
      <p:ext uri="{BB962C8B-B14F-4D97-AF65-F5344CB8AC3E}">
        <p14:creationId xmlns:p14="http://schemas.microsoft.com/office/powerpoint/2010/main" val="2142937147"/>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ACBD4A9-1BF0-41DD-80DE-186FA0236B82}" type="datetimeFigureOut">
              <a:rPr lang="ar-IQ" smtClean="0"/>
              <a:t>29/04/1441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A167DAB-CF35-42F4-B01D-726159728D95}" type="slidenum">
              <a:rPr lang="ar-IQ" smtClean="0"/>
              <a:t>‹#›</a:t>
            </a:fld>
            <a:endParaRPr lang="ar-IQ"/>
          </a:p>
        </p:txBody>
      </p:sp>
    </p:spTree>
    <p:extLst>
      <p:ext uri="{BB962C8B-B14F-4D97-AF65-F5344CB8AC3E}">
        <p14:creationId xmlns:p14="http://schemas.microsoft.com/office/powerpoint/2010/main" val="2497091324"/>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ACBD4A9-1BF0-41DD-80DE-186FA0236B82}" type="datetimeFigureOut">
              <a:rPr lang="ar-IQ" smtClean="0"/>
              <a:t>29/04/1441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A167DAB-CF35-42F4-B01D-726159728D95}" type="slidenum">
              <a:rPr lang="ar-IQ" smtClean="0"/>
              <a:t>‹#›</a:t>
            </a:fld>
            <a:endParaRPr lang="ar-IQ"/>
          </a:p>
        </p:txBody>
      </p:sp>
    </p:spTree>
    <p:extLst>
      <p:ext uri="{BB962C8B-B14F-4D97-AF65-F5344CB8AC3E}">
        <p14:creationId xmlns:p14="http://schemas.microsoft.com/office/powerpoint/2010/main" val="1507351525"/>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ACBD4A9-1BF0-41DD-80DE-186FA0236B82}" type="datetimeFigureOut">
              <a:rPr lang="ar-IQ" smtClean="0"/>
              <a:t>29/04/1441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A167DAB-CF35-42F4-B01D-726159728D95}" type="slidenum">
              <a:rPr lang="ar-IQ" smtClean="0"/>
              <a:t>‹#›</a:t>
            </a:fld>
            <a:endParaRPr lang="ar-IQ"/>
          </a:p>
        </p:txBody>
      </p:sp>
    </p:spTree>
    <p:extLst>
      <p:ext uri="{BB962C8B-B14F-4D97-AF65-F5344CB8AC3E}">
        <p14:creationId xmlns:p14="http://schemas.microsoft.com/office/powerpoint/2010/main" val="2262022694"/>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CACBD4A9-1BF0-41DD-80DE-186FA0236B82}" type="datetimeFigureOut">
              <a:rPr lang="ar-IQ" smtClean="0"/>
              <a:t>29/04/1441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A167DAB-CF35-42F4-B01D-726159728D95}" type="slidenum">
              <a:rPr lang="ar-IQ" smtClean="0"/>
              <a:t>‹#›</a:t>
            </a:fld>
            <a:endParaRPr lang="ar-IQ"/>
          </a:p>
        </p:txBody>
      </p:sp>
    </p:spTree>
    <p:extLst>
      <p:ext uri="{BB962C8B-B14F-4D97-AF65-F5344CB8AC3E}">
        <p14:creationId xmlns:p14="http://schemas.microsoft.com/office/powerpoint/2010/main" val="3151124997"/>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CACBD4A9-1BF0-41DD-80DE-186FA0236B82}" type="datetimeFigureOut">
              <a:rPr lang="ar-IQ" smtClean="0"/>
              <a:t>29/04/1441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5A167DAB-CF35-42F4-B01D-726159728D95}" type="slidenum">
              <a:rPr lang="ar-IQ" smtClean="0"/>
              <a:t>‹#›</a:t>
            </a:fld>
            <a:endParaRPr lang="ar-IQ"/>
          </a:p>
        </p:txBody>
      </p:sp>
    </p:spTree>
    <p:extLst>
      <p:ext uri="{BB962C8B-B14F-4D97-AF65-F5344CB8AC3E}">
        <p14:creationId xmlns:p14="http://schemas.microsoft.com/office/powerpoint/2010/main" val="3376825992"/>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CACBD4A9-1BF0-41DD-80DE-186FA0236B82}" type="datetimeFigureOut">
              <a:rPr lang="ar-IQ" smtClean="0"/>
              <a:t>29/04/1441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5A167DAB-CF35-42F4-B01D-726159728D95}" type="slidenum">
              <a:rPr lang="ar-IQ" smtClean="0"/>
              <a:t>‹#›</a:t>
            </a:fld>
            <a:endParaRPr lang="ar-IQ"/>
          </a:p>
        </p:txBody>
      </p:sp>
    </p:spTree>
    <p:extLst>
      <p:ext uri="{BB962C8B-B14F-4D97-AF65-F5344CB8AC3E}">
        <p14:creationId xmlns:p14="http://schemas.microsoft.com/office/powerpoint/2010/main" val="3316578906"/>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ACBD4A9-1BF0-41DD-80DE-186FA0236B82}" type="datetimeFigureOut">
              <a:rPr lang="ar-IQ" smtClean="0"/>
              <a:t>29/04/1441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5A167DAB-CF35-42F4-B01D-726159728D95}" type="slidenum">
              <a:rPr lang="ar-IQ" smtClean="0"/>
              <a:t>‹#›</a:t>
            </a:fld>
            <a:endParaRPr lang="ar-IQ"/>
          </a:p>
        </p:txBody>
      </p:sp>
    </p:spTree>
    <p:extLst>
      <p:ext uri="{BB962C8B-B14F-4D97-AF65-F5344CB8AC3E}">
        <p14:creationId xmlns:p14="http://schemas.microsoft.com/office/powerpoint/2010/main" val="6733949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ACBD4A9-1BF0-41DD-80DE-186FA0236B82}" type="datetimeFigureOut">
              <a:rPr lang="ar-IQ" smtClean="0"/>
              <a:t>29/04/1441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A167DAB-CF35-42F4-B01D-726159728D95}" type="slidenum">
              <a:rPr lang="ar-IQ" smtClean="0"/>
              <a:t>‹#›</a:t>
            </a:fld>
            <a:endParaRPr lang="ar-IQ"/>
          </a:p>
        </p:txBody>
      </p:sp>
    </p:spTree>
    <p:extLst>
      <p:ext uri="{BB962C8B-B14F-4D97-AF65-F5344CB8AC3E}">
        <p14:creationId xmlns:p14="http://schemas.microsoft.com/office/powerpoint/2010/main" val="2344799104"/>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ACBD4A9-1BF0-41DD-80DE-186FA0236B82}" type="datetimeFigureOut">
              <a:rPr lang="ar-IQ" smtClean="0"/>
              <a:t>29/04/1441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A167DAB-CF35-42F4-B01D-726159728D95}" type="slidenum">
              <a:rPr lang="ar-IQ" smtClean="0"/>
              <a:t>‹#›</a:t>
            </a:fld>
            <a:endParaRPr lang="ar-IQ"/>
          </a:p>
        </p:txBody>
      </p:sp>
    </p:spTree>
    <p:extLst>
      <p:ext uri="{BB962C8B-B14F-4D97-AF65-F5344CB8AC3E}">
        <p14:creationId xmlns:p14="http://schemas.microsoft.com/office/powerpoint/2010/main" val="4158888470"/>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ACBD4A9-1BF0-41DD-80DE-186FA0236B82}" type="datetimeFigureOut">
              <a:rPr lang="ar-IQ" smtClean="0"/>
              <a:t>29/04/1441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A167DAB-CF35-42F4-B01D-726159728D95}" type="slidenum">
              <a:rPr lang="ar-IQ" smtClean="0"/>
              <a:t>‹#›</a:t>
            </a:fld>
            <a:endParaRPr lang="ar-IQ"/>
          </a:p>
        </p:txBody>
      </p:sp>
    </p:spTree>
    <p:extLst>
      <p:ext uri="{BB962C8B-B14F-4D97-AF65-F5344CB8AC3E}">
        <p14:creationId xmlns:p14="http://schemas.microsoft.com/office/powerpoint/2010/main" val="16608934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20000"/>
          </a:schemeClr>
        </a:solidFill>
        <a:effectLst/>
      </p:bgPr>
    </p:bg>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434988" y="2780928"/>
            <a:ext cx="8695613" cy="3888432"/>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a:normAutofit/>
          </a:bodyPr>
          <a:lstStyle/>
          <a:p>
            <a:r>
              <a:rPr lang="ar-IQ" dirty="0" smtClean="0"/>
              <a:t> </a:t>
            </a:r>
          </a:p>
          <a:p>
            <a:endParaRPr lang="ar-IQ" dirty="0"/>
          </a:p>
        </p:txBody>
      </p:sp>
      <p:sp>
        <p:nvSpPr>
          <p:cNvPr id="4" name="مستطيل 3"/>
          <p:cNvSpPr/>
          <p:nvPr/>
        </p:nvSpPr>
        <p:spPr>
          <a:xfrm>
            <a:off x="936366" y="1473899"/>
            <a:ext cx="7380050" cy="2123658"/>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6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ar-IQ" sz="6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نظريات </a:t>
            </a:r>
            <a:r>
              <a:rPr lang="ar-SA" sz="6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القيـــــــــــــــــــــــادة </a:t>
            </a:r>
            <a:r>
              <a:rPr lang="ar-SA" sz="6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endParaRPr lang="ar-SA" sz="6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998038061"/>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066130"/>
          </a:xfrm>
        </p:spPr>
        <p:txBody>
          <a:bodyPr>
            <a:normAutofit fontScale="90000"/>
          </a:bodyPr>
          <a:lstStyle/>
          <a:p>
            <a:pPr algn="r"/>
            <a:r>
              <a:rPr lang="ar-IQ" dirty="0"/>
              <a:t/>
            </a:r>
            <a:br>
              <a:rPr lang="ar-IQ" dirty="0"/>
            </a:br>
            <a:r>
              <a:rPr lang="ar-IQ" sz="4000" b="1" dirty="0">
                <a:solidFill>
                  <a:srgbClr val="00B050"/>
                </a:solidFill>
              </a:rPr>
              <a:t>ب- نظرية المسلك والهدف :- </a:t>
            </a:r>
            <a:r>
              <a:rPr lang="en-US" sz="3600" b="1" dirty="0" smtClean="0">
                <a:solidFill>
                  <a:srgbClr val="00B050"/>
                </a:solidFill>
              </a:rPr>
              <a:t>Path </a:t>
            </a:r>
            <a:r>
              <a:rPr lang="en-US" sz="3600" b="1" dirty="0">
                <a:solidFill>
                  <a:srgbClr val="00B050"/>
                </a:solidFill>
              </a:rPr>
              <a:t>Goal Theory of </a:t>
            </a:r>
            <a:r>
              <a:rPr lang="en-US" sz="3600" b="1" dirty="0" smtClean="0">
                <a:solidFill>
                  <a:srgbClr val="00B050"/>
                </a:solidFill>
              </a:rPr>
              <a:t>Leadership</a:t>
            </a:r>
            <a:r>
              <a:rPr lang="ar-IQ" sz="3600" b="1" dirty="0" smtClean="0">
                <a:solidFill>
                  <a:srgbClr val="00B050"/>
                </a:solidFill>
              </a:rPr>
              <a:t> </a:t>
            </a:r>
            <a:r>
              <a:rPr lang="en-US" sz="3600" b="1" dirty="0" smtClean="0">
                <a:solidFill>
                  <a:srgbClr val="00B050"/>
                </a:solidFill>
              </a:rPr>
              <a:t>]</a:t>
            </a:r>
            <a:r>
              <a:rPr lang="ar-IQ" sz="3600" b="1" dirty="0" smtClean="0">
                <a:solidFill>
                  <a:srgbClr val="00B050"/>
                </a:solidFill>
              </a:rPr>
              <a:t>مارتن ايفان </a:t>
            </a:r>
            <a:r>
              <a:rPr lang="ar-IQ" sz="3600" b="1" dirty="0" err="1" smtClean="0">
                <a:solidFill>
                  <a:srgbClr val="00B050"/>
                </a:solidFill>
              </a:rPr>
              <a:t>وروبارت</a:t>
            </a:r>
            <a:r>
              <a:rPr lang="ar-IQ" sz="3600" b="1" dirty="0" smtClean="0">
                <a:solidFill>
                  <a:srgbClr val="00B050"/>
                </a:solidFill>
              </a:rPr>
              <a:t> هاوس</a:t>
            </a:r>
            <a:r>
              <a:rPr lang="en-US" sz="3600" b="1" smtClean="0">
                <a:solidFill>
                  <a:srgbClr val="00B050"/>
                </a:solidFill>
              </a:rPr>
              <a:t> [</a:t>
            </a:r>
            <a:r>
              <a:rPr lang="en-US" dirty="0"/>
              <a:t/>
            </a:r>
            <a:br>
              <a:rPr lang="en-US" dirty="0"/>
            </a:br>
            <a:endParaRPr lang="ar-IQ" dirty="0"/>
          </a:p>
        </p:txBody>
      </p:sp>
      <p:sp>
        <p:nvSpPr>
          <p:cNvPr id="3" name="عنصر نائب للمحتوى 2"/>
          <p:cNvSpPr>
            <a:spLocks noGrp="1"/>
          </p:cNvSpPr>
          <p:nvPr>
            <p:ph idx="1"/>
          </p:nvPr>
        </p:nvSpPr>
        <p:spPr/>
        <p:txBody>
          <a:bodyPr/>
          <a:lstStyle/>
          <a:p>
            <a:r>
              <a:rPr lang="ar-IQ" dirty="0"/>
              <a:t>تقوم هذه النظرية على ان  القائد عند تأديته لمهامه في المنظمة يوضح للعاملين معه الطرق التي يمكن ان توصلهم الى اهدافهم ، والمسارات والاساليب المؤدية الى ذلك ،ففاعلية القائد تتوقف على ما يحدثه سلوكه ونمط قيادته من اثر على رضا العاملين وتحفيزهم .                               ( القحطاني ، ص98-99 )</a:t>
            </a:r>
          </a:p>
        </p:txBody>
      </p:sp>
    </p:spTree>
    <p:extLst>
      <p:ext uri="{BB962C8B-B14F-4D97-AF65-F5344CB8AC3E}">
        <p14:creationId xmlns:p14="http://schemas.microsoft.com/office/powerpoint/2010/main" val="3318709340"/>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60648"/>
            <a:ext cx="8229600" cy="778098"/>
          </a:xfrm>
        </p:spPr>
        <p:txBody>
          <a:bodyPr>
            <a:normAutofit fontScale="90000"/>
          </a:bodyPr>
          <a:lstStyle/>
          <a:p>
            <a:r>
              <a:rPr lang="ar-IQ" b="1" dirty="0">
                <a:solidFill>
                  <a:srgbClr val="00B050"/>
                </a:solidFill>
              </a:rPr>
              <a:t>ج- نظرية نضج الاتباع ( </a:t>
            </a:r>
            <a:r>
              <a:rPr lang="ar-IQ" b="1" dirty="0" err="1">
                <a:solidFill>
                  <a:srgbClr val="00B050"/>
                </a:solidFill>
              </a:rPr>
              <a:t>هيرسي</a:t>
            </a:r>
            <a:r>
              <a:rPr lang="ar-IQ" b="1" dirty="0">
                <a:solidFill>
                  <a:srgbClr val="00B050"/>
                </a:solidFill>
              </a:rPr>
              <a:t> وبلانشارد ) :-</a:t>
            </a:r>
          </a:p>
        </p:txBody>
      </p:sp>
      <p:sp>
        <p:nvSpPr>
          <p:cNvPr id="3" name="عنصر نائب للمحتوى 2"/>
          <p:cNvSpPr>
            <a:spLocks noGrp="1"/>
          </p:cNvSpPr>
          <p:nvPr>
            <p:ph idx="1"/>
          </p:nvPr>
        </p:nvSpPr>
        <p:spPr>
          <a:xfrm>
            <a:off x="457200" y="1196752"/>
            <a:ext cx="8229600" cy="5184576"/>
          </a:xfrm>
        </p:spPr>
        <p:txBody>
          <a:bodyPr>
            <a:normAutofit/>
          </a:bodyPr>
          <a:lstStyle/>
          <a:p>
            <a:r>
              <a:rPr lang="ar-IQ" dirty="0"/>
              <a:t>تشير هذه النظرية الى ان السلوك القيادي المناسب يختلف تبعا لدرجة نضج الاتباع ( العاملين ) الوظيفي ومدى تقبلهم لأداء مهامهم المطلوبة                                                      (</a:t>
            </a:r>
            <a:r>
              <a:rPr lang="ar-IQ" dirty="0" err="1"/>
              <a:t>الجارودي</a:t>
            </a:r>
            <a:r>
              <a:rPr lang="ar-IQ" dirty="0"/>
              <a:t> ،ص56)</a:t>
            </a:r>
          </a:p>
          <a:p>
            <a:r>
              <a:rPr lang="ar-IQ" dirty="0"/>
              <a:t>وهناك اربع مراحل للنضج وكل مرحلة تتطلب طريقة تعامل محددة والقائد ينتقل بين الاساليب المناسبة بما يتفق مع احتياجات المرؤوسين وهذه المراحل هي :</a:t>
            </a:r>
          </a:p>
          <a:p>
            <a:r>
              <a:rPr lang="ar-IQ" dirty="0">
                <a:solidFill>
                  <a:srgbClr val="FF0000"/>
                </a:solidFill>
              </a:rPr>
              <a:t>-</a:t>
            </a:r>
            <a:r>
              <a:rPr lang="ar-IQ" b="1" dirty="0">
                <a:solidFill>
                  <a:srgbClr val="FF0000"/>
                </a:solidFill>
              </a:rPr>
              <a:t>مرحلة الانضمام المبكر : </a:t>
            </a:r>
            <a:r>
              <a:rPr lang="ar-IQ" dirty="0"/>
              <a:t>وهي المرحلة التي ينضم فيها الموظف الجديد للمنظمة ، والقائد هنا يتبع السلوك التوجيهي يركز على اعطاء التوجيهات والاهتمام بإداء المهمة .</a:t>
            </a:r>
          </a:p>
          <a:p>
            <a:endParaRPr lang="ar-IQ" dirty="0"/>
          </a:p>
        </p:txBody>
      </p:sp>
    </p:spTree>
    <p:extLst>
      <p:ext uri="{BB962C8B-B14F-4D97-AF65-F5344CB8AC3E}">
        <p14:creationId xmlns:p14="http://schemas.microsoft.com/office/powerpoint/2010/main" val="1072197826"/>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normAutofit fontScale="92500"/>
          </a:bodyPr>
          <a:lstStyle/>
          <a:p>
            <a:r>
              <a:rPr lang="ar-IQ" b="1" dirty="0">
                <a:solidFill>
                  <a:srgbClr val="FF0000"/>
                </a:solidFill>
              </a:rPr>
              <a:t>- مرحلة العضوية المبدئية : </a:t>
            </a:r>
            <a:r>
              <a:rPr lang="ar-IQ" dirty="0"/>
              <a:t>في هذه المرحلة يكون الموظف قد اكتسب بعض الخبرات والمهارات الا انه مازال قليل الثقة بقدرته والقائد هنا يتطلب منه سلوك قيادي يقوم على الاقناع </a:t>
            </a:r>
            <a:r>
              <a:rPr lang="ar-IQ" dirty="0" smtClean="0"/>
              <a:t>.</a:t>
            </a:r>
          </a:p>
          <a:p>
            <a:r>
              <a:rPr lang="ar-IQ" b="1" dirty="0" smtClean="0">
                <a:solidFill>
                  <a:srgbClr val="FF0000"/>
                </a:solidFill>
              </a:rPr>
              <a:t>-</a:t>
            </a:r>
            <a:r>
              <a:rPr lang="ar-IQ" b="1" dirty="0">
                <a:solidFill>
                  <a:srgbClr val="FF0000"/>
                </a:solidFill>
              </a:rPr>
              <a:t>مرحلة العضوية التامة : </a:t>
            </a:r>
            <a:r>
              <a:rPr lang="ar-IQ" dirty="0"/>
              <a:t>في هذه المرحلة يكون المرؤوس مستعد للقيام بالمهام المطلوبة منه دون اي توجيه مباشر من القائد فالسلوك القيادي المطلوب في هذه المرحلة يتطلب اهتماما عاليا بالعلاقات مع العاملين واهتمام منخفض فيما يتعلق بالعمل .</a:t>
            </a:r>
          </a:p>
          <a:p>
            <a:r>
              <a:rPr lang="ar-IQ" b="1" dirty="0">
                <a:solidFill>
                  <a:srgbClr val="FF0000"/>
                </a:solidFill>
              </a:rPr>
              <a:t>-مرحلة النضج العالي :</a:t>
            </a:r>
            <a:r>
              <a:rPr lang="ar-IQ" dirty="0"/>
              <a:t>في هذه المرحلة يكون للتابع قدرة على تحمل المسؤولية ، وبالتالي دور القائد ينخفض الى اقصى درجة فيجب على القائد ان يتبع مع المرؤوسين .       ( القحطاني ، ص 101-103 )</a:t>
            </a:r>
          </a:p>
          <a:p>
            <a:endParaRPr lang="ar-IQ" dirty="0"/>
          </a:p>
        </p:txBody>
      </p:sp>
    </p:spTree>
    <p:extLst>
      <p:ext uri="{BB962C8B-B14F-4D97-AF65-F5344CB8AC3E}">
        <p14:creationId xmlns:p14="http://schemas.microsoft.com/office/powerpoint/2010/main" val="1832832851"/>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4000" b="1" dirty="0" smtClean="0">
                <a:solidFill>
                  <a:schemeClr val="tx2">
                    <a:lumMod val="60000"/>
                    <a:lumOff val="40000"/>
                  </a:schemeClr>
                </a:solidFill>
              </a:rPr>
              <a:t>4-الأنماط </a:t>
            </a:r>
            <a:r>
              <a:rPr lang="ar-IQ" sz="4000" b="1" dirty="0">
                <a:solidFill>
                  <a:schemeClr val="tx2">
                    <a:lumMod val="60000"/>
                    <a:lumOff val="40000"/>
                  </a:schemeClr>
                </a:solidFill>
              </a:rPr>
              <a:t>القيادية الحديثة والمعاصرة</a:t>
            </a:r>
          </a:p>
        </p:txBody>
      </p:sp>
      <p:sp>
        <p:nvSpPr>
          <p:cNvPr id="3" name="مستطيل 2"/>
          <p:cNvSpPr/>
          <p:nvPr/>
        </p:nvSpPr>
        <p:spPr>
          <a:xfrm>
            <a:off x="539552" y="1268760"/>
            <a:ext cx="8208912" cy="5016758"/>
          </a:xfrm>
          <a:prstGeom prst="rect">
            <a:avLst/>
          </a:prstGeom>
        </p:spPr>
        <p:txBody>
          <a:bodyPr wrap="square">
            <a:spAutoFit/>
          </a:bodyPr>
          <a:lstStyle/>
          <a:p>
            <a:pPr marL="514350" indent="-514350">
              <a:buFont typeface="+mj-cs"/>
              <a:buAutoNum type="arabic1Minus"/>
            </a:pPr>
            <a:r>
              <a:rPr lang="ar-IQ" sz="3200" b="1" dirty="0">
                <a:solidFill>
                  <a:srgbClr val="00B050"/>
                </a:solidFill>
              </a:rPr>
              <a:t>القيادة </a:t>
            </a:r>
            <a:r>
              <a:rPr lang="ar-IQ" sz="3200" b="1" dirty="0" err="1">
                <a:solidFill>
                  <a:srgbClr val="00B050"/>
                </a:solidFill>
              </a:rPr>
              <a:t>الكارزماتية</a:t>
            </a:r>
            <a:r>
              <a:rPr lang="ar-IQ" sz="3200" b="1" dirty="0">
                <a:solidFill>
                  <a:srgbClr val="00B050"/>
                </a:solidFill>
              </a:rPr>
              <a:t> </a:t>
            </a:r>
            <a:r>
              <a:rPr lang="en-US" sz="3200" b="1" dirty="0">
                <a:solidFill>
                  <a:srgbClr val="00B050"/>
                </a:solidFill>
              </a:rPr>
              <a:t>charismatic leadership </a:t>
            </a:r>
          </a:p>
          <a:p>
            <a:r>
              <a:rPr lang="ar-IQ" sz="3200" dirty="0"/>
              <a:t>وظهرت هذه النظرية في 1970 و ركزت هذه النظرية على السمات الشخصية للقائد والتي و ان كانت لا تمثل لوحدها مقومات كافيه للقيادة لكنها تعد الاساس في وجود القائد </a:t>
            </a:r>
            <a:r>
              <a:rPr lang="ar-IQ" sz="3200" dirty="0" err="1"/>
              <a:t>الكارزماتي</a:t>
            </a:r>
            <a:r>
              <a:rPr lang="ar-IQ" sz="3200" dirty="0"/>
              <a:t>. </a:t>
            </a:r>
          </a:p>
          <a:p>
            <a:r>
              <a:rPr lang="ar-IQ" sz="3200" dirty="0"/>
              <a:t>ان هذه السمات المحددة للقائد تتفاعل مع الظروف البيئية </a:t>
            </a:r>
            <a:r>
              <a:rPr lang="ar-IQ" sz="3200" dirty="0" err="1"/>
              <a:t>الموقفية</a:t>
            </a:r>
            <a:r>
              <a:rPr lang="ar-IQ" sz="3200" dirty="0"/>
              <a:t> بحيث تؤثر في اداء التابعين و هذا ما يسميه بعض الباحثين بالمدخل التفاعلي في القيادة لأنه يركز على التفاعل بين ادوار القائد و التابعين و الموقف واثر ذلك في بروز </a:t>
            </a:r>
            <a:r>
              <a:rPr lang="ar-IQ" sz="3200" dirty="0" err="1"/>
              <a:t>الكارزما</a:t>
            </a:r>
            <a:r>
              <a:rPr lang="ar-IQ" sz="3200" dirty="0"/>
              <a:t> </a:t>
            </a:r>
          </a:p>
        </p:txBody>
      </p:sp>
    </p:spTree>
    <p:extLst>
      <p:ext uri="{BB962C8B-B14F-4D97-AF65-F5344CB8AC3E}">
        <p14:creationId xmlns:p14="http://schemas.microsoft.com/office/powerpoint/2010/main" val="511775166"/>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88640"/>
            <a:ext cx="8964488" cy="6669360"/>
          </a:xfrm>
        </p:spPr>
        <p:txBody>
          <a:bodyPr>
            <a:normAutofit fontScale="85000" lnSpcReduction="20000"/>
          </a:bodyPr>
          <a:lstStyle/>
          <a:p>
            <a:r>
              <a:rPr lang="ar-IQ" dirty="0"/>
              <a:t>درس عدد من الباحثين سمات اتباع القائد </a:t>
            </a:r>
            <a:r>
              <a:rPr lang="ar-IQ" dirty="0" err="1"/>
              <a:t>الكارزمأتي</a:t>
            </a:r>
            <a:r>
              <a:rPr lang="ar-IQ" dirty="0"/>
              <a:t> و حددوا عددا من الخصائص اهم هذه الخصائص تشمل: </a:t>
            </a:r>
          </a:p>
          <a:p>
            <a:r>
              <a:rPr lang="ar-IQ" dirty="0"/>
              <a:t>الثقة في معتقدات قائدهم </a:t>
            </a:r>
          </a:p>
          <a:p>
            <a:r>
              <a:rPr lang="ar-IQ" dirty="0"/>
              <a:t>ايمانهم بمعتقدات مشابهة لتلك التي يؤمن بها قائدهم </a:t>
            </a:r>
          </a:p>
          <a:p>
            <a:r>
              <a:rPr lang="ar-IQ" dirty="0"/>
              <a:t>الانغماس الوجداني و النفسي بالمهمة المحددة لهم </a:t>
            </a:r>
          </a:p>
          <a:p>
            <a:r>
              <a:rPr lang="ar-IQ" dirty="0"/>
              <a:t>الطاعة الاختيارية للقائد </a:t>
            </a:r>
          </a:p>
          <a:p>
            <a:r>
              <a:rPr lang="ar-IQ" dirty="0"/>
              <a:t>احساسهم بالقدرة على انجاز او الاسهام في مهمة القائد </a:t>
            </a:r>
          </a:p>
          <a:p>
            <a:r>
              <a:rPr lang="ar-IQ" dirty="0"/>
              <a:t>الاداء العالي للمهام </a:t>
            </a:r>
          </a:p>
          <a:p>
            <a:r>
              <a:rPr lang="ar-IQ" dirty="0"/>
              <a:t>القدرة العالية على تكييف المهام </a:t>
            </a:r>
          </a:p>
          <a:p>
            <a:r>
              <a:rPr lang="ar-IQ" dirty="0"/>
              <a:t>القدرة العالية على التكييف للقائد و المجموعة </a:t>
            </a:r>
          </a:p>
          <a:p>
            <a:r>
              <a:rPr lang="ar-IQ" dirty="0"/>
              <a:t>ذكر هاوس سمات القائد </a:t>
            </a:r>
            <a:r>
              <a:rPr lang="ar-IQ" dirty="0" err="1"/>
              <a:t>الكارزماتي</a:t>
            </a:r>
            <a:r>
              <a:rPr lang="ar-IQ" dirty="0"/>
              <a:t> ( الثقة بالنفس , الهيمنة , القناعة بمعتقداته) </a:t>
            </a:r>
          </a:p>
          <a:p>
            <a:r>
              <a:rPr lang="ar-IQ" dirty="0"/>
              <a:t> ان القائد </a:t>
            </a:r>
            <a:r>
              <a:rPr lang="ar-IQ" dirty="0" err="1"/>
              <a:t>الكارزماتي</a:t>
            </a:r>
            <a:r>
              <a:rPr lang="ar-IQ" dirty="0"/>
              <a:t> هو الملهم والساحر وهو الذي يمتلك شخصية تخلب عقول و مشاعر الاخرين و تحركهم نحو اهدافه بيسر و سهولة فالقادة </a:t>
            </a:r>
            <a:r>
              <a:rPr lang="ar-IQ" dirty="0" err="1"/>
              <a:t>الكارزماتيون</a:t>
            </a:r>
            <a:r>
              <a:rPr lang="ar-IQ" dirty="0"/>
              <a:t> يمتلكون صفات غير اعتيادية و لديهم القدرة دفع الافراد الى القيام بأشياء لم يكونوا قادرين على القيام بها .</a:t>
            </a:r>
          </a:p>
          <a:p>
            <a:endParaRPr lang="ar-IQ" dirty="0"/>
          </a:p>
        </p:txBody>
      </p:sp>
    </p:spTree>
    <p:extLst>
      <p:ext uri="{BB962C8B-B14F-4D97-AF65-F5344CB8AC3E}">
        <p14:creationId xmlns:p14="http://schemas.microsoft.com/office/powerpoint/2010/main" val="1976040011"/>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lstStyle/>
          <a:p>
            <a:pPr marL="0" indent="0">
              <a:buNone/>
            </a:pPr>
            <a:r>
              <a:rPr lang="ar-IQ" sz="3600" b="1" dirty="0" smtClean="0">
                <a:solidFill>
                  <a:srgbClr val="00B050"/>
                </a:solidFill>
              </a:rPr>
              <a:t>ب- نظرية </a:t>
            </a:r>
            <a:r>
              <a:rPr lang="ar-IQ" sz="3600" b="1" dirty="0">
                <a:solidFill>
                  <a:srgbClr val="00B050"/>
                </a:solidFill>
              </a:rPr>
              <a:t>القيادة التغييرية (التحولية) </a:t>
            </a:r>
            <a:r>
              <a:rPr lang="en-US" sz="3600" b="1" dirty="0">
                <a:solidFill>
                  <a:srgbClr val="00B050"/>
                </a:solidFill>
              </a:rPr>
              <a:t>Transformational Leadership</a:t>
            </a:r>
          </a:p>
          <a:p>
            <a:r>
              <a:rPr lang="ar-IQ" dirty="0"/>
              <a:t>كان جيمس </a:t>
            </a:r>
            <a:r>
              <a:rPr lang="ar-IQ" dirty="0" err="1"/>
              <a:t>ماكجريجور</a:t>
            </a:r>
            <a:r>
              <a:rPr lang="ar-IQ" dirty="0"/>
              <a:t> بيرنز اول من طرح مفهوم "القيادة التحويلية". وهي القيادة التي تجذب الاخرين وتبهرهم وتحدث لهم اثارة وتستطيع ان تحدث طفرة أو تغييراً كبيراً في الوضع الراهن –الغير مرض للاتباع- ويمارس هذا النوع من القيادة الشخصيات التي يمكن وصفها بانها شخصيات ساحرة أو فاتنة أو صاحبة الرؤية الثاقبة.</a:t>
            </a:r>
          </a:p>
          <a:p>
            <a:endParaRPr lang="ar-IQ" dirty="0"/>
          </a:p>
        </p:txBody>
      </p:sp>
    </p:spTree>
    <p:extLst>
      <p:ext uri="{BB962C8B-B14F-4D97-AF65-F5344CB8AC3E}">
        <p14:creationId xmlns:p14="http://schemas.microsoft.com/office/powerpoint/2010/main" val="1508689314"/>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363272" cy="5793507"/>
          </a:xfrm>
        </p:spPr>
        <p:txBody>
          <a:bodyPr/>
          <a:lstStyle/>
          <a:p>
            <a:pPr marL="0" indent="0">
              <a:buNone/>
            </a:pPr>
            <a:r>
              <a:rPr lang="ar-IQ" sz="3600" b="1" dirty="0" smtClean="0">
                <a:solidFill>
                  <a:srgbClr val="00B050"/>
                </a:solidFill>
              </a:rPr>
              <a:t>ج- </a:t>
            </a:r>
            <a:r>
              <a:rPr lang="ar-IQ" sz="3600" b="1" dirty="0">
                <a:solidFill>
                  <a:srgbClr val="00B050"/>
                </a:solidFill>
              </a:rPr>
              <a:t>نظرية القيادة التبادلية</a:t>
            </a:r>
            <a:r>
              <a:rPr lang="en-US" sz="3600" b="1" dirty="0" err="1">
                <a:solidFill>
                  <a:srgbClr val="00B050"/>
                </a:solidFill>
              </a:rPr>
              <a:t>Transactionai</a:t>
            </a:r>
            <a:r>
              <a:rPr lang="en-US" sz="3600" b="1" dirty="0">
                <a:solidFill>
                  <a:srgbClr val="00B050"/>
                </a:solidFill>
              </a:rPr>
              <a:t> Leadership: </a:t>
            </a:r>
          </a:p>
          <a:p>
            <a:r>
              <a:rPr lang="ar-IQ" dirty="0"/>
              <a:t>وهي نوع من أنواع القيادة يراعي المصالح المشتركة للجميع – أو ما يسمى بتبادل المنفعة- حيث يتبادل اعضاء الفريق او المؤسسة او الجماعة ادوار القائد طبقاً للتغيرات والمستجدات في الامور والاحداث، ويتم ذلك من خلال لوائح أو قوانين متفق عليها أو متعارف عليها من الجميع.</a:t>
            </a:r>
          </a:p>
          <a:p>
            <a:endParaRPr lang="ar-IQ" dirty="0"/>
          </a:p>
        </p:txBody>
      </p:sp>
    </p:spTree>
    <p:extLst>
      <p:ext uri="{BB962C8B-B14F-4D97-AF65-F5344CB8AC3E}">
        <p14:creationId xmlns:p14="http://schemas.microsoft.com/office/powerpoint/2010/main" val="1497131165"/>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91264" cy="5721499"/>
          </a:xfrm>
        </p:spPr>
        <p:txBody>
          <a:bodyPr>
            <a:normAutofit fontScale="85000" lnSpcReduction="10000"/>
          </a:bodyPr>
          <a:lstStyle/>
          <a:p>
            <a:r>
              <a:rPr lang="ar-IQ" sz="3800" b="1" dirty="0">
                <a:solidFill>
                  <a:srgbClr val="00B050"/>
                </a:solidFill>
              </a:rPr>
              <a:t>د</a:t>
            </a:r>
            <a:r>
              <a:rPr lang="ar-IQ" sz="3800" b="1" dirty="0" smtClean="0">
                <a:solidFill>
                  <a:srgbClr val="00B050"/>
                </a:solidFill>
              </a:rPr>
              <a:t>-نظرية </a:t>
            </a:r>
            <a:r>
              <a:rPr lang="ar-IQ" sz="3800" b="1" dirty="0">
                <a:solidFill>
                  <a:srgbClr val="00B050"/>
                </a:solidFill>
              </a:rPr>
              <a:t>القيادة الخادمة </a:t>
            </a:r>
            <a:r>
              <a:rPr lang="en-US" sz="3800" b="1" dirty="0">
                <a:solidFill>
                  <a:srgbClr val="00B050"/>
                </a:solidFill>
              </a:rPr>
              <a:t>Servant Leadership:</a:t>
            </a:r>
          </a:p>
          <a:p>
            <a:r>
              <a:rPr lang="ar-IQ" dirty="0"/>
              <a:t>نشر روبرت </a:t>
            </a:r>
            <a:r>
              <a:rPr lang="ar-IQ" dirty="0" err="1"/>
              <a:t>غرينليف</a:t>
            </a:r>
            <a:r>
              <a:rPr lang="ar-IQ" dirty="0"/>
              <a:t> مقالا قصيرا في عام 1970 بعنوان القائد كخادم . في ذلك لفت النظر  الى اسلوب القيادة التي تسعى إلى إبراز إمكانات الناس الكاملة، من خلال الاستماع إلى احتياجاتهم ومن ثم تمكينهم من العمل.</a:t>
            </a:r>
          </a:p>
          <a:p>
            <a:r>
              <a:rPr lang="ar-IQ" dirty="0"/>
              <a:t>ولكي يكون القائد خادماً لمنظمته وللعاملين فيها يجب أن تتوفر فيه الصفات التالية: الإصغاء ، التعاطف ، القدرة على مساعدة الآخرين ، الإقناع ، بناء المجتمع ، الاستخدام الأخلاقي للسلطة.</a:t>
            </a:r>
          </a:p>
          <a:p>
            <a:endParaRPr lang="ar-IQ" dirty="0"/>
          </a:p>
          <a:p>
            <a:r>
              <a:rPr lang="ar-IQ" sz="3300" b="1" dirty="0">
                <a:solidFill>
                  <a:srgbClr val="00B050"/>
                </a:solidFill>
              </a:rPr>
              <a:t>أي ان النظرية  تفترض: </a:t>
            </a:r>
          </a:p>
          <a:p>
            <a:r>
              <a:rPr lang="ar-IQ" dirty="0"/>
              <a:t>-	القائد لديه مسؤوليات تجاه التابعين</a:t>
            </a:r>
          </a:p>
          <a:p>
            <a:r>
              <a:rPr lang="ar-IQ" dirty="0"/>
              <a:t>-	القائد مسؤول تجاه  المجتمع </a:t>
            </a:r>
          </a:p>
          <a:p>
            <a:r>
              <a:rPr lang="ar-IQ" dirty="0"/>
              <a:t>-	الأفراد الذين يرغبون بمساعدة  الآخرين لهم الأفضلية في القيادة.</a:t>
            </a:r>
          </a:p>
          <a:p>
            <a:endParaRPr lang="ar-IQ" dirty="0"/>
          </a:p>
        </p:txBody>
      </p:sp>
    </p:spTree>
    <p:extLst>
      <p:ext uri="{BB962C8B-B14F-4D97-AF65-F5344CB8AC3E}">
        <p14:creationId xmlns:p14="http://schemas.microsoft.com/office/powerpoint/2010/main" val="4217261614"/>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363272" cy="5721499"/>
          </a:xfrm>
        </p:spPr>
        <p:txBody>
          <a:bodyPr>
            <a:normAutofit fontScale="92500"/>
          </a:bodyPr>
          <a:lstStyle/>
          <a:p>
            <a:r>
              <a:rPr lang="ar-IQ" sz="3500" b="1" dirty="0">
                <a:solidFill>
                  <a:srgbClr val="00B050"/>
                </a:solidFill>
              </a:rPr>
              <a:t>ه</a:t>
            </a:r>
            <a:r>
              <a:rPr lang="ar-IQ" sz="3500" b="1" dirty="0" smtClean="0">
                <a:solidFill>
                  <a:srgbClr val="00B050"/>
                </a:solidFill>
              </a:rPr>
              <a:t>- </a:t>
            </a:r>
            <a:r>
              <a:rPr lang="ar-IQ" sz="3500" b="1" dirty="0">
                <a:solidFill>
                  <a:srgbClr val="00B050"/>
                </a:solidFill>
              </a:rPr>
              <a:t>القيادة الأخلاقية: </a:t>
            </a:r>
          </a:p>
          <a:p>
            <a:r>
              <a:rPr lang="ar-IQ" dirty="0"/>
              <a:t>هي مصطلح فلسفي نشأ من الكلمة اليونانية "روح" تعني العرف . وهي تهتم بوصف المتطلبات والسلوكيات الأخلاقية ، وتعرف القيادة الأخلاقية بأنها "إظهار السلوك المناسب من الناحية العادية من خلال الإجراءات والعلاقات الشخصية ، وتعزيز هذا السلوك لأتباعه عن طريق الاتصال باتجاهين  لصنع القرار .</a:t>
            </a:r>
          </a:p>
          <a:p>
            <a:endParaRPr lang="ar-IQ" dirty="0"/>
          </a:p>
          <a:p>
            <a:r>
              <a:rPr lang="ar-IQ" sz="3500" b="1" dirty="0">
                <a:solidFill>
                  <a:srgbClr val="00B050"/>
                </a:solidFill>
              </a:rPr>
              <a:t>و</a:t>
            </a:r>
            <a:r>
              <a:rPr lang="ar-IQ" sz="3500" b="1" dirty="0" smtClean="0">
                <a:solidFill>
                  <a:srgbClr val="00B050"/>
                </a:solidFill>
              </a:rPr>
              <a:t>- </a:t>
            </a:r>
            <a:r>
              <a:rPr lang="ar-IQ" sz="3500" b="1" dirty="0">
                <a:solidFill>
                  <a:srgbClr val="00B050"/>
                </a:solidFill>
              </a:rPr>
              <a:t>النظرية التفاعلية </a:t>
            </a:r>
            <a:r>
              <a:rPr lang="en-US" sz="3500" b="1" dirty="0">
                <a:solidFill>
                  <a:srgbClr val="00B050"/>
                </a:solidFill>
              </a:rPr>
              <a:t>Interaction Theory: </a:t>
            </a:r>
          </a:p>
          <a:p>
            <a:r>
              <a:rPr lang="ar-IQ" dirty="0"/>
              <a:t>تعد القيادة عملية تفاعل اجتماعي ترتكز على الابعاد التالية: السمات + عناصر الموقف+ خصائص المنظمة المراد قيادتها .</a:t>
            </a:r>
          </a:p>
          <a:p>
            <a:endParaRPr lang="ar-IQ" dirty="0"/>
          </a:p>
        </p:txBody>
      </p:sp>
    </p:spTree>
    <p:extLst>
      <p:ext uri="{BB962C8B-B14F-4D97-AF65-F5344CB8AC3E}">
        <p14:creationId xmlns:p14="http://schemas.microsoft.com/office/powerpoint/2010/main" val="513165564"/>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91264" cy="5793507"/>
          </a:xfrm>
        </p:spPr>
        <p:txBody>
          <a:bodyPr/>
          <a:lstStyle/>
          <a:p>
            <a:r>
              <a:rPr lang="ar-IQ" sz="3600" b="1" dirty="0">
                <a:solidFill>
                  <a:srgbClr val="00B050"/>
                </a:solidFill>
              </a:rPr>
              <a:t>ز</a:t>
            </a:r>
            <a:r>
              <a:rPr lang="ar-IQ" sz="3600" b="1" dirty="0" smtClean="0">
                <a:solidFill>
                  <a:srgbClr val="00B050"/>
                </a:solidFill>
              </a:rPr>
              <a:t>-</a:t>
            </a:r>
            <a:r>
              <a:rPr lang="ar-IQ" sz="3600" b="1" dirty="0">
                <a:solidFill>
                  <a:srgbClr val="00B050"/>
                </a:solidFill>
              </a:rPr>
              <a:t>	نظرية قيادة المبادئ </a:t>
            </a:r>
            <a:r>
              <a:rPr lang="en-US" sz="3600" b="1" dirty="0">
                <a:solidFill>
                  <a:srgbClr val="00B050"/>
                </a:solidFill>
              </a:rPr>
              <a:t>Principal Leadership: </a:t>
            </a:r>
          </a:p>
          <a:p>
            <a:r>
              <a:rPr lang="ar-IQ" dirty="0"/>
              <a:t>الناس جميعاً متفقون بفطرتهم –بغض النظر عن المعتقد أو اللون أو الجنس أو النوع أو الزمان أو المكان- على مجموعة من القيم والمبادئ العامة التي يجب ان يتعامل بها الناس فيما بينهم، فهم متفقون على سبيل المثال على وجوب ان تسود العالم قيم مشتركة.</a:t>
            </a:r>
          </a:p>
          <a:p>
            <a:r>
              <a:rPr lang="ar-IQ" dirty="0"/>
              <a:t>فالقيادة بالمبادئ تستخدم القيم والمبادئ </a:t>
            </a:r>
            <a:r>
              <a:rPr lang="ar-IQ" dirty="0" err="1"/>
              <a:t>كاداة</a:t>
            </a:r>
            <a:r>
              <a:rPr lang="ar-IQ" dirty="0"/>
              <a:t> للتأثير على الاتباع وقيادتهم من خلالها .</a:t>
            </a:r>
          </a:p>
          <a:p>
            <a:endParaRPr lang="ar-IQ" dirty="0"/>
          </a:p>
        </p:txBody>
      </p:sp>
    </p:spTree>
    <p:extLst>
      <p:ext uri="{BB962C8B-B14F-4D97-AF65-F5344CB8AC3E}">
        <p14:creationId xmlns:p14="http://schemas.microsoft.com/office/powerpoint/2010/main" val="3012592719"/>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22114"/>
          </a:xfrm>
        </p:spPr>
        <p:txBody>
          <a:bodyPr/>
          <a:lstStyle/>
          <a:p>
            <a:r>
              <a:rPr lang="ar-IQ" b="1" dirty="0" smtClean="0">
                <a:solidFill>
                  <a:srgbClr val="C00000"/>
                </a:solidFill>
              </a:rPr>
              <a:t>نظريات </a:t>
            </a:r>
            <a:r>
              <a:rPr lang="ar-IQ" b="1" dirty="0">
                <a:solidFill>
                  <a:srgbClr val="C00000"/>
                </a:solidFill>
              </a:rPr>
              <a:t>القيادة :-</a:t>
            </a:r>
          </a:p>
        </p:txBody>
      </p:sp>
      <p:sp>
        <p:nvSpPr>
          <p:cNvPr id="3" name="عنصر نائب للمحتوى 2"/>
          <p:cNvSpPr>
            <a:spLocks noGrp="1"/>
          </p:cNvSpPr>
          <p:nvPr>
            <p:ph idx="1"/>
          </p:nvPr>
        </p:nvSpPr>
        <p:spPr>
          <a:xfrm>
            <a:off x="457200" y="1052736"/>
            <a:ext cx="8229600" cy="5073427"/>
          </a:xfrm>
        </p:spPr>
        <p:txBody>
          <a:bodyPr>
            <a:normAutofit fontScale="70000" lnSpcReduction="20000"/>
          </a:bodyPr>
          <a:lstStyle/>
          <a:p>
            <a:endParaRPr lang="ar-IQ" dirty="0"/>
          </a:p>
          <a:p>
            <a:pPr marL="0" indent="0">
              <a:buNone/>
            </a:pPr>
            <a:r>
              <a:rPr lang="ar-IQ" sz="4000" dirty="0">
                <a:solidFill>
                  <a:schemeClr val="tx2">
                    <a:lumMod val="60000"/>
                    <a:lumOff val="40000"/>
                  </a:schemeClr>
                </a:solidFill>
              </a:rPr>
              <a:t>1</a:t>
            </a:r>
            <a:r>
              <a:rPr lang="ar-IQ" sz="4000" dirty="0" smtClean="0">
                <a:solidFill>
                  <a:schemeClr val="tx2">
                    <a:lumMod val="60000"/>
                    <a:lumOff val="40000"/>
                  </a:schemeClr>
                </a:solidFill>
              </a:rPr>
              <a:t>-</a:t>
            </a:r>
            <a:r>
              <a:rPr lang="ar-IQ" sz="4600" b="1" dirty="0" smtClean="0">
                <a:solidFill>
                  <a:schemeClr val="tx2">
                    <a:lumMod val="60000"/>
                    <a:lumOff val="40000"/>
                  </a:schemeClr>
                </a:solidFill>
              </a:rPr>
              <a:t>نظريات </a:t>
            </a:r>
            <a:r>
              <a:rPr lang="ar-IQ" sz="4600" b="1" dirty="0">
                <a:solidFill>
                  <a:schemeClr val="tx2">
                    <a:lumMod val="60000"/>
                    <a:lumOff val="40000"/>
                  </a:schemeClr>
                </a:solidFill>
              </a:rPr>
              <a:t>القيادة التقليديــــــــــــة </a:t>
            </a:r>
            <a:r>
              <a:rPr lang="ar-IQ" sz="4600" b="1" dirty="0" smtClean="0">
                <a:solidFill>
                  <a:schemeClr val="tx2">
                    <a:lumMod val="60000"/>
                    <a:lumOff val="40000"/>
                  </a:schemeClr>
                </a:solidFill>
              </a:rPr>
              <a:t>:</a:t>
            </a:r>
          </a:p>
          <a:p>
            <a:pPr marL="0" indent="0">
              <a:buNone/>
            </a:pPr>
            <a:r>
              <a:rPr lang="ar-IQ" sz="4100" b="1" dirty="0" smtClean="0">
                <a:solidFill>
                  <a:schemeClr val="tx2">
                    <a:lumMod val="60000"/>
                    <a:lumOff val="40000"/>
                  </a:schemeClr>
                </a:solidFill>
              </a:rPr>
              <a:t> </a:t>
            </a:r>
            <a:r>
              <a:rPr lang="ar-IQ" dirty="0" smtClean="0"/>
              <a:t>ان </a:t>
            </a:r>
            <a:r>
              <a:rPr lang="ar-IQ" dirty="0"/>
              <a:t>مسلمات هذه النظرية هي :-</a:t>
            </a:r>
          </a:p>
          <a:p>
            <a:r>
              <a:rPr lang="ar-IQ" dirty="0" smtClean="0"/>
              <a:t>(( </a:t>
            </a:r>
            <a:r>
              <a:rPr lang="ar-IQ" dirty="0"/>
              <a:t>ان القادة يولدون ولا يصنعون وان القادة العظماء سينهضون عندما تظهر الحاجة لهم وان القادة الجيدين هم الذين يمتلكون السمات الصحيحة ))</a:t>
            </a:r>
          </a:p>
          <a:p>
            <a:r>
              <a:rPr lang="ar-IQ" dirty="0"/>
              <a:t>و تنبثق من هذه النظرية عدة نظريات وهي :-</a:t>
            </a:r>
          </a:p>
          <a:p>
            <a:endParaRPr lang="ar-IQ" dirty="0"/>
          </a:p>
          <a:p>
            <a:r>
              <a:rPr lang="ar-IQ" sz="3400" b="1" dirty="0">
                <a:solidFill>
                  <a:srgbClr val="00B050"/>
                </a:solidFill>
              </a:rPr>
              <a:t>أ- نظرية الرجــــل العظيــــــــــــم :-    </a:t>
            </a:r>
            <a:r>
              <a:rPr lang="en-US" sz="3400" b="1" dirty="0" smtClean="0">
                <a:solidFill>
                  <a:srgbClr val="00B050"/>
                </a:solidFill>
              </a:rPr>
              <a:t>Great man</a:t>
            </a:r>
            <a:endParaRPr lang="en-US" sz="3400" b="1" dirty="0">
              <a:solidFill>
                <a:srgbClr val="00B050"/>
              </a:solidFill>
            </a:endParaRPr>
          </a:p>
          <a:p>
            <a:r>
              <a:rPr lang="en-US" dirty="0"/>
              <a:t>        </a:t>
            </a:r>
            <a:r>
              <a:rPr lang="ar-IQ" dirty="0"/>
              <a:t>هذه النظرية قدمها الفيلسوف توماس </a:t>
            </a:r>
            <a:r>
              <a:rPr lang="ar-IQ" dirty="0" err="1"/>
              <a:t>كارليل</a:t>
            </a:r>
            <a:r>
              <a:rPr lang="ar-IQ" dirty="0"/>
              <a:t> في القرن التاسع عشر ، مؤكدا على انه لا يمكن للفرد ان يكون قائدا دون سمات خاصة به تميزه عن غيره من الناس .                      ( </a:t>
            </a:r>
            <a:r>
              <a:rPr lang="ar-IQ" dirty="0" err="1"/>
              <a:t>الجارودي</a:t>
            </a:r>
            <a:r>
              <a:rPr lang="ar-IQ" dirty="0"/>
              <a:t> ،ص23) </a:t>
            </a:r>
          </a:p>
          <a:p>
            <a:r>
              <a:rPr lang="ar-IQ" dirty="0"/>
              <a:t>ثم تبعه العديد من الباحثين </a:t>
            </a:r>
            <a:r>
              <a:rPr lang="ar-IQ" dirty="0" err="1"/>
              <a:t>ليؤكدو</a:t>
            </a:r>
            <a:r>
              <a:rPr lang="ar-IQ" dirty="0"/>
              <a:t> ان هناك رجالا عظاما يبرزون في المجتمع لهم سمات فائقة وقدرات ومواهب وخصائص وعبقرية غير عادية تجعل منهم قادة أيا كانت المواقف الاجتماعية التي </a:t>
            </a:r>
            <a:r>
              <a:rPr lang="ar-IQ" dirty="0" err="1"/>
              <a:t>يواجهونها</a:t>
            </a:r>
            <a:r>
              <a:rPr lang="ar-IQ" dirty="0"/>
              <a:t>  (شفيق ، ص15) </a:t>
            </a:r>
          </a:p>
          <a:p>
            <a:endParaRPr lang="ar-IQ" dirty="0"/>
          </a:p>
        </p:txBody>
      </p:sp>
    </p:spTree>
    <p:extLst>
      <p:ext uri="{BB962C8B-B14F-4D97-AF65-F5344CB8AC3E}">
        <p14:creationId xmlns:p14="http://schemas.microsoft.com/office/powerpoint/2010/main" val="341559542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363272" cy="6264696"/>
          </a:xfrm>
        </p:spPr>
        <p:txBody>
          <a:bodyPr>
            <a:normAutofit fontScale="92500" lnSpcReduction="20000"/>
          </a:bodyPr>
          <a:lstStyle/>
          <a:p>
            <a:r>
              <a:rPr lang="ar-IQ" sz="3800" b="1" dirty="0">
                <a:solidFill>
                  <a:srgbClr val="00B050"/>
                </a:solidFill>
              </a:rPr>
              <a:t>ح</a:t>
            </a:r>
            <a:r>
              <a:rPr lang="ar-IQ" sz="3800" b="1" dirty="0" smtClean="0">
                <a:solidFill>
                  <a:srgbClr val="00B050"/>
                </a:solidFill>
              </a:rPr>
              <a:t>-</a:t>
            </a:r>
            <a:r>
              <a:rPr lang="ar-IQ" sz="3800" b="1" dirty="0">
                <a:solidFill>
                  <a:srgbClr val="00B050"/>
                </a:solidFill>
              </a:rPr>
              <a:t>	نظرية تبادل الأعضاء في القيادة ( (</a:t>
            </a:r>
            <a:r>
              <a:rPr lang="en-US" sz="3800" b="1" dirty="0">
                <a:solidFill>
                  <a:srgbClr val="00B050"/>
                </a:solidFill>
              </a:rPr>
              <a:t>leader members exchange </a:t>
            </a:r>
          </a:p>
          <a:p>
            <a:r>
              <a:rPr lang="en-US" dirty="0"/>
              <a:t>  </a:t>
            </a:r>
            <a:r>
              <a:rPr lang="ar-IQ" dirty="0"/>
              <a:t>ظهرت نظرية (</a:t>
            </a:r>
            <a:r>
              <a:rPr lang="en-US" dirty="0" err="1"/>
              <a:t>lmx</a:t>
            </a:r>
            <a:r>
              <a:rPr lang="en-US" dirty="0"/>
              <a:t>) </a:t>
            </a:r>
            <a:r>
              <a:rPr lang="ar-IQ" dirty="0"/>
              <a:t>لأول مرة في السبعينيات. وهي تصور القيادة باعتبارها عملية تفاعل بين القائد والتابعين.</a:t>
            </a:r>
          </a:p>
          <a:p>
            <a:r>
              <a:rPr lang="ar-IQ" dirty="0"/>
              <a:t>تفترض نظرية (</a:t>
            </a:r>
            <a:r>
              <a:rPr lang="en-US" dirty="0" err="1"/>
              <a:t>lmx</a:t>
            </a:r>
            <a:r>
              <a:rPr lang="en-US" dirty="0"/>
              <a:t>)  </a:t>
            </a:r>
            <a:r>
              <a:rPr lang="ar-IQ" dirty="0"/>
              <a:t>أن القادة والتابعين يشاركون في علاقة متبادلة حيث يتبع التابعون القائد لأنهم يتلقون شيئا منه ، في المقابل يقود القادة عندما يحصلون على شيء من أتباعهم . ومن ثم، فإن نوعية علاقة التبادل هي الوحدة الأساسية للتحليل  .</a:t>
            </a:r>
          </a:p>
          <a:p>
            <a:r>
              <a:rPr lang="ar-IQ" dirty="0"/>
              <a:t>وفقاً لهذه النظرية يكوُن القادة علاقات متبادلة مع موظفيهم وتختلف نوعية العلاقة بين القائد وكل موظف من اتباعه حيث يقيم علاقات وثيقة مع بعض الافراد ويهمل البعض الاخر .</a:t>
            </a:r>
          </a:p>
          <a:p>
            <a:r>
              <a:rPr lang="ar-IQ" dirty="0"/>
              <a:t>تتميز العلاقة الوثيقة بين القائد والموظف بوجود ثقة عالية متبادلة , احترام عالي , التزام وطاعة عالية  على الاخر وفي هذا النوع من العلاقات يعلم كل من القائد والموظف انه يستطيع الاعتماد على الاخر خصوصاً من ناحية الدعم والتشجيع والمؤازرة</a:t>
            </a:r>
            <a:r>
              <a:rPr lang="ar-IQ" dirty="0" smtClean="0"/>
              <a:t>.</a:t>
            </a:r>
            <a:endParaRPr lang="ar-IQ" dirty="0"/>
          </a:p>
        </p:txBody>
      </p:sp>
    </p:spTree>
    <p:extLst>
      <p:ext uri="{BB962C8B-B14F-4D97-AF65-F5344CB8AC3E}">
        <p14:creationId xmlns:p14="http://schemas.microsoft.com/office/powerpoint/2010/main" val="1903901825"/>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a:bodyPr>
          <a:lstStyle/>
          <a:p>
            <a:r>
              <a:rPr lang="ar-IQ" dirty="0"/>
              <a:t>نتيجة لهذا يتم تطوير الشعور بالشراكة ما بين الشخصين بحيث تتطور العلاقة من التركيز على الاهتمامات الذاتية لتصبح اكثر تركيزا على الاهتمامات المشتركة بين الطرفين.</a:t>
            </a:r>
          </a:p>
          <a:p>
            <a:r>
              <a:rPr lang="ar-IQ" dirty="0"/>
              <a:t>على النقيض مما سبق فأن العلاقات ذات النوعية الرديئة بين القائد والاتباع توصف على انها علاقات لا تحتوي على الكثير من الاتصال فيها عدم الثقة وعدم الشعور بالأهمية من قبل الموظف مما يؤدي الى نشؤ علاقة ضعيفة لا تحتوي على اهداف او اهتمامات مشتركة.</a:t>
            </a:r>
          </a:p>
          <a:p>
            <a:r>
              <a:rPr lang="ar-IQ" dirty="0"/>
              <a:t>ونتيجة لذلك تصبح العلاقة بين الطرفين علاقة تهدف الى استغلال كل شخص للأخر.</a:t>
            </a:r>
          </a:p>
          <a:p>
            <a:endParaRPr lang="ar-IQ" dirty="0"/>
          </a:p>
        </p:txBody>
      </p:sp>
    </p:spTree>
    <p:extLst>
      <p:ext uri="{BB962C8B-B14F-4D97-AF65-F5344CB8AC3E}">
        <p14:creationId xmlns:p14="http://schemas.microsoft.com/office/powerpoint/2010/main" val="3022261432"/>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lstStyle/>
          <a:p>
            <a:r>
              <a:rPr lang="ar-IQ" sz="3600" b="1" dirty="0">
                <a:solidFill>
                  <a:srgbClr val="00B050"/>
                </a:solidFill>
              </a:rPr>
              <a:t>ط</a:t>
            </a:r>
            <a:r>
              <a:rPr lang="ar-IQ" sz="3600" b="1" dirty="0" smtClean="0">
                <a:solidFill>
                  <a:srgbClr val="00B050"/>
                </a:solidFill>
              </a:rPr>
              <a:t>-</a:t>
            </a:r>
            <a:r>
              <a:rPr lang="ar-IQ" sz="3600" b="1" dirty="0">
                <a:solidFill>
                  <a:srgbClr val="00B050"/>
                </a:solidFill>
              </a:rPr>
              <a:t>	القيادة الاصيلة</a:t>
            </a:r>
          </a:p>
          <a:p>
            <a:r>
              <a:rPr lang="ar-IQ" dirty="0"/>
              <a:t>يوصف القادة الأصيلين على أنهم الأفراد الذين يدركون بعمق كيف يفكرون ويتصرفون وينظرون إلى الآخرين على أنهم واعون لقيمهم الخاصة وقيم الآخرين و المنظور الأخلاقي والمعرفة .</a:t>
            </a:r>
          </a:p>
          <a:p>
            <a:r>
              <a:rPr lang="ar-IQ" dirty="0"/>
              <a:t>إن القادة الأصليين، على عكس القادة التحويليين يركزون بشكل نشط أو استباقي على تطوير أتباعهم من خلال تأثيرهم الايجابي عليهم </a:t>
            </a:r>
          </a:p>
          <a:p>
            <a:endParaRPr lang="ar-IQ" dirty="0"/>
          </a:p>
        </p:txBody>
      </p:sp>
    </p:spTree>
    <p:extLst>
      <p:ext uri="{BB962C8B-B14F-4D97-AF65-F5344CB8AC3E}">
        <p14:creationId xmlns:p14="http://schemas.microsoft.com/office/powerpoint/2010/main" val="437503822"/>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760640"/>
          </a:xfrm>
        </p:spPr>
        <p:txBody>
          <a:bodyPr>
            <a:normAutofit/>
          </a:bodyPr>
          <a:lstStyle/>
          <a:p>
            <a:r>
              <a:rPr lang="ar-IQ" sz="3600" b="1" dirty="0">
                <a:solidFill>
                  <a:srgbClr val="00B050"/>
                </a:solidFill>
              </a:rPr>
              <a:t>ي</a:t>
            </a:r>
            <a:r>
              <a:rPr lang="ar-IQ" sz="3600" b="1" dirty="0" smtClean="0">
                <a:solidFill>
                  <a:srgbClr val="00B050"/>
                </a:solidFill>
              </a:rPr>
              <a:t>-نظرية </a:t>
            </a:r>
            <a:r>
              <a:rPr lang="ar-IQ" sz="3600" b="1" dirty="0">
                <a:solidFill>
                  <a:srgbClr val="00B050"/>
                </a:solidFill>
              </a:rPr>
              <a:t>القيادة الرمزية:</a:t>
            </a:r>
            <a:r>
              <a:rPr lang="ar-IQ" sz="3600" b="1" dirty="0">
                <a:solidFill>
                  <a:schemeClr val="tx2">
                    <a:lumMod val="60000"/>
                    <a:lumOff val="40000"/>
                  </a:schemeClr>
                </a:solidFill>
              </a:rPr>
              <a:t> </a:t>
            </a:r>
          </a:p>
          <a:p>
            <a:r>
              <a:rPr lang="ar-IQ" dirty="0"/>
              <a:t>تعود نظرية القيادة الرمزية إلى أفكار العديد من المؤلفين مثل </a:t>
            </a:r>
            <a:r>
              <a:rPr lang="ar-IQ" dirty="0" err="1"/>
              <a:t>بوندي</a:t>
            </a:r>
            <a:r>
              <a:rPr lang="ar-IQ" dirty="0"/>
              <a:t> و ومورغان . ان القيادة الرمزية تعني أن القائد لا يؤثر بشكل مباشر على الأتباع  أي بمعنى ان القادة وأفعالهم تمثل رموزاً ، ان سلوك القادة وبدائل القيادة (على سبيل المثال، الهياكل التنظيمية، والنظم، والممارسات كرموز) تؤثر في وقت واحد على سلوك </a:t>
            </a:r>
            <a:r>
              <a:rPr lang="ar-IQ" dirty="0" err="1"/>
              <a:t>ألاتباع</a:t>
            </a:r>
            <a:r>
              <a:rPr lang="ar-IQ" dirty="0"/>
              <a:t>  ونتيجة لذلك ، يتأثر الموظفون بأفعال القادة وكذلك بنظم المكافآت، والمبادئ والقواعد التنظيمية، ومحتوى العمل، والممارسات، وما إلى ذلك. كما هو موضح في الشكل التالي : </a:t>
            </a:r>
          </a:p>
          <a:p>
            <a:endParaRPr lang="ar-IQ" dirty="0"/>
          </a:p>
        </p:txBody>
      </p:sp>
    </p:spTree>
    <p:extLst>
      <p:ext uri="{BB962C8B-B14F-4D97-AF65-F5344CB8AC3E}">
        <p14:creationId xmlns:p14="http://schemas.microsoft.com/office/powerpoint/2010/main" val="1001027859"/>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692696"/>
            <a:ext cx="7776864" cy="5544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739862"/>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lstStyle/>
          <a:p>
            <a:r>
              <a:rPr lang="ar-IQ" sz="3600" b="1" dirty="0"/>
              <a:t>إن مفهوم القيادة الرمزية ينطوي على تفسيرين</a:t>
            </a:r>
          </a:p>
          <a:p>
            <a:r>
              <a:rPr lang="ar-IQ" dirty="0"/>
              <a:t> الاول: تصور القيادة على أنها رمزية وهذا يعني أن سلوك القادة في الماضي أدى إلى هياكل وقواعد وإجراءات، فضلا عن الممارسات التنظيمية التي توجه سلوك الاتباع. </a:t>
            </a:r>
          </a:p>
          <a:p>
            <a:r>
              <a:rPr lang="ar-IQ" dirty="0"/>
              <a:t>والثاني: هو أن القادة يغيرون معنى الجوانب القائمة في العالم التنظيمي أو يقدمون معنى للحقائق الجديدة. </a:t>
            </a:r>
          </a:p>
          <a:p>
            <a:endParaRPr lang="ar-IQ" dirty="0"/>
          </a:p>
        </p:txBody>
      </p:sp>
    </p:spTree>
    <p:extLst>
      <p:ext uri="{BB962C8B-B14F-4D97-AF65-F5344CB8AC3E}">
        <p14:creationId xmlns:p14="http://schemas.microsoft.com/office/powerpoint/2010/main" val="3433695209"/>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179512" y="404664"/>
            <a:ext cx="8568952" cy="6048672"/>
          </a:xfrm>
        </p:spPr>
        <p:txBody>
          <a:bodyPr>
            <a:normAutofit fontScale="85000" lnSpcReduction="20000"/>
          </a:bodyPr>
          <a:lstStyle/>
          <a:p>
            <a:r>
              <a:rPr lang="ar-IQ" sz="4200" b="1" dirty="0" smtClean="0">
                <a:solidFill>
                  <a:srgbClr val="00B050"/>
                </a:solidFill>
              </a:rPr>
              <a:t>ك- </a:t>
            </a:r>
            <a:r>
              <a:rPr lang="ar-IQ" sz="4200" b="1" dirty="0">
                <a:solidFill>
                  <a:srgbClr val="00B050"/>
                </a:solidFill>
              </a:rPr>
              <a:t>القيادة 360 درجة</a:t>
            </a:r>
          </a:p>
          <a:p>
            <a:r>
              <a:rPr lang="ar-IQ" dirty="0"/>
              <a:t>ان القيادة 360 تعني القيادة الإدارية الوسطى والتي غالباً ما تكون هي بدايات القائد الحقيقة للتميز  والنهوض وهي من اصعب المراحل القيادية .</a:t>
            </a:r>
          </a:p>
          <a:p>
            <a:pPr>
              <a:buFont typeface="Wingdings" pitchFamily="2" charset="2"/>
              <a:buChar char="Ø"/>
            </a:pPr>
            <a:r>
              <a:rPr lang="ar-IQ" sz="3800" b="1" dirty="0">
                <a:solidFill>
                  <a:schemeClr val="accent2">
                    <a:lumMod val="75000"/>
                  </a:schemeClr>
                </a:solidFill>
              </a:rPr>
              <a:t>اهداف قيادة 360 :</a:t>
            </a:r>
          </a:p>
          <a:p>
            <a:r>
              <a:rPr lang="ar-IQ" dirty="0"/>
              <a:t>ايجاد فريق قيادة اكثر فعالية </a:t>
            </a:r>
          </a:p>
          <a:p>
            <a:r>
              <a:rPr lang="ar-IQ" dirty="0"/>
              <a:t>تكوين قادة في كل مستوى من مستويات المنظمة </a:t>
            </a:r>
          </a:p>
          <a:p>
            <a:r>
              <a:rPr lang="ar-IQ" dirty="0"/>
              <a:t>النجاح في قيادة اي مستوى يؤهل لقيادة مستويات اعلى  </a:t>
            </a:r>
          </a:p>
          <a:p>
            <a:pPr>
              <a:buFont typeface="Wingdings" pitchFamily="2" charset="2"/>
              <a:buChar char="Ø"/>
            </a:pPr>
            <a:r>
              <a:rPr lang="ar-IQ" sz="3300" b="1" dirty="0" smtClean="0">
                <a:solidFill>
                  <a:schemeClr val="accent2">
                    <a:lumMod val="75000"/>
                  </a:schemeClr>
                </a:solidFill>
              </a:rPr>
              <a:t>اهم </a:t>
            </a:r>
            <a:r>
              <a:rPr lang="ar-IQ" sz="3300" b="1" dirty="0">
                <a:solidFill>
                  <a:schemeClr val="accent2">
                    <a:lumMod val="75000"/>
                  </a:schemeClr>
                </a:solidFill>
              </a:rPr>
              <a:t>التحديات التي تواجه قيادة 360 </a:t>
            </a:r>
          </a:p>
          <a:p>
            <a:r>
              <a:rPr lang="ar-IQ" dirty="0"/>
              <a:t>تحديات التوتر </a:t>
            </a:r>
          </a:p>
          <a:p>
            <a:r>
              <a:rPr lang="ar-IQ" dirty="0"/>
              <a:t>تحديات الرؤية </a:t>
            </a:r>
          </a:p>
          <a:p>
            <a:r>
              <a:rPr lang="ar-IQ" dirty="0"/>
              <a:t>تحديات التحقيق (الرضا ) </a:t>
            </a:r>
          </a:p>
          <a:p>
            <a:pPr>
              <a:buFont typeface="Wingdings" pitchFamily="2" charset="2"/>
              <a:buChar char="Ø"/>
            </a:pPr>
            <a:r>
              <a:rPr lang="ar-IQ" sz="3800" b="1" dirty="0">
                <a:solidFill>
                  <a:schemeClr val="accent2">
                    <a:lumMod val="75000"/>
                  </a:schemeClr>
                </a:solidFill>
              </a:rPr>
              <a:t>ممارسات قيادة 360 </a:t>
            </a:r>
          </a:p>
          <a:p>
            <a:r>
              <a:rPr lang="ar-IQ" dirty="0"/>
              <a:t>الديمقراطية </a:t>
            </a:r>
          </a:p>
          <a:p>
            <a:r>
              <a:rPr lang="ar-IQ" dirty="0"/>
              <a:t>تنظيم وتيره العمل </a:t>
            </a:r>
          </a:p>
          <a:p>
            <a:endParaRPr lang="ar-IQ" dirty="0"/>
          </a:p>
        </p:txBody>
      </p:sp>
    </p:spTree>
    <p:extLst>
      <p:ext uri="{BB962C8B-B14F-4D97-AF65-F5344CB8AC3E}">
        <p14:creationId xmlns:p14="http://schemas.microsoft.com/office/powerpoint/2010/main" val="3636972839"/>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476672"/>
            <a:ext cx="8229600" cy="432048"/>
          </a:xfrm>
        </p:spPr>
        <p:txBody>
          <a:bodyPr>
            <a:normAutofit fontScale="90000"/>
          </a:bodyPr>
          <a:lstStyle/>
          <a:p>
            <a:pPr algn="r"/>
            <a:r>
              <a:rPr lang="ar-IQ" b="1" dirty="0" smtClean="0">
                <a:solidFill>
                  <a:srgbClr val="00B050"/>
                </a:solidFill>
              </a:rPr>
              <a:t>ل-القيادة الريادية </a:t>
            </a:r>
            <a:endParaRPr lang="ar-IQ" b="1" dirty="0">
              <a:solidFill>
                <a:srgbClr val="00B050"/>
              </a:solidFill>
            </a:endParaRPr>
          </a:p>
        </p:txBody>
      </p:sp>
      <p:sp>
        <p:nvSpPr>
          <p:cNvPr id="3" name="عنصر نائب للمحتوى 2"/>
          <p:cNvSpPr>
            <a:spLocks noGrp="1"/>
          </p:cNvSpPr>
          <p:nvPr>
            <p:ph idx="1"/>
          </p:nvPr>
        </p:nvSpPr>
        <p:spPr>
          <a:xfrm>
            <a:off x="457200" y="980728"/>
            <a:ext cx="8229600" cy="5145435"/>
          </a:xfrm>
        </p:spPr>
        <p:txBody>
          <a:bodyPr>
            <a:normAutofit fontScale="92500" lnSpcReduction="20000"/>
          </a:bodyPr>
          <a:lstStyle/>
          <a:p>
            <a:r>
              <a:rPr lang="ar-IQ" dirty="0" smtClean="0"/>
              <a:t>وقد </a:t>
            </a:r>
            <a:r>
              <a:rPr lang="ar-IQ" dirty="0"/>
              <a:t>عرفت الريادة بأنها " القدرة على اخذ المخاطرة بشراء البضائع أو جزء منها بسعر معين وبيعهـــــا من أجل الحصــــول على الربـــح , ســـواء كانـــت بضائع جديـدة أو قديمـــة " . </a:t>
            </a:r>
            <a:r>
              <a:rPr lang="ar-IQ" dirty="0" smtClean="0"/>
              <a:t>(</a:t>
            </a:r>
            <a:r>
              <a:rPr lang="en-US" dirty="0"/>
              <a:t>Druid , 2001 : 4 </a:t>
            </a:r>
            <a:r>
              <a:rPr lang="ar-IQ" dirty="0" smtClean="0"/>
              <a:t> </a:t>
            </a:r>
            <a:r>
              <a:rPr lang="en-US" dirty="0" smtClean="0"/>
              <a:t>(</a:t>
            </a:r>
            <a:endParaRPr lang="en-US" dirty="0"/>
          </a:p>
          <a:p>
            <a:endParaRPr lang="en-US" dirty="0"/>
          </a:p>
          <a:p>
            <a:r>
              <a:rPr lang="ar-IQ" dirty="0"/>
              <a:t>والريادة كذلك هي " عملية أنشاء شيء جديد ذو قيمة , وتخصيص الوقت والجهد والمال اللازم للمشروع , وتحمل المخاطر المصاحبة , واستقبال المكافأة الناتجة , إنها عملية ديناميكية لتأمين تراكم الثروة , وهذه الثروة تقدم عن طريق الأفراد الذين يتخذون المخاطر في رؤوس أموالهم , والالتزام بالتطبيق لكي يضيفوا قيمة إلى بعض المنتجات أو الخدمات قد تكون أو لا تكون جديدة (</a:t>
            </a:r>
            <a:r>
              <a:rPr lang="en-US" dirty="0" err="1"/>
              <a:t>Kuratko</a:t>
            </a:r>
            <a:r>
              <a:rPr lang="en-US" dirty="0"/>
              <a:t> &amp; </a:t>
            </a:r>
            <a:r>
              <a:rPr lang="en-US" dirty="0" err="1"/>
              <a:t>Hodgetts</a:t>
            </a:r>
            <a:r>
              <a:rPr lang="en-US" dirty="0"/>
              <a:t> 2001 : 29 )</a:t>
            </a:r>
          </a:p>
          <a:p>
            <a:endParaRPr lang="en-US" dirty="0"/>
          </a:p>
          <a:p>
            <a:endParaRPr lang="ar-IQ" dirty="0"/>
          </a:p>
        </p:txBody>
      </p:sp>
    </p:spTree>
    <p:extLst>
      <p:ext uri="{BB962C8B-B14F-4D97-AF65-F5344CB8AC3E}">
        <p14:creationId xmlns:p14="http://schemas.microsoft.com/office/powerpoint/2010/main" val="587084455"/>
      </p:ext>
    </p:extLst>
  </p:cSld>
  <p:clrMapOvr>
    <a:masterClrMapping/>
  </p:clrMapOvr>
  <p:transition spd="slow">
    <p:push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normAutofit fontScale="90000"/>
          </a:bodyPr>
          <a:lstStyle/>
          <a:p>
            <a:pPr algn="r"/>
            <a:r>
              <a:rPr lang="ar-IQ" dirty="0"/>
              <a:t/>
            </a:r>
            <a:br>
              <a:rPr lang="ar-IQ" dirty="0"/>
            </a:br>
            <a:r>
              <a:rPr lang="ar-IQ" sz="4900" b="1" dirty="0">
                <a:solidFill>
                  <a:srgbClr val="C00000"/>
                </a:solidFill>
              </a:rPr>
              <a:t>المصادر </a:t>
            </a:r>
            <a:br>
              <a:rPr lang="ar-IQ" sz="4900" b="1" dirty="0">
                <a:solidFill>
                  <a:srgbClr val="C00000"/>
                </a:solidFill>
              </a:rPr>
            </a:br>
            <a:endParaRPr lang="ar-IQ" b="1" dirty="0">
              <a:solidFill>
                <a:srgbClr val="C00000"/>
              </a:solidFill>
            </a:endParaRPr>
          </a:p>
        </p:txBody>
      </p:sp>
      <p:sp>
        <p:nvSpPr>
          <p:cNvPr id="3" name="عنصر نائب للمحتوى 2"/>
          <p:cNvSpPr>
            <a:spLocks noGrp="1"/>
          </p:cNvSpPr>
          <p:nvPr>
            <p:ph idx="1"/>
          </p:nvPr>
        </p:nvSpPr>
        <p:spPr>
          <a:xfrm>
            <a:off x="457200" y="836712"/>
            <a:ext cx="8229600" cy="5616624"/>
          </a:xfrm>
        </p:spPr>
        <p:txBody>
          <a:bodyPr>
            <a:normAutofit fontScale="70000" lnSpcReduction="20000"/>
          </a:bodyPr>
          <a:lstStyle/>
          <a:p>
            <a:endParaRPr lang="ar-IQ" dirty="0"/>
          </a:p>
          <a:p>
            <a:r>
              <a:rPr lang="ar-IQ" dirty="0"/>
              <a:t>1-الدكتور خليل محمد الشماع والدكتور خضير كاظم حمود (نظرية المنظمة ، دار المسيرة للنشر والتوزيع ، 2009)</a:t>
            </a:r>
          </a:p>
          <a:p>
            <a:r>
              <a:rPr lang="ar-IQ" dirty="0"/>
              <a:t>2-الدكتور منقذ محمد داغر والدكتور عادل </a:t>
            </a:r>
            <a:r>
              <a:rPr lang="ar-IQ" dirty="0" err="1"/>
              <a:t>حرحوش</a:t>
            </a:r>
            <a:r>
              <a:rPr lang="ar-IQ" dirty="0"/>
              <a:t> صالح (نظرية المنظمة والسلوك التنظيمي ، 2000)</a:t>
            </a:r>
          </a:p>
          <a:p>
            <a:r>
              <a:rPr lang="ar-IQ" dirty="0"/>
              <a:t>3-( الدكتور جاسم محمد الذهبي والدكتور نجم عبد </a:t>
            </a:r>
            <a:r>
              <a:rPr lang="ar-IQ" dirty="0" err="1"/>
              <a:t>اللة</a:t>
            </a:r>
            <a:r>
              <a:rPr lang="ar-IQ" dirty="0"/>
              <a:t> العزاوي ص 169 -2005 )</a:t>
            </a:r>
          </a:p>
          <a:p>
            <a:r>
              <a:rPr lang="ar-IQ" dirty="0"/>
              <a:t>4- منقول من الانترنت هبة الطباع( الفرق بين القائد والمدير، 2014 )</a:t>
            </a:r>
          </a:p>
          <a:p>
            <a:r>
              <a:rPr lang="ar-IQ" dirty="0"/>
              <a:t>5-القحطاني ،سالم بن سعيد (القيادة الادارية التحول نحو نموذج القيادي العالمي ) الرياض مكتبة الملك فهد الوطنية ،2008)</a:t>
            </a:r>
          </a:p>
          <a:p>
            <a:r>
              <a:rPr lang="ar-IQ" dirty="0"/>
              <a:t>6-الجارودي ،ماجدة بنت ابراهيم ( قيادة التحويل في المنظمات مدخل الى نظريات القيادة ) الرياض ، قرطبة للنشر والتوزيع 2011 .</a:t>
            </a:r>
          </a:p>
          <a:p>
            <a:r>
              <a:rPr lang="ar-IQ" dirty="0"/>
              <a:t>7-شفيق ، محمد (القيادة تطبيقات العلوم السلوكية في مجال القيادة) ، القاهرة نهضة مصر للنشر ، 2009</a:t>
            </a:r>
          </a:p>
          <a:p>
            <a:r>
              <a:rPr lang="ar-IQ" dirty="0"/>
              <a:t>8-كنعان ،نواف سالم (القيادة الادارية ) ، عمان ، دار الثقافة ، 2006 .</a:t>
            </a:r>
          </a:p>
          <a:p>
            <a:r>
              <a:rPr lang="ar-IQ" dirty="0"/>
              <a:t>9-( انماط القيادة ) ، (المنتدى العربي لا دارة الموارد البشرية) .                  		 </a:t>
            </a:r>
          </a:p>
          <a:p>
            <a:endParaRPr lang="ar-IQ" dirty="0"/>
          </a:p>
        </p:txBody>
      </p:sp>
    </p:spTree>
    <p:extLst>
      <p:ext uri="{BB962C8B-B14F-4D97-AF65-F5344CB8AC3E}">
        <p14:creationId xmlns:p14="http://schemas.microsoft.com/office/powerpoint/2010/main" val="2512772940"/>
      </p:ext>
    </p:extLst>
  </p:cSld>
  <p:clrMapOvr>
    <a:masterClrMapping/>
  </p:clrMapOvr>
  <p:transition spd="slow">
    <p:cover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rmAutofit/>
          </a:bodyPr>
          <a:lstStyle/>
          <a:p>
            <a:r>
              <a:rPr lang="ar-IQ" sz="3600" b="1" dirty="0">
                <a:solidFill>
                  <a:srgbClr val="00B050"/>
                </a:solidFill>
              </a:rPr>
              <a:t>ب- نظرية السمات :-</a:t>
            </a:r>
          </a:p>
          <a:p>
            <a:r>
              <a:rPr lang="ar-IQ" dirty="0"/>
              <a:t>     تربط نظرية السمات ارتباطا وثيقا بنظرية الرجل العظيم والتي تقوم على فرضية ان القادة يولدون </a:t>
            </a:r>
            <a:r>
              <a:rPr lang="ar-IQ" dirty="0" err="1"/>
              <a:t>ولايصنعون</a:t>
            </a:r>
            <a:r>
              <a:rPr lang="ar-IQ" dirty="0"/>
              <a:t> فالقادة ولدوا وهم يحملون عدد من الخصائص الموروثة او السمات الشخصية التي تجعلهم قادة ناجحين وقد توصل انصار هذه النظرية من خلال دراساتهم الى مجموعة من السمات الضرورية للقيادة منها ( الذكاء ، الامانة ، الثقة بالنفس ، تحمل المسؤوليات ، الطموح ، القدرة على اتخاذ القرار وغيرها )   . </a:t>
            </a:r>
            <a:r>
              <a:rPr lang="ar-IQ" dirty="0" smtClean="0"/>
              <a:t>( </a:t>
            </a:r>
            <a:r>
              <a:rPr lang="ar-IQ" dirty="0" err="1"/>
              <a:t>الجارودي</a:t>
            </a:r>
            <a:r>
              <a:rPr lang="ar-IQ" dirty="0"/>
              <a:t> ،ص24) </a:t>
            </a:r>
          </a:p>
          <a:p>
            <a:endParaRPr lang="ar-IQ" dirty="0"/>
          </a:p>
        </p:txBody>
      </p:sp>
    </p:spTree>
    <p:extLst>
      <p:ext uri="{BB962C8B-B14F-4D97-AF65-F5344CB8AC3E}">
        <p14:creationId xmlns:p14="http://schemas.microsoft.com/office/powerpoint/2010/main" val="24023303"/>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rmAutofit fontScale="92500" lnSpcReduction="20000"/>
          </a:bodyPr>
          <a:lstStyle/>
          <a:p>
            <a:pPr marL="0" indent="0">
              <a:buNone/>
            </a:pPr>
            <a:r>
              <a:rPr lang="ar-IQ" dirty="0">
                <a:solidFill>
                  <a:schemeClr val="tx2">
                    <a:lumMod val="60000"/>
                    <a:lumOff val="40000"/>
                  </a:schemeClr>
                </a:solidFill>
              </a:rPr>
              <a:t>2</a:t>
            </a:r>
            <a:r>
              <a:rPr lang="ar-IQ" sz="3900" b="1" dirty="0" smtClean="0">
                <a:solidFill>
                  <a:schemeClr val="tx2">
                    <a:lumMod val="60000"/>
                    <a:lumOff val="40000"/>
                  </a:schemeClr>
                </a:solidFill>
              </a:rPr>
              <a:t>-النظريات </a:t>
            </a:r>
            <a:r>
              <a:rPr lang="ar-IQ" sz="3900" b="1" dirty="0">
                <a:solidFill>
                  <a:schemeClr val="tx2">
                    <a:lumMod val="60000"/>
                    <a:lumOff val="40000"/>
                  </a:schemeClr>
                </a:solidFill>
              </a:rPr>
              <a:t>السلوكيـــــــــــة </a:t>
            </a:r>
            <a:r>
              <a:rPr lang="ar-IQ" sz="3900" b="1" dirty="0" smtClean="0">
                <a:solidFill>
                  <a:schemeClr val="tx2">
                    <a:lumMod val="60000"/>
                    <a:lumOff val="40000"/>
                  </a:schemeClr>
                </a:solidFill>
              </a:rPr>
              <a:t>:</a:t>
            </a:r>
          </a:p>
          <a:p>
            <a:pPr marL="0" indent="0">
              <a:buNone/>
            </a:pPr>
            <a:r>
              <a:rPr lang="ar-IQ" dirty="0" smtClean="0"/>
              <a:t> </a:t>
            </a:r>
            <a:r>
              <a:rPr lang="ar-IQ" dirty="0"/>
              <a:t>ان مسلمات هذه النظرية هي :-</a:t>
            </a:r>
          </a:p>
          <a:p>
            <a:r>
              <a:rPr lang="ar-IQ" dirty="0"/>
              <a:t>(( ان القادة لا يولدون وانما يصنعون وان القيادة الناجحة مبينة على سلوك معروف ويمكن تعلمـــــه ))</a:t>
            </a:r>
          </a:p>
          <a:p>
            <a:r>
              <a:rPr lang="ar-IQ" dirty="0"/>
              <a:t>بسبب فشل نظرية السمات قام الباحثون في تحويل اهتماماتهم من محاولة تعريف سمات القادة الى محاولة دراسة سلوكيات القادة من حيث ما يفعله القادة في الواقع  ومن حيث وكيف يفعلونه .</a:t>
            </a:r>
          </a:p>
          <a:p>
            <a:r>
              <a:rPr lang="ar-IQ" dirty="0"/>
              <a:t>وقد قامت جامعة  (( او </a:t>
            </a:r>
            <a:r>
              <a:rPr lang="ar-IQ" dirty="0" err="1"/>
              <a:t>هايو</a:t>
            </a:r>
            <a:r>
              <a:rPr lang="ar-IQ" dirty="0"/>
              <a:t> )) بوضع برنامج لبناء استبانة وصف سلوك القادة وهو من اشمل البرامج حيث تم بناء قائمة ب 1800 سلوك محتمل للقادة وهي ما تسمى الآن ( الاستقصاء الوظيفي للسلوك القيادي) وقد اشارت نتائج هذا الاستقصاء الى وجود 3 ابعاد للنمط القيادي  وهي (الحفاظ على الجماعة ، تحقيق الاهداف الموضوعة ،التفاعل ).</a:t>
            </a:r>
          </a:p>
          <a:p>
            <a:endParaRPr lang="ar-IQ" dirty="0"/>
          </a:p>
        </p:txBody>
      </p:sp>
    </p:spTree>
    <p:extLst>
      <p:ext uri="{BB962C8B-B14F-4D97-AF65-F5344CB8AC3E}">
        <p14:creationId xmlns:p14="http://schemas.microsoft.com/office/powerpoint/2010/main" val="4249877761"/>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lstStyle/>
          <a:p>
            <a:r>
              <a:rPr lang="ar-IQ" dirty="0"/>
              <a:t>و تنبثق من هذه النظرية عدة نظريات وهي </a:t>
            </a:r>
            <a:r>
              <a:rPr lang="ar-IQ" dirty="0" smtClean="0"/>
              <a:t>:-</a:t>
            </a:r>
            <a:endParaRPr lang="ar-IQ" dirty="0"/>
          </a:p>
          <a:p>
            <a:r>
              <a:rPr lang="ar-IQ" sz="3600" b="1" dirty="0">
                <a:solidFill>
                  <a:srgbClr val="00B050"/>
                </a:solidFill>
              </a:rPr>
              <a:t>أ-نظرية الشبكة الادارية </a:t>
            </a:r>
            <a:r>
              <a:rPr lang="ar-IQ" sz="3600" b="1" dirty="0" smtClean="0">
                <a:solidFill>
                  <a:srgbClr val="00B050"/>
                </a:solidFill>
              </a:rPr>
              <a:t>:</a:t>
            </a:r>
            <a:r>
              <a:rPr lang="en-US" sz="3600" b="1" dirty="0" smtClean="0">
                <a:solidFill>
                  <a:srgbClr val="00B050"/>
                </a:solidFill>
              </a:rPr>
              <a:t> </a:t>
            </a:r>
            <a:r>
              <a:rPr lang="ar-IQ" sz="3600" b="1" dirty="0" smtClean="0">
                <a:solidFill>
                  <a:srgbClr val="00B050"/>
                </a:solidFill>
              </a:rPr>
              <a:t>بلاك </a:t>
            </a:r>
            <a:r>
              <a:rPr lang="ar-IQ" sz="3600" b="1" dirty="0" err="1" smtClean="0">
                <a:solidFill>
                  <a:srgbClr val="00B050"/>
                </a:solidFill>
              </a:rPr>
              <a:t>موترن</a:t>
            </a:r>
            <a:endParaRPr lang="ar-IQ" sz="3600" b="1" dirty="0">
              <a:solidFill>
                <a:srgbClr val="00B050"/>
              </a:solidFill>
            </a:endParaRPr>
          </a:p>
          <a:p>
            <a:r>
              <a:rPr lang="ar-IQ" dirty="0"/>
              <a:t>بنيت على محورين ( الاهتمام بالعمل –الاهتمام بالعاملين )  ، الجدول التالي يوضح صورة مبسطة لشبكة سلوك القائد :</a:t>
            </a:r>
          </a:p>
          <a:p>
            <a:endParaRPr lang="ar-IQ"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2950686"/>
            <a:ext cx="7632848" cy="3790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18951481"/>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rmAutofit fontScale="90000"/>
          </a:bodyPr>
          <a:lstStyle/>
          <a:p>
            <a:pPr algn="r"/>
            <a:r>
              <a:rPr lang="ar-IQ" sz="4800" b="1" dirty="0">
                <a:solidFill>
                  <a:srgbClr val="00B050"/>
                </a:solidFill>
              </a:rPr>
              <a:t>ب-نظرية </a:t>
            </a:r>
            <a:r>
              <a:rPr lang="en-US" sz="4800" b="1" dirty="0" smtClean="0">
                <a:solidFill>
                  <a:srgbClr val="00B050"/>
                </a:solidFill>
              </a:rPr>
              <a:t>X&amp;Y :-</a:t>
            </a:r>
            <a:endParaRPr lang="ar-IQ" sz="4800" b="1" dirty="0">
              <a:solidFill>
                <a:srgbClr val="00B050"/>
              </a:solidFill>
            </a:endParaRPr>
          </a:p>
        </p:txBody>
      </p:sp>
      <p:sp>
        <p:nvSpPr>
          <p:cNvPr id="3" name="عنصر نائب للمحتوى 2"/>
          <p:cNvSpPr>
            <a:spLocks noGrp="1"/>
          </p:cNvSpPr>
          <p:nvPr>
            <p:ph idx="1"/>
          </p:nvPr>
        </p:nvSpPr>
        <p:spPr>
          <a:xfrm>
            <a:off x="179512" y="908721"/>
            <a:ext cx="8640960" cy="2448272"/>
          </a:xfrm>
        </p:spPr>
        <p:txBody>
          <a:bodyPr>
            <a:normAutofit fontScale="85000" lnSpcReduction="20000"/>
          </a:bodyPr>
          <a:lstStyle/>
          <a:p>
            <a:r>
              <a:rPr lang="ar-IQ" dirty="0"/>
              <a:t> تقوم هذه النظرية على اساس المدير ( القائد) يتعامل مع مرؤوسيه في العمل بناء مجموعتين من الافتراضات التي توضح ان لهؤلاء المرؤوسين وجهات نظر خاصة بالعمل تحكم سلوكهم وتعاملاتهم ، وان القائد يتعامل معهم على ضوء الافتراضات ، وقد اطلق المجموعة الاولى من افتراضات نظرية </a:t>
            </a:r>
            <a:r>
              <a:rPr lang="en-US" dirty="0"/>
              <a:t>X </a:t>
            </a:r>
            <a:r>
              <a:rPr lang="ar-IQ" dirty="0"/>
              <a:t>وهي افتراضات يرى انها الغالبة في العمل اليومي ، واطلق على المجموعة الثانية من تلك الافتراضات نظرية </a:t>
            </a:r>
            <a:r>
              <a:rPr lang="en-US" dirty="0"/>
              <a:t>Y  </a:t>
            </a:r>
            <a:r>
              <a:rPr lang="ar-IQ" dirty="0"/>
              <a:t>وهي افتراضات لا تأتي الا في الاعمال الاستراتيجية : </a:t>
            </a:r>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3356992"/>
            <a:ext cx="7632848" cy="3384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17993922"/>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rmAutofit fontScale="90000"/>
          </a:bodyPr>
          <a:lstStyle/>
          <a:p>
            <a:pPr algn="r"/>
            <a:r>
              <a:rPr lang="ar-IQ" b="1" dirty="0">
                <a:solidFill>
                  <a:srgbClr val="00B050"/>
                </a:solidFill>
              </a:rPr>
              <a:t>ج- نظرية الابعاد الثلاثة :-</a:t>
            </a:r>
          </a:p>
        </p:txBody>
      </p:sp>
      <p:sp>
        <p:nvSpPr>
          <p:cNvPr id="3" name="عنصر نائب للمحتوى 2"/>
          <p:cNvSpPr>
            <a:spLocks noGrp="1"/>
          </p:cNvSpPr>
          <p:nvPr>
            <p:ph idx="1"/>
          </p:nvPr>
        </p:nvSpPr>
        <p:spPr>
          <a:xfrm>
            <a:off x="457200" y="1052736"/>
            <a:ext cx="8229600" cy="5256584"/>
          </a:xfrm>
        </p:spPr>
        <p:txBody>
          <a:bodyPr>
            <a:normAutofit fontScale="92500" lnSpcReduction="10000"/>
          </a:bodyPr>
          <a:lstStyle/>
          <a:p>
            <a:r>
              <a:rPr lang="ar-IQ" dirty="0"/>
              <a:t> تعتبر هذه النظرية لوليم ريدن  احدى النظريات المبنية على نتائج دراسات جامعة او </a:t>
            </a:r>
            <a:r>
              <a:rPr lang="ar-IQ" dirty="0" err="1"/>
              <a:t>هايو</a:t>
            </a:r>
            <a:r>
              <a:rPr lang="ar-IQ" dirty="0"/>
              <a:t> ويرى ريدن ان هناك مؤثرات ظاهرية للقائد الاداري تجعله يتبنى مفهوم كفاءة القيادة او التأثير الاداري اكثر فعالية القيادة.</a:t>
            </a:r>
          </a:p>
          <a:p>
            <a:r>
              <a:rPr lang="ar-IQ" dirty="0" err="1"/>
              <a:t>وبناءا</a:t>
            </a:r>
            <a:r>
              <a:rPr lang="ar-IQ" dirty="0"/>
              <a:t> على الابعاد الثلاثة وهي ( العمل ، العاملون ، الفاعلية ) نسخ ريدن اربعة انماط للسلوك </a:t>
            </a:r>
            <a:r>
              <a:rPr lang="ar-IQ" dirty="0" err="1"/>
              <a:t>القادي</a:t>
            </a:r>
            <a:r>
              <a:rPr lang="ar-IQ" dirty="0"/>
              <a:t> وهي :</a:t>
            </a:r>
          </a:p>
          <a:p>
            <a:r>
              <a:rPr lang="ar-IQ" dirty="0"/>
              <a:t>-النمط القيادي المتفاني </a:t>
            </a:r>
          </a:p>
          <a:p>
            <a:r>
              <a:rPr lang="ar-IQ" dirty="0"/>
              <a:t>-النمط القيادي المتصل </a:t>
            </a:r>
          </a:p>
          <a:p>
            <a:r>
              <a:rPr lang="ar-IQ" dirty="0"/>
              <a:t>-النمط المتكامل </a:t>
            </a:r>
          </a:p>
          <a:p>
            <a:r>
              <a:rPr lang="ar-IQ" dirty="0"/>
              <a:t>-النمط القيادي المنعزل </a:t>
            </a:r>
            <a:r>
              <a:rPr lang="ar-IQ" dirty="0" smtClean="0"/>
              <a:t>                                                                                       (</a:t>
            </a:r>
            <a:r>
              <a:rPr lang="ar-IQ" dirty="0"/>
              <a:t>القحطاني ،92-97)</a:t>
            </a:r>
          </a:p>
          <a:p>
            <a:endParaRPr lang="ar-IQ" dirty="0"/>
          </a:p>
        </p:txBody>
      </p:sp>
    </p:spTree>
    <p:extLst>
      <p:ext uri="{BB962C8B-B14F-4D97-AF65-F5344CB8AC3E}">
        <p14:creationId xmlns:p14="http://schemas.microsoft.com/office/powerpoint/2010/main" val="142079195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lstStyle/>
          <a:p>
            <a:pPr algn="r"/>
            <a:r>
              <a:rPr lang="ar-IQ" b="1" dirty="0">
                <a:solidFill>
                  <a:schemeClr val="tx2">
                    <a:lumMod val="60000"/>
                    <a:lumOff val="40000"/>
                  </a:schemeClr>
                </a:solidFill>
              </a:rPr>
              <a:t>3-النظريات </a:t>
            </a:r>
            <a:r>
              <a:rPr lang="ar-IQ" b="1" dirty="0" err="1">
                <a:solidFill>
                  <a:schemeClr val="tx2">
                    <a:lumMod val="60000"/>
                    <a:lumOff val="40000"/>
                  </a:schemeClr>
                </a:solidFill>
              </a:rPr>
              <a:t>الموقفية</a:t>
            </a:r>
            <a:r>
              <a:rPr lang="ar-IQ" b="1" dirty="0">
                <a:solidFill>
                  <a:schemeClr val="tx2">
                    <a:lumMod val="60000"/>
                    <a:lumOff val="40000"/>
                  </a:schemeClr>
                </a:solidFill>
              </a:rPr>
              <a:t> :- </a:t>
            </a:r>
          </a:p>
        </p:txBody>
      </p:sp>
      <p:sp>
        <p:nvSpPr>
          <p:cNvPr id="3" name="عنصر نائب للمحتوى 2"/>
          <p:cNvSpPr>
            <a:spLocks noGrp="1"/>
          </p:cNvSpPr>
          <p:nvPr>
            <p:ph idx="1"/>
          </p:nvPr>
        </p:nvSpPr>
        <p:spPr>
          <a:xfrm>
            <a:off x="457200" y="1052736"/>
            <a:ext cx="8229600" cy="5073427"/>
          </a:xfrm>
        </p:spPr>
        <p:txBody>
          <a:bodyPr>
            <a:normAutofit/>
          </a:bodyPr>
          <a:lstStyle/>
          <a:p>
            <a:r>
              <a:rPr lang="ar-IQ" dirty="0"/>
              <a:t> ان مسلمات هذه النظرية هي ك-</a:t>
            </a:r>
          </a:p>
          <a:p>
            <a:r>
              <a:rPr lang="ar-IQ" dirty="0"/>
              <a:t>((افضل اداء للقائد يعتمد على عدد من العوامل </a:t>
            </a:r>
            <a:r>
              <a:rPr lang="ar-IQ" dirty="0" err="1"/>
              <a:t>الموقفية</a:t>
            </a:r>
            <a:r>
              <a:rPr lang="ar-IQ" dirty="0"/>
              <a:t> ، القيادة هي نتيجة مباشرة للتفاعل بين الناس في مواقف معينة ، مقدرة القائد على القيادة مشروطة بعدة عناصر </a:t>
            </a:r>
            <a:r>
              <a:rPr lang="ar-IQ" dirty="0" err="1"/>
              <a:t>موقفية</a:t>
            </a:r>
            <a:r>
              <a:rPr lang="ar-IQ" dirty="0"/>
              <a:t> ))</a:t>
            </a:r>
          </a:p>
          <a:p>
            <a:r>
              <a:rPr lang="ar-IQ" dirty="0"/>
              <a:t>تشير هذه النظرية الى ان موقف وظروف معينة هي التي تهيء افراد </a:t>
            </a:r>
            <a:r>
              <a:rPr lang="ar-IQ" dirty="0" err="1"/>
              <a:t>ليتبوءوا</a:t>
            </a:r>
            <a:r>
              <a:rPr lang="ar-IQ" dirty="0"/>
              <a:t> مكانة القيادة فالفرد قد يكون قائدا في موقف دون الآخر . </a:t>
            </a:r>
            <a:r>
              <a:rPr lang="ar-IQ" dirty="0" smtClean="0"/>
              <a:t>( </a:t>
            </a:r>
            <a:r>
              <a:rPr lang="ar-IQ" dirty="0"/>
              <a:t>كنعان ،354-357)</a:t>
            </a:r>
          </a:p>
          <a:p>
            <a:r>
              <a:rPr lang="ar-IQ" dirty="0"/>
              <a:t>ويندرج تحت هذه النظرية بعض النماذج والاساليب منها :</a:t>
            </a:r>
          </a:p>
        </p:txBody>
      </p:sp>
    </p:spTree>
    <p:extLst>
      <p:ext uri="{BB962C8B-B14F-4D97-AF65-F5344CB8AC3E}">
        <p14:creationId xmlns:p14="http://schemas.microsoft.com/office/powerpoint/2010/main" val="3177544224"/>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fontScale="90000"/>
          </a:bodyPr>
          <a:lstStyle/>
          <a:p>
            <a:pPr algn="r"/>
            <a:r>
              <a:rPr lang="ar-IQ" b="1" dirty="0">
                <a:solidFill>
                  <a:srgbClr val="00B050"/>
                </a:solidFill>
              </a:rPr>
              <a:t>أ-النظرية </a:t>
            </a:r>
            <a:r>
              <a:rPr lang="ar-IQ" b="1" dirty="0" err="1">
                <a:solidFill>
                  <a:srgbClr val="00B050"/>
                </a:solidFill>
              </a:rPr>
              <a:t>الموقفية</a:t>
            </a:r>
            <a:r>
              <a:rPr lang="ar-IQ" b="1" dirty="0">
                <a:solidFill>
                  <a:srgbClr val="00B050"/>
                </a:solidFill>
              </a:rPr>
              <a:t> </a:t>
            </a:r>
            <a:r>
              <a:rPr lang="ar-IQ" b="1" dirty="0" err="1">
                <a:solidFill>
                  <a:srgbClr val="00B050"/>
                </a:solidFill>
              </a:rPr>
              <a:t>لفيدلر</a:t>
            </a:r>
            <a:r>
              <a:rPr lang="ar-IQ" b="1" dirty="0">
                <a:solidFill>
                  <a:srgbClr val="00B050"/>
                </a:solidFill>
              </a:rPr>
              <a:t> :-</a:t>
            </a:r>
          </a:p>
        </p:txBody>
      </p:sp>
      <p:sp>
        <p:nvSpPr>
          <p:cNvPr id="3" name="عنصر نائب للمحتوى 2"/>
          <p:cNvSpPr>
            <a:spLocks noGrp="1"/>
          </p:cNvSpPr>
          <p:nvPr>
            <p:ph idx="1"/>
          </p:nvPr>
        </p:nvSpPr>
        <p:spPr>
          <a:xfrm>
            <a:off x="457200" y="1124744"/>
            <a:ext cx="8229600" cy="5001419"/>
          </a:xfrm>
        </p:spPr>
        <p:txBody>
          <a:bodyPr>
            <a:normAutofit fontScale="85000" lnSpcReduction="20000"/>
          </a:bodyPr>
          <a:lstStyle/>
          <a:p>
            <a:r>
              <a:rPr lang="ar-IQ" dirty="0"/>
              <a:t>ترجع هذه النظرية الى الامريكي (</a:t>
            </a:r>
            <a:r>
              <a:rPr lang="ar-IQ" dirty="0" err="1"/>
              <a:t>فيدلر</a:t>
            </a:r>
            <a:r>
              <a:rPr lang="ar-IQ" dirty="0"/>
              <a:t>)والذي يرى ان الفعالية </a:t>
            </a:r>
            <a:r>
              <a:rPr lang="ar-IQ" dirty="0" err="1"/>
              <a:t>القيداية</a:t>
            </a:r>
            <a:r>
              <a:rPr lang="ar-IQ" dirty="0"/>
              <a:t> ماهي </a:t>
            </a:r>
            <a:r>
              <a:rPr lang="ar-IQ" dirty="0" err="1"/>
              <a:t>الانتيجة</a:t>
            </a:r>
            <a:r>
              <a:rPr lang="ar-IQ" dirty="0"/>
              <a:t> تفاعل بين القائد والموقف القيادي                                                                          (</a:t>
            </a:r>
            <a:r>
              <a:rPr lang="ar-IQ" dirty="0" err="1"/>
              <a:t>الجارودي</a:t>
            </a:r>
            <a:r>
              <a:rPr lang="ar-IQ" dirty="0"/>
              <a:t> ،ص63</a:t>
            </a:r>
            <a:r>
              <a:rPr lang="ar-IQ" dirty="0" smtClean="0"/>
              <a:t>)</a:t>
            </a:r>
            <a:endParaRPr lang="ar-IQ" dirty="0"/>
          </a:p>
          <a:p>
            <a:r>
              <a:rPr lang="ar-IQ" dirty="0"/>
              <a:t>اما الموقف القيادي الملائم فيرى </a:t>
            </a:r>
            <a:r>
              <a:rPr lang="ar-IQ" dirty="0" err="1"/>
              <a:t>فيدلر</a:t>
            </a:r>
            <a:r>
              <a:rPr lang="ar-IQ" dirty="0"/>
              <a:t> ان تحديد يتطلب تشخيص للموقف الذي يمارسه القائد ومرؤوسوه ، من خلال تحليل ثلاث عناصر للموقف وهي :</a:t>
            </a:r>
          </a:p>
          <a:p>
            <a:r>
              <a:rPr lang="ar-IQ" dirty="0"/>
              <a:t>-العلاقة بين القائد وموظفيه </a:t>
            </a:r>
          </a:p>
          <a:p>
            <a:r>
              <a:rPr lang="ar-IQ" dirty="0"/>
              <a:t>-البناء التنظيمي للعمل </a:t>
            </a:r>
          </a:p>
          <a:p>
            <a:r>
              <a:rPr lang="ar-IQ" dirty="0"/>
              <a:t>-سلطة القائد                                                                                ( كنعان ،365-367)</a:t>
            </a:r>
          </a:p>
          <a:p>
            <a:r>
              <a:rPr lang="ar-IQ" dirty="0"/>
              <a:t>وهذه العوامل الثلاث تترتب حسب اهميتها وحسب قوة تأثيرها ويرى انه متى توفرت هذه العوامل الثلاثة فان الموقف يكون ملائما للقائد                                                            (</a:t>
            </a:r>
            <a:r>
              <a:rPr lang="ar-IQ" dirty="0" err="1"/>
              <a:t>الجارودي</a:t>
            </a:r>
            <a:r>
              <a:rPr lang="ar-IQ" dirty="0"/>
              <a:t> ،ص63)</a:t>
            </a:r>
          </a:p>
        </p:txBody>
      </p:sp>
    </p:spTree>
    <p:extLst>
      <p:ext uri="{BB962C8B-B14F-4D97-AF65-F5344CB8AC3E}">
        <p14:creationId xmlns:p14="http://schemas.microsoft.com/office/powerpoint/2010/main" val="4221012213"/>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342</TotalTime>
  <Words>1992</Words>
  <Application>Microsoft Office PowerPoint</Application>
  <PresentationFormat>On-screen Show (4:3)</PresentationFormat>
  <Paragraphs>131</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نسق Office</vt:lpstr>
      <vt:lpstr>PowerPoint Presentation</vt:lpstr>
      <vt:lpstr>نظريات القيادة :-</vt:lpstr>
      <vt:lpstr>PowerPoint Presentation</vt:lpstr>
      <vt:lpstr>PowerPoint Presentation</vt:lpstr>
      <vt:lpstr>PowerPoint Presentation</vt:lpstr>
      <vt:lpstr>ب-نظرية X&amp;Y :-</vt:lpstr>
      <vt:lpstr>ج- نظرية الابعاد الثلاثة :-</vt:lpstr>
      <vt:lpstr>3-النظريات الموقفية :- </vt:lpstr>
      <vt:lpstr>أ-النظرية الموقفية لفيدلر :-</vt:lpstr>
      <vt:lpstr> ب- نظرية المسلك والهدف :- Path Goal Theory of Leadership ]مارتن ايفان وروبارت هاوس [ </vt:lpstr>
      <vt:lpstr>ج- نظرية نضج الاتباع ( هيرسي وبلانشارد ) :-</vt:lpstr>
      <vt:lpstr>PowerPoint Presentation</vt:lpstr>
      <vt:lpstr>4-الأنماط القيادية الحديثة والمعاصرة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ل-القيادة الريادية </vt:lpstr>
      <vt:lpstr> المصادر  </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Maher</dc:creator>
  <cp:lastModifiedBy>safaa</cp:lastModifiedBy>
  <cp:revision>29</cp:revision>
  <dcterms:created xsi:type="dcterms:W3CDTF">2019-10-06T10:51:21Z</dcterms:created>
  <dcterms:modified xsi:type="dcterms:W3CDTF">2019-12-26T06:52:32Z</dcterms:modified>
</cp:coreProperties>
</file>