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914399"/>
          </a:xfrm>
        </p:spPr>
        <p:txBody>
          <a:bodyPr>
            <a:normAutofit fontScale="90000"/>
          </a:bodyPr>
          <a:lstStyle/>
          <a:p>
            <a:pPr rtl="1"/>
            <a:r>
              <a:rPr lang="ar-SA" sz="2800" b="1" dirty="0"/>
              <a:t>الفصل العاشر</a:t>
            </a:r>
            <a:r>
              <a:rPr lang="en-US" sz="2800" dirty="0"/>
              <a:t/>
            </a:r>
            <a:br>
              <a:rPr lang="en-US" sz="2800" dirty="0"/>
            </a:br>
            <a:r>
              <a:rPr lang="ar-SA" sz="2800" b="1" dirty="0"/>
              <a:t>الترويج</a:t>
            </a:r>
            <a:endParaRPr lang="ar-IQ" sz="2800" dirty="0"/>
          </a:p>
        </p:txBody>
      </p:sp>
      <p:sp>
        <p:nvSpPr>
          <p:cNvPr id="3" name="Subtitle 2"/>
          <p:cNvSpPr>
            <a:spLocks noGrp="1"/>
          </p:cNvSpPr>
          <p:nvPr>
            <p:ph type="subTitle" idx="1"/>
          </p:nvPr>
        </p:nvSpPr>
        <p:spPr>
          <a:xfrm>
            <a:off x="533400" y="1371600"/>
            <a:ext cx="8153400" cy="4876800"/>
          </a:xfrm>
        </p:spPr>
        <p:txBody>
          <a:bodyPr>
            <a:normAutofit fontScale="70000" lnSpcReduction="20000"/>
          </a:bodyPr>
          <a:lstStyle/>
          <a:p>
            <a:pPr algn="r" rtl="1"/>
            <a:r>
              <a:rPr lang="ar-SA" b="1" dirty="0"/>
              <a:t>أولا : مفهوم الترويج وأهميته</a:t>
            </a:r>
            <a:endParaRPr lang="en-US" dirty="0"/>
          </a:p>
          <a:p>
            <a:pPr algn="r" rtl="1"/>
            <a:r>
              <a:rPr lang="ar-SA" dirty="0"/>
              <a:t>يعد الترويج احد عناصر المزيج التسويقي الذي يهدف إلى تعريف الزبون واقناعه بالتعامل مع المنظمة والولاء لمنتجاتها  ، و يقصد  بالترويج "كل صور الآتصال الاقناعي الموجهة لتعريف الزبون بالمنتجات التي تتناسب مع حاجته ورغبته وتعريفه بالمنظمة ، </a:t>
            </a:r>
            <a:endParaRPr lang="en-US" dirty="0"/>
          </a:p>
          <a:p>
            <a:pPr algn="r" rtl="1"/>
            <a:r>
              <a:rPr lang="ar-SA" dirty="0"/>
              <a:t>وقبل الأنتشار الواسع لمفهوم التسويق الحديث كأن هناك فكرة مفادها أن المنتجات الجيدة تبيع نفسها بنفسها ولكن بتطور المفهوم الحديث للتسويق ظهرت توجه اخر أن المنتج لا يبيع نفسه بنفسه ولكنه بحاجة جهود ترويجية كبيرة لكي يعرف الزبون بوجوده ويقتنع به ويفضله على غيره </a:t>
            </a:r>
            <a:endParaRPr lang="en-US" dirty="0"/>
          </a:p>
          <a:p>
            <a:pPr algn="r" rtl="1"/>
            <a:r>
              <a:rPr lang="ar-SA" dirty="0"/>
              <a:t>ويقصد بالترويج أن المنظمة تستخدم جميع الجهود والأساليب الشخصية وغير الشخصية لاخبار الزبون بالمنتجات التي تقدمها المنظمة، وشرح مزأياها وخصائصها، وكيفية الاستفادة منها واقناعه بالتعامل مع المنظمة وان عملية الترويج ترتكز على عنصرين رئيسيين:</a:t>
            </a:r>
            <a:endParaRPr lang="en-US" dirty="0"/>
          </a:p>
          <a:p>
            <a:pPr lvl="0" algn="r" rtl="1"/>
            <a:r>
              <a:rPr lang="ar-IQ" dirty="0" smtClean="0"/>
              <a:t>1.</a:t>
            </a:r>
            <a:r>
              <a:rPr lang="ar-SA" dirty="0" smtClean="0"/>
              <a:t>مجموعه </a:t>
            </a:r>
            <a:r>
              <a:rPr lang="ar-SA" dirty="0"/>
              <a:t>مناسبة من الحقائق والمعلومات عن المنظمة ومنتجاتها والتي يتم نقلها إلى الزبون.</a:t>
            </a:r>
            <a:endParaRPr lang="en-US" dirty="0"/>
          </a:p>
          <a:p>
            <a:pPr algn="r"/>
            <a:r>
              <a:rPr lang="ar-IQ" dirty="0" smtClean="0"/>
              <a:t>2.</a:t>
            </a:r>
            <a:r>
              <a:rPr lang="ar-SA" dirty="0" smtClean="0"/>
              <a:t>اقناع </a:t>
            </a:r>
            <a:r>
              <a:rPr lang="ar-SA" dirty="0"/>
              <a:t>هذا الزبون بأهمية وضرورة التعامل مع المنظمة واستخدام  منتجاتها لاشباع حاجاتهم.</a:t>
            </a:r>
            <a:endParaRPr lang="ar-IQ" dirty="0"/>
          </a:p>
        </p:txBody>
      </p:sp>
    </p:spTree>
    <p:extLst>
      <p:ext uri="{BB962C8B-B14F-4D97-AF65-F5344CB8AC3E}">
        <p14:creationId xmlns:p14="http://schemas.microsoft.com/office/powerpoint/2010/main" val="940083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algn="r" rtl="1"/>
            <a:r>
              <a:rPr lang="ar-SA" sz="2400" dirty="0"/>
              <a:t>وتبرز للترويج ثلاثة ابعاد رئيسة هي  :</a:t>
            </a:r>
            <a:r>
              <a:rPr lang="en-US" sz="2400" dirty="0"/>
              <a:t/>
            </a:r>
            <a:br>
              <a:rPr lang="en-US" sz="2400" dirty="0"/>
            </a:br>
            <a:r>
              <a:rPr lang="ar-SA" sz="2400" dirty="0"/>
              <a:t>الترويج هوعمليات اتصال  تحاول اقناع الزبون وتستهدف استجابات سلوكية معينة منه . </a:t>
            </a:r>
            <a:r>
              <a:rPr lang="en-US" sz="2400" dirty="0"/>
              <a:t/>
            </a:r>
            <a:br>
              <a:rPr lang="en-US" sz="2400" dirty="0"/>
            </a:br>
            <a:r>
              <a:rPr lang="ar-IQ" sz="2400" dirty="0" smtClean="0"/>
              <a:t>1. </a:t>
            </a:r>
            <a:r>
              <a:rPr lang="ar-SA" sz="2400" dirty="0" smtClean="0"/>
              <a:t>أن </a:t>
            </a:r>
            <a:r>
              <a:rPr lang="ar-SA" sz="2400" dirty="0"/>
              <a:t>الترويج هو عملية مصممة وهادفة لتحقيق غأيات محددة يرغب فيها المروج. </a:t>
            </a:r>
            <a:r>
              <a:rPr lang="en-US" sz="2400" dirty="0"/>
              <a:t/>
            </a:r>
            <a:br>
              <a:rPr lang="en-US" sz="2400" dirty="0"/>
            </a:br>
            <a:r>
              <a:rPr lang="ar-IQ" sz="2400" dirty="0" smtClean="0"/>
              <a:t>2. </a:t>
            </a:r>
            <a:r>
              <a:rPr lang="ar-SA" sz="2400" dirty="0" smtClean="0"/>
              <a:t>أن </a:t>
            </a:r>
            <a:r>
              <a:rPr lang="ar-SA" sz="2400" dirty="0"/>
              <a:t>الترويج لا يعتمد على اساليب الاقناع القسرية وأنما على اساليب التأثير الذهني . </a:t>
            </a:r>
            <a:r>
              <a:rPr lang="en-US" sz="2400" dirty="0"/>
              <a:t/>
            </a:r>
            <a:br>
              <a:rPr lang="en-US" sz="2400" dirty="0"/>
            </a:br>
            <a:r>
              <a:rPr lang="ar-SA" sz="2400" b="1" dirty="0"/>
              <a:t>تتحدد أهمية الترويج فيما ياتي : </a:t>
            </a:r>
            <a:r>
              <a:rPr lang="en-US" sz="2400" dirty="0"/>
              <a:t/>
            </a:r>
            <a:br>
              <a:rPr lang="en-US" sz="2400" dirty="0"/>
            </a:br>
            <a:r>
              <a:rPr lang="ar-SA" sz="2400" dirty="0"/>
              <a:t>الترويج احد عناصر المزيج التسويقي ، اللازم لتحقيق أهداف المبيعات والربحية للمنظمة . </a:t>
            </a:r>
            <a:r>
              <a:rPr lang="en-US" sz="2400" dirty="0"/>
              <a:t/>
            </a:r>
            <a:br>
              <a:rPr lang="en-US" sz="2400" dirty="0"/>
            </a:br>
            <a:r>
              <a:rPr lang="ar-IQ" sz="2400" dirty="0" smtClean="0"/>
              <a:t>1. </a:t>
            </a:r>
            <a:r>
              <a:rPr lang="ar-SA" sz="2400" dirty="0" smtClean="0"/>
              <a:t>هو </a:t>
            </a:r>
            <a:r>
              <a:rPr lang="ar-SA" sz="2400" dirty="0"/>
              <a:t>عملية اتصال يتم عبرها امداد المستهلك بمعلومات عن المنظمة ومنتجاتها.</a:t>
            </a:r>
            <a:r>
              <a:rPr lang="en-US" sz="2400" dirty="0"/>
              <a:t/>
            </a:r>
            <a:br>
              <a:rPr lang="en-US" sz="2400" dirty="0"/>
            </a:br>
            <a:r>
              <a:rPr lang="ar-SA" sz="2400" dirty="0"/>
              <a:t>الترويج يتضمن معرفة رد فعل المستهلك تجاه المعلومات المقدمة .</a:t>
            </a:r>
            <a:r>
              <a:rPr lang="en-US" sz="2400" dirty="0"/>
              <a:t/>
            </a:r>
            <a:br>
              <a:rPr lang="en-US" sz="2400" dirty="0"/>
            </a:br>
            <a:r>
              <a:rPr lang="ar-IQ" sz="2400" dirty="0" smtClean="0"/>
              <a:t>2. </a:t>
            </a:r>
            <a:r>
              <a:rPr lang="ar-SA" sz="2400" dirty="0" smtClean="0"/>
              <a:t>تساعد </a:t>
            </a:r>
            <a:r>
              <a:rPr lang="ar-SA" sz="2400" dirty="0"/>
              <a:t>على التأثير في سلوك المستهلك وتوجيهه بما يتمشى مع اشباع رغباته ويحقق أهداف المنظمة .</a:t>
            </a:r>
            <a:r>
              <a:rPr lang="en-US" sz="2400" dirty="0"/>
              <a:t/>
            </a:r>
            <a:br>
              <a:rPr lang="en-US" sz="2400" dirty="0"/>
            </a:br>
            <a:r>
              <a:rPr lang="ar-IQ" sz="2400" dirty="0" smtClean="0"/>
              <a:t>3. </a:t>
            </a:r>
            <a:r>
              <a:rPr lang="ar-SA" sz="2400" dirty="0" smtClean="0"/>
              <a:t>يسأهم </a:t>
            </a:r>
            <a:r>
              <a:rPr lang="ar-SA" sz="2400" dirty="0"/>
              <a:t>في تحسين الصورة الذهنية للمنظمة في السوق ، وخلق ولاء الزبائن </a:t>
            </a:r>
            <a:r>
              <a:rPr lang="en-US" sz="2400" dirty="0"/>
              <a:t/>
            </a:r>
            <a:br>
              <a:rPr lang="en-US" sz="2400" dirty="0"/>
            </a:br>
            <a:endParaRPr lang="ar-IQ" sz="2400" dirty="0"/>
          </a:p>
        </p:txBody>
      </p:sp>
    </p:spTree>
    <p:extLst>
      <p:ext uri="{BB962C8B-B14F-4D97-AF65-F5344CB8AC3E}">
        <p14:creationId xmlns:p14="http://schemas.microsoft.com/office/powerpoint/2010/main" val="669056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algn="r" rtl="1"/>
            <a:r>
              <a:rPr lang="ar-SA" sz="2000" b="1" dirty="0"/>
              <a:t>عملية الاتصال </a:t>
            </a:r>
            <a:r>
              <a:rPr lang="en-US" sz="2000" dirty="0"/>
              <a:t/>
            </a:r>
            <a:br>
              <a:rPr lang="en-US" sz="2000" dirty="0"/>
            </a:br>
            <a:r>
              <a:rPr lang="ar-SA" sz="2000" dirty="0"/>
              <a:t>وتتالف عملية الآتصالآت من مجموعة من المكونات يمكن تحديد أهمها بالآتي :</a:t>
            </a:r>
            <a:r>
              <a:rPr lang="en-US" sz="2000" dirty="0"/>
              <a:t/>
            </a:r>
            <a:br>
              <a:rPr lang="en-US" sz="2000" dirty="0"/>
            </a:br>
            <a:r>
              <a:rPr lang="ar-IQ" sz="2000" dirty="0" smtClean="0"/>
              <a:t>1. </a:t>
            </a:r>
            <a:r>
              <a:rPr lang="ar-SA" sz="2000" dirty="0" smtClean="0"/>
              <a:t>المرسل </a:t>
            </a:r>
            <a:r>
              <a:rPr lang="ar-SA" sz="2000" dirty="0"/>
              <a:t>: يمثل أي طرف في المنظمة قادر على  ارسال المعلومات إلى الأخرين .</a:t>
            </a:r>
            <a:r>
              <a:rPr lang="en-US" sz="2000" dirty="0"/>
              <a:t/>
            </a:r>
            <a:br>
              <a:rPr lang="en-US" sz="2000" dirty="0"/>
            </a:br>
            <a:r>
              <a:rPr lang="ar-IQ" sz="2000" dirty="0" smtClean="0"/>
              <a:t>2. </a:t>
            </a:r>
            <a:r>
              <a:rPr lang="ar-SA" sz="2000" dirty="0" smtClean="0"/>
              <a:t>الترميز </a:t>
            </a:r>
            <a:r>
              <a:rPr lang="ar-SA" sz="2000" dirty="0"/>
              <a:t>: وهي مجموعة المعأني المحددة في عملية الآتصالآت التنظيمية التي تستخدم لتحديد فهم مشترك عند أيصال الرسالة واستلامها.</a:t>
            </a:r>
            <a:r>
              <a:rPr lang="en-US" sz="2000" dirty="0"/>
              <a:t/>
            </a:r>
            <a:br>
              <a:rPr lang="en-US" sz="2000" dirty="0"/>
            </a:br>
            <a:r>
              <a:rPr lang="ar-IQ" sz="2000" dirty="0" smtClean="0"/>
              <a:t>3. </a:t>
            </a:r>
            <a:r>
              <a:rPr lang="ar-SA" sz="2000" dirty="0" smtClean="0"/>
              <a:t>الرسالة </a:t>
            </a:r>
            <a:r>
              <a:rPr lang="ar-SA" sz="2000" dirty="0"/>
              <a:t>: هي مضمون ومحتوى عملية الآتصالآت التنظيمية إذ لولا وجود الرسالة التي يتم تبادلها ما بين الطرفين لما استوجبت عملية الآتصال.</a:t>
            </a:r>
            <a:r>
              <a:rPr lang="en-US" sz="2000" dirty="0"/>
              <a:t/>
            </a:r>
            <a:br>
              <a:rPr lang="en-US" sz="2000" dirty="0"/>
            </a:br>
            <a:r>
              <a:rPr lang="ar-IQ" sz="2000" dirty="0" smtClean="0"/>
              <a:t>4. </a:t>
            </a:r>
            <a:r>
              <a:rPr lang="ar-SA" sz="2000" dirty="0" smtClean="0"/>
              <a:t>الوسيلة </a:t>
            </a:r>
            <a:r>
              <a:rPr lang="ar-SA" sz="2000" dirty="0"/>
              <a:t>: وهي الاشكال المختلفة التي يتم استخدامها في أنجاز عملية الآتصالآت التنظيمية وسواء كانت داخل المنظمة أو خارجها .</a:t>
            </a:r>
            <a:r>
              <a:rPr lang="en-US" sz="2000" dirty="0"/>
              <a:t/>
            </a:r>
            <a:br>
              <a:rPr lang="en-US" sz="2000" dirty="0"/>
            </a:br>
            <a:r>
              <a:rPr lang="ar-IQ" sz="2000" dirty="0" smtClean="0"/>
              <a:t>5. </a:t>
            </a:r>
            <a:r>
              <a:rPr lang="ar-SA" sz="2000" dirty="0" smtClean="0"/>
              <a:t>التفسير </a:t>
            </a:r>
            <a:r>
              <a:rPr lang="ar-SA" sz="2000" dirty="0"/>
              <a:t>: وهي التوافق بين الرموز التي تم ارسالها مع قدرة المستلم على التفسير لها .</a:t>
            </a:r>
            <a:r>
              <a:rPr lang="en-US" sz="2000" dirty="0"/>
              <a:t/>
            </a:r>
            <a:br>
              <a:rPr lang="en-US" sz="2000" dirty="0"/>
            </a:br>
            <a:r>
              <a:rPr lang="ar-IQ" sz="2000" dirty="0" smtClean="0"/>
              <a:t>6. </a:t>
            </a:r>
            <a:r>
              <a:rPr lang="ar-SA" sz="2000" dirty="0" smtClean="0"/>
              <a:t>المستلم </a:t>
            </a:r>
            <a:r>
              <a:rPr lang="ar-SA" sz="2000" dirty="0"/>
              <a:t>: وهي قدرة الفرد على ادارك الرسالة عبر حواسه الخمسة ومعرفة مضمون الرسالة.</a:t>
            </a:r>
            <a:r>
              <a:rPr lang="en-US" sz="2000" dirty="0"/>
              <a:t/>
            </a:r>
            <a:br>
              <a:rPr lang="en-US" sz="2000" dirty="0"/>
            </a:br>
            <a:r>
              <a:rPr lang="ar-IQ" sz="2000" dirty="0" smtClean="0"/>
              <a:t>7. </a:t>
            </a:r>
            <a:r>
              <a:rPr lang="ar-SA" sz="2000" dirty="0" smtClean="0"/>
              <a:t>الاستجابة </a:t>
            </a:r>
            <a:r>
              <a:rPr lang="ar-SA" sz="2000" dirty="0"/>
              <a:t>: وهي تمثل قبول أو رفض الرسالة ويتوقف هذا الامر على حاجة المستلم وقيمته والتقاليد والاعراف والالتزام في التنفيذ.</a:t>
            </a:r>
            <a:r>
              <a:rPr lang="en-US" sz="2000" dirty="0"/>
              <a:t/>
            </a:r>
            <a:br>
              <a:rPr lang="en-US" sz="2000" dirty="0"/>
            </a:br>
            <a:r>
              <a:rPr lang="ar-IQ" sz="2000" dirty="0" smtClean="0"/>
              <a:t>8. </a:t>
            </a:r>
            <a:r>
              <a:rPr lang="ar-SA" sz="2000" dirty="0" smtClean="0"/>
              <a:t>التغذية </a:t>
            </a:r>
            <a:r>
              <a:rPr lang="ar-SA" sz="2000" dirty="0"/>
              <a:t>العكسية : وهي تعبير عن مقدار الفهم الصريح للرسالة من عدمة وتاشير مستوى ومقدار رد الفعل المتحقق لدى المستلم عند اعادة اتصاله مع المرسل من عدمه .</a:t>
            </a:r>
            <a:r>
              <a:rPr lang="en-US" sz="2000" dirty="0"/>
              <a:t/>
            </a:r>
            <a:br>
              <a:rPr lang="en-US" sz="2000" dirty="0"/>
            </a:br>
            <a:r>
              <a:rPr lang="ar-IQ" sz="2000" dirty="0" smtClean="0"/>
              <a:t>9. </a:t>
            </a:r>
            <a:r>
              <a:rPr lang="ar-SA" sz="2000" dirty="0" smtClean="0"/>
              <a:t>الضوضاء </a:t>
            </a:r>
            <a:r>
              <a:rPr lang="ar-SA" sz="2000" dirty="0"/>
              <a:t>: وهي مجموعة المؤثرات المختلفة والتي قد تكون مقصودة أو غير مقصودة والتي من شأنها أن تؤثر على عملية الآتصال عبر كل مراحلها.</a:t>
            </a:r>
            <a:r>
              <a:rPr lang="en-US" sz="2000" dirty="0"/>
              <a:t/>
            </a:r>
            <a:br>
              <a:rPr lang="en-US" sz="2000" dirty="0"/>
            </a:br>
            <a:r>
              <a:rPr lang="en-US" sz="2000" dirty="0"/>
              <a:t> </a:t>
            </a:r>
            <a:br>
              <a:rPr lang="en-US" sz="2000" dirty="0"/>
            </a:br>
            <a:endParaRPr lang="ar-IQ" sz="2000" dirty="0"/>
          </a:p>
        </p:txBody>
      </p:sp>
    </p:spTree>
    <p:extLst>
      <p:ext uri="{BB962C8B-B14F-4D97-AF65-F5344CB8AC3E}">
        <p14:creationId xmlns:p14="http://schemas.microsoft.com/office/powerpoint/2010/main" val="366136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Autofit/>
          </a:bodyPr>
          <a:lstStyle/>
          <a:p>
            <a:pPr algn="r" rtl="1"/>
            <a:r>
              <a:rPr lang="ar-SA" sz="2000" b="1" dirty="0"/>
              <a:t>ثانيا : أهداف الترويج </a:t>
            </a:r>
            <a:r>
              <a:rPr lang="en-US" sz="2000" dirty="0"/>
              <a:t/>
            </a:r>
            <a:br>
              <a:rPr lang="en-US" sz="2000" dirty="0"/>
            </a:br>
            <a:r>
              <a:rPr lang="ar-SA" sz="2000" dirty="0"/>
              <a:t>تختلف الأهداف الترويحية من منظمة إلى أخر وفي نفس المنظمة من وقت إلى أخر ومن هذه الأهداف هي (مطلوب مع الرسم)</a:t>
            </a:r>
            <a:r>
              <a:rPr lang="en-US" sz="2000" dirty="0"/>
              <a:t/>
            </a:r>
            <a:br>
              <a:rPr lang="en-US" sz="2000" dirty="0"/>
            </a:br>
            <a:r>
              <a:rPr lang="ar-IQ" sz="2000" dirty="0" smtClean="0"/>
              <a:t>1. </a:t>
            </a:r>
            <a:r>
              <a:rPr lang="ar-SA" sz="2000" dirty="0" smtClean="0"/>
              <a:t>الاعلام </a:t>
            </a:r>
            <a:r>
              <a:rPr lang="en-US" sz="2000" dirty="0"/>
              <a:t>Informing </a:t>
            </a:r>
            <a:r>
              <a:rPr lang="ar-SA" sz="2000" dirty="0"/>
              <a:t>: وتعني تعريف المستهلكين الحاليين والمرتقبين بالسلعة من ناحية اسمها وخصائصها ومواصفاتها واستعمالآتها ومنافعها واماكن الحصول عليها وغيرها .</a:t>
            </a:r>
            <a:r>
              <a:rPr lang="en-US" sz="2000" dirty="0"/>
              <a:t/>
            </a:r>
            <a:br>
              <a:rPr lang="en-US" sz="2000" dirty="0"/>
            </a:br>
            <a:r>
              <a:rPr lang="ar-IQ" sz="2000" dirty="0" smtClean="0"/>
              <a:t>2. </a:t>
            </a:r>
            <a:r>
              <a:rPr lang="ar-SA" sz="2000" dirty="0" smtClean="0"/>
              <a:t>الاقناع</a:t>
            </a:r>
            <a:r>
              <a:rPr lang="en-US" sz="2000" dirty="0"/>
              <a:t>Persuading </a:t>
            </a:r>
            <a:r>
              <a:rPr lang="ar-SA" sz="2000" dirty="0"/>
              <a:t> : وتعني اقناع جمهور المستهلكين الحاليين والمرتقبين بالمنافع والفوائد التي تحققها السلعة لهم بغرض الحصول على الاستجابة المطلوبة منهم ، على سبيل المثال يمكن تصميم اعلأن تظهر به سيارة تسير في طرق وعرة  أو ملتوية للدلالة على قوة  وتحمل السيارة وتوافر عوامل السلامة فيها بهدف اقناع المستهلك بها وبالتالي دفعه على الشراء .</a:t>
            </a:r>
            <a:r>
              <a:rPr lang="en-US" sz="2000" dirty="0"/>
              <a:t/>
            </a:r>
            <a:br>
              <a:rPr lang="en-US" sz="2000" dirty="0"/>
            </a:br>
            <a:r>
              <a:rPr lang="ar-IQ" sz="2000" dirty="0" smtClean="0"/>
              <a:t>3. </a:t>
            </a:r>
            <a:r>
              <a:rPr lang="ar-SA" sz="2000" dirty="0" smtClean="0"/>
              <a:t>التذكير </a:t>
            </a:r>
            <a:r>
              <a:rPr lang="en-US" sz="2000" dirty="0"/>
              <a:t>Reminding </a:t>
            </a:r>
            <a:r>
              <a:rPr lang="ar-SA" sz="2000" dirty="0"/>
              <a:t> : وتعني تذكير جمهور المستهلكين بأن السلعة ماتزال متوفرة في الأسواق وخاصة في مرحلتي النضوج والأنحدار من مراحل دورة حياة السلعة إذ يكون المستهلك قد تعرف على السلعة وهو يحتاج إلى من يذكره بها بين مدة وأخرى ، وطلبها عند الحاجة اليها وعدم الآتجاه إلى السلع البديلة ، مثل الإعلان  على مشروبات الغازية .</a:t>
            </a:r>
            <a:r>
              <a:rPr lang="en-US" sz="2000" dirty="0"/>
              <a:t/>
            </a:r>
            <a:br>
              <a:rPr lang="en-US" sz="2000" dirty="0"/>
            </a:br>
            <a:r>
              <a:rPr lang="ar-IQ" sz="2000" dirty="0" smtClean="0"/>
              <a:t>4. </a:t>
            </a:r>
            <a:r>
              <a:rPr lang="ar-SA" sz="2000" dirty="0" smtClean="0"/>
              <a:t>التعزيز </a:t>
            </a:r>
            <a:r>
              <a:rPr lang="en-US" sz="2000" dirty="0"/>
              <a:t>Reinforcing</a:t>
            </a:r>
            <a:r>
              <a:rPr lang="ar-SA" sz="2000" dirty="0"/>
              <a:t> : وتعني تعزيز الرضا بالسلعة لدى المستهلك بعد شرائها وتدعيم ولائهم لها والتحدث عنها لغيرهم ، مثلا معظم اعلأنات السيارات تصمم بطريقة معينة لتقوية الشعور بالرضا لدى المستهلك بعد شرائها وتعميق  شعورهم بالفخر للحصول عليها .</a:t>
            </a:r>
            <a:endParaRPr lang="ar-IQ" sz="2000" dirty="0"/>
          </a:p>
        </p:txBody>
      </p:sp>
    </p:spTree>
    <p:extLst>
      <p:ext uri="{BB962C8B-B14F-4D97-AF65-F5344CB8AC3E}">
        <p14:creationId xmlns:p14="http://schemas.microsoft.com/office/powerpoint/2010/main" val="9707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Autofit/>
          </a:bodyPr>
          <a:lstStyle/>
          <a:p>
            <a:pPr algn="r" rtl="1"/>
            <a:r>
              <a:rPr lang="ar-SA" sz="2400" b="1" dirty="0"/>
              <a:t>ثالثا : اجراءات الآتصال</a:t>
            </a:r>
            <a:r>
              <a:rPr lang="en-US" sz="2400" dirty="0"/>
              <a:t/>
            </a:r>
            <a:br>
              <a:rPr lang="en-US" sz="2400" dirty="0"/>
            </a:br>
            <a:r>
              <a:rPr lang="ar-SA" sz="2400" dirty="0"/>
              <a:t>في المفاهيم التسويقية فأن الآتصالآت تكمن في الرسائل التي تبين العلاقات بين المنظمة والزبون وتتم عملية الآتصال من خلال شبكة ترويحية متكاملة فالمرسل للرسالة من خلال قنوات الآتصال المتعددة الاشكال يوصل الرسالة إلى الزبون ، وهذه الرسالة تتخذ اشكالا متعددة كأن تكون رموزا أو اشكالا أو عبارات أو أي اشارات أخري يمكن استيعابها وفهمها من الطرف الثاني ، وقد تطور الترويج منذ الحرب العالمية وحتى يومنا هذا بشكل كبير وملموس لعدة أسباب وهي :</a:t>
            </a:r>
            <a:r>
              <a:rPr lang="en-US" sz="2400" dirty="0"/>
              <a:t/>
            </a:r>
            <a:br>
              <a:rPr lang="en-US" sz="2400" dirty="0"/>
            </a:br>
            <a:r>
              <a:rPr lang="ar-IQ" sz="2400" dirty="0" smtClean="0"/>
              <a:t>1. </a:t>
            </a:r>
            <a:r>
              <a:rPr lang="ar-SA" sz="2400" dirty="0" smtClean="0"/>
              <a:t>ازدياد </a:t>
            </a:r>
            <a:r>
              <a:rPr lang="ar-SA" sz="2400" dirty="0"/>
              <a:t>حدة المنافسة في مختلف أنواع القطاعات العاملة في السوق  ( غير المصارف) . </a:t>
            </a:r>
            <a:r>
              <a:rPr lang="en-US" sz="2400" dirty="0"/>
              <a:t/>
            </a:r>
            <a:br>
              <a:rPr lang="en-US" sz="2400" dirty="0"/>
            </a:br>
            <a:r>
              <a:rPr lang="ar-IQ" sz="2400" dirty="0" smtClean="0"/>
              <a:t>2. </a:t>
            </a:r>
            <a:r>
              <a:rPr lang="ar-SA" sz="2400" dirty="0" smtClean="0"/>
              <a:t>ظهور </a:t>
            </a:r>
            <a:r>
              <a:rPr lang="ar-SA" sz="2400" dirty="0"/>
              <a:t>الحاسب  الالي (الكمبيوتر ) الذي فتح افاقا جديدة للمنظمات والتي ساعدتها على ابتكار وتطوير منتجات جديدة للزبائن </a:t>
            </a:r>
            <a:endParaRPr lang="ar-IQ" sz="2400" dirty="0"/>
          </a:p>
        </p:txBody>
      </p:sp>
    </p:spTree>
    <p:extLst>
      <p:ext uri="{BB962C8B-B14F-4D97-AF65-F5344CB8AC3E}">
        <p14:creationId xmlns:p14="http://schemas.microsoft.com/office/powerpoint/2010/main" val="326909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pPr algn="r" rtl="1"/>
            <a:r>
              <a:rPr lang="ar-SA" sz="2400" b="1" dirty="0"/>
              <a:t>رابعا : المزيج الترويجي</a:t>
            </a:r>
            <a:r>
              <a:rPr lang="en-US" sz="2400" dirty="0"/>
              <a:t/>
            </a:r>
            <a:br>
              <a:rPr lang="en-US" sz="2400" dirty="0"/>
            </a:br>
            <a:r>
              <a:rPr lang="ar-SA" sz="2400" dirty="0"/>
              <a:t>يمكن استخدام مجموعة من طرق الترويج للاتصال بالزبائن والمجموعات والمنظمات وتسمي هذه الطرق بالمزيج الترويحي ويتم الترويج للمنظمة من خلال اساليب عدة هي : </a:t>
            </a:r>
            <a:r>
              <a:rPr lang="ar-IQ" sz="2400" dirty="0" smtClean="0"/>
              <a:t/>
            </a:r>
            <a:br>
              <a:rPr lang="ar-IQ" sz="2400" dirty="0" smtClean="0"/>
            </a:br>
            <a:r>
              <a:rPr lang="ar-SA" sz="2400" b="1" dirty="0" smtClean="0"/>
              <a:t>1 </a:t>
            </a:r>
            <a:r>
              <a:rPr lang="ar-SA" sz="2400" b="1" dirty="0"/>
              <a:t>: الإعلان  </a:t>
            </a:r>
            <a:r>
              <a:rPr lang="en-US" sz="2400" dirty="0"/>
              <a:t/>
            </a:r>
            <a:br>
              <a:rPr lang="en-US" sz="2400" dirty="0"/>
            </a:br>
            <a:r>
              <a:rPr lang="ar-SA" sz="2400" b="1" dirty="0"/>
              <a:t>مفهوم الإعلان </a:t>
            </a:r>
            <a:r>
              <a:rPr lang="en-US" sz="2400" dirty="0"/>
              <a:t/>
            </a:r>
            <a:br>
              <a:rPr lang="en-US" sz="2400" dirty="0"/>
            </a:br>
            <a:r>
              <a:rPr lang="ar-SA" sz="2400" dirty="0"/>
              <a:t>يعد الإعلان  احد العناصر الرئيسة في المزيج الترويجي ويهدف إلى اثارة المستهلكين أو الزبائن بعروض المنظمة لغرض حثهم على شرائها أو زيادة الاهتمام بها بغرض الاقبال على شرائها . ويعرف الإعلان  بأنه اتصال غير المباشر وغير الشخصي لنقل الرسالة الترويجية إلى الزبائن المستهدفين ، عن طريق وسائل غير مملوكة مقابل اجر معين، كما عرفته جمعية التسويق الامريكية الإعلان  بأنه وسيله غير شخصية لتقديم الافكار أو السلع أو الخدمات  بواسطة جهة معلومة ومقابل اجر مدفوع ، ويعرف أيضا بأنه عبارة عن مختلف نواحي النشاط التي تؤدي إلى نشر أو إذا عة الرسائل الإعلان ية المرئية أو المسموعة إلى الجمهور لغرض حثه على شراء سلع أو الاستفادة من خدمات أو بقصد التقبل الطيب لافكار أو اشخاص أو منظمات معلن عنها ، وفي ضوء هذه المفاهيم للاعلأن نستطيع تحديد عدة عناصر أساسية يعد توفرها في الإعلان  معيارا للتفرقة بينه وبين غيره من </a:t>
            </a:r>
            <a:r>
              <a:rPr lang="ar-SA" sz="2400" dirty="0" smtClean="0"/>
              <a:t>اشكال</a:t>
            </a:r>
            <a:endParaRPr lang="ar-IQ" sz="2400" dirty="0"/>
          </a:p>
        </p:txBody>
      </p:sp>
    </p:spTree>
    <p:extLst>
      <p:ext uri="{BB962C8B-B14F-4D97-AF65-F5344CB8AC3E}">
        <p14:creationId xmlns:p14="http://schemas.microsoft.com/office/powerpoint/2010/main" val="1692285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SA" sz="2400" dirty="0"/>
              <a:t>الترويج وهي :</a:t>
            </a:r>
            <a:r>
              <a:rPr lang="en-US" sz="2400" dirty="0"/>
              <a:t/>
            </a:r>
            <a:br>
              <a:rPr lang="en-US" sz="2400" dirty="0"/>
            </a:br>
            <a:r>
              <a:rPr lang="ar-IQ" sz="2400" dirty="0" smtClean="0"/>
              <a:t>* </a:t>
            </a:r>
            <a:r>
              <a:rPr lang="ar-SA" sz="2400" dirty="0" smtClean="0"/>
              <a:t>اتصال </a:t>
            </a:r>
            <a:r>
              <a:rPr lang="ar-SA" sz="2400" dirty="0"/>
              <a:t>غير شخصي : إذ يتم بدون مواجهة مباشرة (وجها لوجه) بين البائع والمستهلك أو الزبون أو بين مورد الخدمة والمستفيد منها .</a:t>
            </a:r>
            <a:r>
              <a:rPr lang="en-US" sz="2400" dirty="0"/>
              <a:t/>
            </a:r>
            <a:br>
              <a:rPr lang="en-US" sz="2400" dirty="0"/>
            </a:br>
            <a:r>
              <a:rPr lang="ar-IQ" sz="2400" dirty="0" smtClean="0"/>
              <a:t>* </a:t>
            </a:r>
            <a:r>
              <a:rPr lang="ar-SA" sz="2400" dirty="0" smtClean="0"/>
              <a:t>وضوح </a:t>
            </a:r>
            <a:r>
              <a:rPr lang="ar-SA" sz="2400" dirty="0"/>
              <a:t>صفة المعلن في الإعلان  : إذ يذكر ضمن المعلومات الواردة في الإعلان  طبيعة المعلن وصفته وعنوأنه ..الخ .</a:t>
            </a:r>
            <a:r>
              <a:rPr lang="en-US" sz="2400" dirty="0"/>
              <a:t/>
            </a:r>
            <a:br>
              <a:rPr lang="en-US" sz="2400" dirty="0"/>
            </a:br>
            <a:r>
              <a:rPr lang="ar-IQ" sz="2400" dirty="0" smtClean="0"/>
              <a:t>* </a:t>
            </a:r>
            <a:r>
              <a:rPr lang="ar-SA" sz="2400" dirty="0" smtClean="0"/>
              <a:t>الإعلان  </a:t>
            </a:r>
            <a:r>
              <a:rPr lang="ar-SA" sz="2400" dirty="0"/>
              <a:t>نشاط مدفوع الثمن ، إذ أن الادارة تتمكن من مراقبته والتحكم فيه على عكس الحال بالنسبة للدعأية . </a:t>
            </a:r>
            <a:r>
              <a:rPr lang="en-US" sz="2400" dirty="0"/>
              <a:t/>
            </a:r>
            <a:br>
              <a:rPr lang="en-US" sz="2400" dirty="0"/>
            </a:br>
            <a:r>
              <a:rPr lang="ar-IQ" sz="2400" dirty="0" smtClean="0"/>
              <a:t>* </a:t>
            </a:r>
            <a:r>
              <a:rPr lang="ar-SA" sz="2400" dirty="0" smtClean="0"/>
              <a:t>ستخدام </a:t>
            </a:r>
            <a:r>
              <a:rPr lang="ar-SA" sz="2400" dirty="0"/>
              <a:t>وسيله متخصصة في توصيل المعلومات من المعلن إلى المعلن اليه مثل الصحف والمجلات والراديو والتلفاز والأنترنيت وغيرها.</a:t>
            </a:r>
            <a:r>
              <a:rPr lang="en-US" sz="2400" dirty="0"/>
              <a:t/>
            </a:r>
            <a:br>
              <a:rPr lang="en-US" sz="2400" dirty="0"/>
            </a:br>
            <a:r>
              <a:rPr lang="ar-IQ" sz="2400" dirty="0" smtClean="0"/>
              <a:t>* </a:t>
            </a:r>
            <a:r>
              <a:rPr lang="ar-SA" sz="2400" dirty="0" smtClean="0"/>
              <a:t>احداث </a:t>
            </a:r>
            <a:r>
              <a:rPr lang="ar-SA" sz="2400" dirty="0"/>
              <a:t>تأثير واغراء للمعلن اليه (المستهلك أو الزبون) ، إذ أن الإعلان  التأثيري يهدف إلى التأثير على الملعن اليه بطريقه مباشرة وسريعه بينما الإعلان  الاخباري أو الابلاغي يهدف إلى تزويد بمعلومات للمعلن اليه بطريقة غير مباشرة واقل سرعة دون محأوله التأثير عليه تأثيرا مباشرا </a:t>
            </a:r>
            <a:endParaRPr lang="ar-IQ" sz="2400" dirty="0"/>
          </a:p>
        </p:txBody>
      </p:sp>
    </p:spTree>
    <p:extLst>
      <p:ext uri="{BB962C8B-B14F-4D97-AF65-F5344CB8AC3E}">
        <p14:creationId xmlns:p14="http://schemas.microsoft.com/office/powerpoint/2010/main" val="2021836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pPr lvl="0" algn="r" rtl="1"/>
            <a:r>
              <a:rPr lang="ar-SA" sz="2000" b="1" dirty="0"/>
              <a:t>البيع الشخصي </a:t>
            </a:r>
            <a:r>
              <a:rPr lang="en-US" sz="2000" dirty="0"/>
              <a:t/>
            </a:r>
            <a:br>
              <a:rPr lang="en-US" sz="2000" dirty="0"/>
            </a:br>
            <a:r>
              <a:rPr lang="ar-SA" sz="2000" b="1" dirty="0"/>
              <a:t>مفهوم البيع الشخصي وأهميته</a:t>
            </a:r>
            <a:r>
              <a:rPr lang="en-US" sz="2000" dirty="0"/>
              <a:t/>
            </a:r>
            <a:br>
              <a:rPr lang="en-US" sz="2000" dirty="0"/>
            </a:br>
            <a:r>
              <a:rPr lang="ar-SA" sz="2000" dirty="0"/>
              <a:t>يشير البيع الشخصي إلى الآتصال المباشر بين المنظمة وزبائنها، والذي من خلاله يتم النقل الشفوي للرسالة الترويجية باستخدام مندوبي البيع التابعين للمنظمة . ويعتبر البيع الشخصي مصدرا هاما للكثير من المعلومات عن الأسواق والمنافسين ، كما يعتبر من افضل الوسائل لمتابعة خدمات ما بعد البيع ،إذ تغير اسلوب البيع الشخصي عما كأن عليه مسبقا وبات اداة ترويجية مهمة لتسويق المنتجات كما تغير اسلوب الجذب واستخداماته وعموما يعد البيع الشخصي اداة ترويجية حيوية عندما يكون حجم المنتج وكلفته يشكلأن جأنبا مهما بالنسبه له كذلك عندما يكون عدد المستهدفين محدود أو عندما يكون الاستهداف للزبائن الصناعيين أو تجار جملة ، ويعرف البيع الشخصي بأنه التقديم الشخصي والشفهي للمنتجات بهدف دفع المستهلكين والزبائن المرتقبين نحو الاقتناع بها وشرائها . كما يعرف البيع الشخصي بأنه  العملية المتعلقة بامداد المستهلك أو الزبون بالمعلومات واغرائه واقناعه بشراء المنتج عبر الآتصال الشخصي في موقف تبادلي ، كما يعرف بأنه  عملية الآتصال مابين البائع والمشتري ويشكل مباشر بهدف تشجيعه أو معأونته في تحقيق عملية الشراء للمنتجات و بعبارة أخرى يمكن القول بأن البيع الشخصي ما هوه الا الحلقة الشخصية الوسيطة ما بين المنظمة والمشتري،  إذ أن مهمة البيع الشخصي الأساسي هي التوفيق بين المنتجات وزبائن معينين من اجل تحويل الملكية بصورة أو بأخرى وبمعنى أخر ، فأن مهمة البيع الشخصي هي البحث عن الزبائن . وتتضمن هذة العملية أساسا نقل خصائص السلعة أو الخدمة للزبون  أي فيما يتعلق بالفوائد والمزأيا التي تعود على الزبون  من  وراء شراء واستخدام تلك  المنتجات ، ويعد البيع الشخصي من أكثر طرق الترويج فاعلية وذا كلفة مرتفعه ،</a:t>
            </a:r>
            <a:endParaRPr lang="ar-IQ" sz="2000" dirty="0"/>
          </a:p>
        </p:txBody>
      </p:sp>
    </p:spTree>
    <p:extLst>
      <p:ext uri="{BB962C8B-B14F-4D97-AF65-F5344CB8AC3E}">
        <p14:creationId xmlns:p14="http://schemas.microsoft.com/office/powerpoint/2010/main" val="3919052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pPr algn="r" rtl="1"/>
            <a:r>
              <a:rPr lang="ar-SA" sz="2400" dirty="0"/>
              <a:t>ومن المؤشرات في تحديد أهمية البيع الشخصي كعنصر من عناصر المزيج الترويجي هي:</a:t>
            </a:r>
            <a:r>
              <a:rPr lang="en-US" sz="2400" dirty="0"/>
              <a:t/>
            </a:r>
            <a:br>
              <a:rPr lang="en-US" sz="2400" dirty="0"/>
            </a:br>
            <a:r>
              <a:rPr lang="ar-IQ" sz="2400" dirty="0" smtClean="0"/>
              <a:t>1.</a:t>
            </a:r>
            <a:r>
              <a:rPr lang="ar-SA" sz="2400" dirty="0" smtClean="0"/>
              <a:t>أكثر </a:t>
            </a:r>
            <a:r>
              <a:rPr lang="ar-SA" sz="2400" dirty="0"/>
              <a:t>عناصر المزيج الترويجي مرونه عند استخدامه للتأثير في سلوك ز الزبائن  أو المستهلكين الشرائية.</a:t>
            </a:r>
            <a:r>
              <a:rPr lang="en-US" sz="2400" dirty="0"/>
              <a:t/>
            </a:r>
            <a:br>
              <a:rPr lang="en-US" sz="2400" dirty="0"/>
            </a:br>
            <a:r>
              <a:rPr lang="ar-IQ" sz="2400" dirty="0" smtClean="0"/>
              <a:t>2. </a:t>
            </a:r>
            <a:r>
              <a:rPr lang="ar-SA" sz="2400" dirty="0" smtClean="0"/>
              <a:t>يتمكن </a:t>
            </a:r>
            <a:r>
              <a:rPr lang="ar-SA" sz="2400" dirty="0"/>
              <a:t>مندوبي البيع من مشاهدة ردة فعل المستهدف من هذا النشاط تجاه البضاعة ووجهه نظره بما يمكن مندوب البيع بتغيير موقفه بما ينسجم مع موقف المستهلك أو الزبون لكسبه.</a:t>
            </a:r>
            <a:r>
              <a:rPr lang="en-US" sz="2400" dirty="0"/>
              <a:t/>
            </a:r>
            <a:br>
              <a:rPr lang="en-US" sz="2400" dirty="0"/>
            </a:br>
            <a:r>
              <a:rPr lang="ar-IQ" sz="2400" dirty="0" smtClean="0"/>
              <a:t>3. </a:t>
            </a:r>
            <a:r>
              <a:rPr lang="ar-SA" sz="2400" dirty="0" smtClean="0"/>
              <a:t>تعد </a:t>
            </a:r>
            <a:r>
              <a:rPr lang="ar-SA" sz="2400" dirty="0"/>
              <a:t>الجهود التسويقية المبذولة في عملية البيع الشخصي اقل ضياعا مقارنة بما هو عليه بالنسبة للاعلأن ، إذ من الممكن أن تصل الحملة الإعلان ية إلى اشخاص لا تعنيهم أو أنهم ليسوا بذي علاقة مباشرة بتلك الحملة الإعلان ية وعليه فأن ما يضيع من كلف منفقة على النشاط الإعلان ي سيكون أكثر مما هو عليه بالنسبة لعملية البيع الشخصي .</a:t>
            </a:r>
            <a:r>
              <a:rPr lang="en-US" sz="2400" dirty="0"/>
              <a:t/>
            </a:r>
            <a:br>
              <a:rPr lang="en-US" sz="2400" dirty="0"/>
            </a:br>
            <a:r>
              <a:rPr lang="ar-IQ" sz="2400" smtClean="0"/>
              <a:t>4.</a:t>
            </a:r>
            <a:r>
              <a:rPr lang="ar-SA" sz="2400" smtClean="0"/>
              <a:t>يعد </a:t>
            </a:r>
            <a:r>
              <a:rPr lang="ar-SA" sz="2400" dirty="0"/>
              <a:t>مندوبي البيع بمثابة مجسات لنقل المعلومات وملاحظات المشترين لادارة المنظمة .</a:t>
            </a:r>
            <a:r>
              <a:rPr lang="en-US" sz="2400" dirty="0"/>
              <a:t/>
            </a:r>
            <a:br>
              <a:rPr lang="en-US" sz="2400" dirty="0"/>
            </a:br>
            <a:r>
              <a:rPr lang="en-US" sz="2400" dirty="0"/>
              <a:t> </a:t>
            </a:r>
            <a:br>
              <a:rPr lang="en-US" sz="2400" dirty="0"/>
            </a:br>
            <a:endParaRPr lang="ar-IQ" sz="2400" dirty="0"/>
          </a:p>
        </p:txBody>
      </p:sp>
    </p:spTree>
    <p:extLst>
      <p:ext uri="{BB962C8B-B14F-4D97-AF65-F5344CB8AC3E}">
        <p14:creationId xmlns:p14="http://schemas.microsoft.com/office/powerpoint/2010/main" val="4260388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195</Words>
  <Application>Microsoft Office PowerPoint</Application>
  <PresentationFormat>On-screen Show (4:3)</PresentationFormat>
  <Paragraphs>15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الفصل العاشر الترويج</vt:lpstr>
      <vt:lpstr>وتبرز للترويج ثلاثة ابعاد رئيسة هي  : الترويج هوعمليات اتصال  تحاول اقناع الزبون وتستهدف استجابات سلوكية معينة منه .  1. أن الترويج هو عملية مصممة وهادفة لتحقيق غأيات محددة يرغب فيها المروج.  2. أن الترويج لا يعتمد على اساليب الاقناع القسرية وأنما على اساليب التأثير الذهني .  تتحدد أهمية الترويج فيما ياتي :  الترويج احد عناصر المزيج التسويقي ، اللازم لتحقيق أهداف المبيعات والربحية للمنظمة .  1. هو عملية اتصال يتم عبرها امداد المستهلك بمعلومات عن المنظمة ومنتجاتها. الترويج يتضمن معرفة رد فعل المستهلك تجاه المعلومات المقدمة . 2. تساعد على التأثير في سلوك المستهلك وتوجيهه بما يتمشى مع اشباع رغباته ويحقق أهداف المنظمة . 3. يسأهم في تحسين الصورة الذهنية للمنظمة في السوق ، وخلق ولاء الزبائن  </vt:lpstr>
      <vt:lpstr>عملية الاتصال  وتتالف عملية الآتصالآت من مجموعة من المكونات يمكن تحديد أهمها بالآتي : 1. المرسل : يمثل أي طرف في المنظمة قادر على  ارسال المعلومات إلى الأخرين . 2. الترميز : وهي مجموعة المعأني المحددة في عملية الآتصالآت التنظيمية التي تستخدم لتحديد فهم مشترك عند أيصال الرسالة واستلامها. 3. الرسالة : هي مضمون ومحتوى عملية الآتصالآت التنظيمية إذ لولا وجود الرسالة التي يتم تبادلها ما بين الطرفين لما استوجبت عملية الآتصال. 4. الوسيلة : وهي الاشكال المختلفة التي يتم استخدامها في أنجاز عملية الآتصالآت التنظيمية وسواء كانت داخل المنظمة أو خارجها . 5. التفسير : وهي التوافق بين الرموز التي تم ارسالها مع قدرة المستلم على التفسير لها . 6. المستلم : وهي قدرة الفرد على ادارك الرسالة عبر حواسه الخمسة ومعرفة مضمون الرسالة. 7. الاستجابة : وهي تمثل قبول أو رفض الرسالة ويتوقف هذا الامر على حاجة المستلم وقيمته والتقاليد والاعراف والالتزام في التنفيذ. 8. التغذية العكسية : وهي تعبير عن مقدار الفهم الصريح للرسالة من عدمة وتاشير مستوى ومقدار رد الفعل المتحقق لدى المستلم عند اعادة اتصاله مع المرسل من عدمه . 9. الضوضاء : وهي مجموعة المؤثرات المختلفة والتي قد تكون مقصودة أو غير مقصودة والتي من شأنها أن تؤثر على عملية الآتصال عبر كل مراحلها.   </vt:lpstr>
      <vt:lpstr>ثانيا : أهداف الترويج  تختلف الأهداف الترويحية من منظمة إلى أخر وفي نفس المنظمة من وقت إلى أخر ومن هذه الأهداف هي (مطلوب مع الرسم) 1. الاعلام Informing : وتعني تعريف المستهلكين الحاليين والمرتقبين بالسلعة من ناحية اسمها وخصائصها ومواصفاتها واستعمالآتها ومنافعها واماكن الحصول عليها وغيرها . 2. الاقناعPersuading  : وتعني اقناع جمهور المستهلكين الحاليين والمرتقبين بالمنافع والفوائد التي تحققها السلعة لهم بغرض الحصول على الاستجابة المطلوبة منهم ، على سبيل المثال يمكن تصميم اعلأن تظهر به سيارة تسير في طرق وعرة  أو ملتوية للدلالة على قوة  وتحمل السيارة وتوافر عوامل السلامة فيها بهدف اقناع المستهلك بها وبالتالي دفعه على الشراء . 3. التذكير Reminding  : وتعني تذكير جمهور المستهلكين بأن السلعة ماتزال متوفرة في الأسواق وخاصة في مرحلتي النضوج والأنحدار من مراحل دورة حياة السلعة إذ يكون المستهلك قد تعرف على السلعة وهو يحتاج إلى من يذكره بها بين مدة وأخرى ، وطلبها عند الحاجة اليها وعدم الآتجاه إلى السلع البديلة ، مثل الإعلان  على مشروبات الغازية . 4. التعزيز Reinforcing : وتعني تعزيز الرضا بالسلعة لدى المستهلك بعد شرائها وتدعيم ولائهم لها والتحدث عنها لغيرهم ، مثلا معظم اعلأنات السيارات تصمم بطريقة معينة لتقوية الشعور بالرضا لدى المستهلك بعد شرائها وتعميق  شعورهم بالفخر للحصول عليها .</vt:lpstr>
      <vt:lpstr>ثالثا : اجراءات الآتصال في المفاهيم التسويقية فأن الآتصالآت تكمن في الرسائل التي تبين العلاقات بين المنظمة والزبون وتتم عملية الآتصال من خلال شبكة ترويحية متكاملة فالمرسل للرسالة من خلال قنوات الآتصال المتعددة الاشكال يوصل الرسالة إلى الزبون ، وهذه الرسالة تتخذ اشكالا متعددة كأن تكون رموزا أو اشكالا أو عبارات أو أي اشارات أخري يمكن استيعابها وفهمها من الطرف الثاني ، وقد تطور الترويج منذ الحرب العالمية وحتى يومنا هذا بشكل كبير وملموس لعدة أسباب وهي : 1. ازدياد حدة المنافسة في مختلف أنواع القطاعات العاملة في السوق  ( غير المصارف) .  2. ظهور الحاسب  الالي (الكمبيوتر ) الذي فتح افاقا جديدة للمنظمات والتي ساعدتها على ابتكار وتطوير منتجات جديدة للزبائن </vt:lpstr>
      <vt:lpstr>رابعا : المزيج الترويجي يمكن استخدام مجموعة من طرق الترويج للاتصال بالزبائن والمجموعات والمنظمات وتسمي هذه الطرق بالمزيج الترويحي ويتم الترويج للمنظمة من خلال اساليب عدة هي :  1 : الإعلان   مفهوم الإعلان  يعد الإعلان  احد العناصر الرئيسة في المزيج الترويجي ويهدف إلى اثارة المستهلكين أو الزبائن بعروض المنظمة لغرض حثهم على شرائها أو زيادة الاهتمام بها بغرض الاقبال على شرائها . ويعرف الإعلان  بأنه اتصال غير المباشر وغير الشخصي لنقل الرسالة الترويجية إلى الزبائن المستهدفين ، عن طريق وسائل غير مملوكة مقابل اجر معين، كما عرفته جمعية التسويق الامريكية الإعلان  بأنه وسيله غير شخصية لتقديم الافكار أو السلع أو الخدمات  بواسطة جهة معلومة ومقابل اجر مدفوع ، ويعرف أيضا بأنه عبارة عن مختلف نواحي النشاط التي تؤدي إلى نشر أو إذا عة الرسائل الإعلان ية المرئية أو المسموعة إلى الجمهور لغرض حثه على شراء سلع أو الاستفادة من خدمات أو بقصد التقبل الطيب لافكار أو اشخاص أو منظمات معلن عنها ، وفي ضوء هذه المفاهيم للاعلأن نستطيع تحديد عدة عناصر أساسية يعد توفرها في الإعلان  معيارا للتفرقة بينه وبين غيره من اشكال</vt:lpstr>
      <vt:lpstr>الترويج وهي : * اتصال غير شخصي : إذ يتم بدون مواجهة مباشرة (وجها لوجه) بين البائع والمستهلك أو الزبون أو بين مورد الخدمة والمستفيد منها . * وضوح صفة المعلن في الإعلان  : إذ يذكر ضمن المعلومات الواردة في الإعلان  طبيعة المعلن وصفته وعنوأنه ..الخ . * الإعلان  نشاط مدفوع الثمن ، إذ أن الادارة تتمكن من مراقبته والتحكم فيه على عكس الحال بالنسبة للدعأية .  * ستخدام وسيله متخصصة في توصيل المعلومات من المعلن إلى المعلن اليه مثل الصحف والمجلات والراديو والتلفاز والأنترنيت وغيرها. * احداث تأثير واغراء للمعلن اليه (المستهلك أو الزبون) ، إذ أن الإعلان  التأثيري يهدف إلى التأثير على الملعن اليه بطريقه مباشرة وسريعه بينما الإعلان  الاخباري أو الابلاغي يهدف إلى تزويد بمعلومات للمعلن اليه بطريقة غير مباشرة واقل سرعة دون محأوله التأثير عليه تأثيرا مباشرا </vt:lpstr>
      <vt:lpstr>البيع الشخصي  مفهوم البيع الشخصي وأهميته يشير البيع الشخصي إلى الآتصال المباشر بين المنظمة وزبائنها، والذي من خلاله يتم النقل الشفوي للرسالة الترويجية باستخدام مندوبي البيع التابعين للمنظمة . ويعتبر البيع الشخصي مصدرا هاما للكثير من المعلومات عن الأسواق والمنافسين ، كما يعتبر من افضل الوسائل لمتابعة خدمات ما بعد البيع ،إذ تغير اسلوب البيع الشخصي عما كأن عليه مسبقا وبات اداة ترويجية مهمة لتسويق المنتجات كما تغير اسلوب الجذب واستخداماته وعموما يعد البيع الشخصي اداة ترويجية حيوية عندما يكون حجم المنتج وكلفته يشكلأن جأنبا مهما بالنسبه له كذلك عندما يكون عدد المستهدفين محدود أو عندما يكون الاستهداف للزبائن الصناعيين أو تجار جملة ، ويعرف البيع الشخصي بأنه التقديم الشخصي والشفهي للمنتجات بهدف دفع المستهلكين والزبائن المرتقبين نحو الاقتناع بها وشرائها . كما يعرف البيع الشخصي بأنه  العملية المتعلقة بامداد المستهلك أو الزبون بالمعلومات واغرائه واقناعه بشراء المنتج عبر الآتصال الشخصي في موقف تبادلي ، كما يعرف بأنه  عملية الآتصال مابين البائع والمشتري ويشكل مباشر بهدف تشجيعه أو معأونته في تحقيق عملية الشراء للمنتجات و بعبارة أخرى يمكن القول بأن البيع الشخصي ما هوه الا الحلقة الشخصية الوسيطة ما بين المنظمة والمشتري،  إذ أن مهمة البيع الشخصي الأساسي هي التوفيق بين المنتجات وزبائن معينين من اجل تحويل الملكية بصورة أو بأخرى وبمعنى أخر ، فأن مهمة البيع الشخصي هي البحث عن الزبائن . وتتضمن هذة العملية أساسا نقل خصائص السلعة أو الخدمة للزبون  أي فيما يتعلق بالفوائد والمزأيا التي تعود على الزبون  من  وراء شراء واستخدام تلك  المنتجات ، ويعد البيع الشخصي من أكثر طرق الترويج فاعلية وذا كلفة مرتفعه ،</vt:lpstr>
      <vt:lpstr>ومن المؤشرات في تحديد أهمية البيع الشخصي كعنصر من عناصر المزيج الترويجي هي: 1.أكثر عناصر المزيج الترويجي مرونه عند استخدامه للتأثير في سلوك ز الزبائن  أو المستهلكين الشرائية. 2. يتمكن مندوبي البيع من مشاهدة ردة فعل المستهدف من هذا النشاط تجاه البضاعة ووجهه نظره بما يمكن مندوب البيع بتغيير موقفه بما ينسجم مع موقف المستهلك أو الزبون لكسبه. 3. تعد الجهود التسويقية المبذولة في عملية البيع الشخصي اقل ضياعا مقارنة بما هو عليه بالنسبة للاعلأن ، إذ من الممكن أن تصل الحملة الإعلان ية إلى اشخاص لا تعنيهم أو أنهم ليسوا بذي علاقة مباشرة بتلك الحملة الإعلان ية وعليه فأن ما يضيع من كلف منفقة على النشاط الإعلان ي سيكون أكثر مما هو عليه بالنسبة لعملية البيع الشخصي . 4.يعد مندوبي البيع بمثابة مجسات لنقل المعلومات وملاحظات المشترين لادارة المنظمة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العاشر الترويج</dc:title>
  <dc:creator>ALalamiya</dc:creator>
  <cp:lastModifiedBy>ALalamiya</cp:lastModifiedBy>
  <cp:revision>2</cp:revision>
  <dcterms:created xsi:type="dcterms:W3CDTF">2006-08-16T00:00:00Z</dcterms:created>
  <dcterms:modified xsi:type="dcterms:W3CDTF">2020-05-04T12:45:04Z</dcterms:modified>
</cp:coreProperties>
</file>