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761999"/>
          </a:xfrm>
        </p:spPr>
        <p:txBody>
          <a:bodyPr>
            <a:noAutofit/>
          </a:bodyPr>
          <a:lstStyle/>
          <a:p>
            <a:pPr rtl="1"/>
            <a:r>
              <a:rPr lang="ar-SA" sz="2800" b="1" dirty="0"/>
              <a:t>الفصل التاسع </a:t>
            </a:r>
            <a:r>
              <a:rPr lang="en-US" sz="2800" dirty="0"/>
              <a:t/>
            </a:r>
            <a:br>
              <a:rPr lang="en-US" sz="2800" dirty="0"/>
            </a:br>
            <a:r>
              <a:rPr lang="ar-SA" sz="2800" b="1" dirty="0"/>
              <a:t>التسعير</a:t>
            </a:r>
            <a:endParaRPr lang="ar-IQ" sz="2800" dirty="0"/>
          </a:p>
        </p:txBody>
      </p:sp>
      <p:sp>
        <p:nvSpPr>
          <p:cNvPr id="3" name="Subtitle 2"/>
          <p:cNvSpPr>
            <a:spLocks noGrp="1"/>
          </p:cNvSpPr>
          <p:nvPr>
            <p:ph type="subTitle" idx="1"/>
          </p:nvPr>
        </p:nvSpPr>
        <p:spPr>
          <a:xfrm>
            <a:off x="685800" y="1524000"/>
            <a:ext cx="7620000" cy="4648200"/>
          </a:xfrm>
        </p:spPr>
        <p:txBody>
          <a:bodyPr>
            <a:normAutofit fontScale="85000" lnSpcReduction="20000"/>
          </a:bodyPr>
          <a:lstStyle/>
          <a:p>
            <a:pPr algn="r" rtl="1"/>
            <a:r>
              <a:rPr lang="ar-SA" b="1" dirty="0"/>
              <a:t>أولا : مفهوم التسعير وأهميته</a:t>
            </a:r>
            <a:endParaRPr lang="en-US" dirty="0"/>
          </a:p>
          <a:p>
            <a:pPr algn="r" rtl="1"/>
            <a:r>
              <a:rPr lang="ar-SA" dirty="0"/>
              <a:t>يعد السعر العنصر الوحيد من عناصر المزيج التسويقي الذي يدر عائدا على المنظمة بينما تمثل العناصر الأخرى كلفة تتحملها المنظمة. لذلك القرارات المتعلقة </a:t>
            </a:r>
            <a:r>
              <a:rPr lang="ar-IQ" dirty="0"/>
              <a:t>مهمة جداَ</a:t>
            </a:r>
            <a:r>
              <a:rPr lang="ar-SA" dirty="0"/>
              <a:t> ويعرف بأنه القيمة النقدية للسلعة أو الخدمة التي يدفعها المستهلك لحيازته أو استخدامه للسلعة أو الخدمة. لذلك يتطلب من المنظمات الهادفة للربح أو غير الربحية أن تثبت أسعار منتجاتها والسعر يمكن أن ياخذ مسميات عديدة مثل: </a:t>
            </a:r>
            <a:endParaRPr lang="en-US" dirty="0"/>
          </a:p>
          <a:p>
            <a:pPr algn="r" rtl="1"/>
            <a:r>
              <a:rPr lang="ar-SA" dirty="0"/>
              <a:t>1)دفع الأيجار الشهري أو السنوي 2)دفع اجور غرفة المنام في فندق أو منتجع سياحي 3)دفع رسوم الدرأسة في الجامعة</a:t>
            </a:r>
            <a:r>
              <a:rPr lang="ar-IQ" dirty="0"/>
              <a:t>.4)</a:t>
            </a:r>
            <a:r>
              <a:rPr lang="ar-SA" dirty="0"/>
              <a:t>دفع اجرة طبيب.</a:t>
            </a:r>
            <a:r>
              <a:rPr lang="ar-IQ" dirty="0"/>
              <a:t>5) </a:t>
            </a:r>
            <a:r>
              <a:rPr lang="ar-SA" dirty="0"/>
              <a:t>عمولة بنك أو أن البنك يدفع فائدة للزبون .</a:t>
            </a:r>
            <a:r>
              <a:rPr lang="ar-IQ" dirty="0"/>
              <a:t>6) </a:t>
            </a:r>
            <a:r>
              <a:rPr lang="ar-SA" dirty="0"/>
              <a:t>ضريبة الدخل أو ضريبة العقار ..الخ</a:t>
            </a:r>
            <a:endParaRPr lang="en-US" dirty="0"/>
          </a:p>
          <a:p>
            <a:pPr algn="r" rtl="1"/>
            <a:r>
              <a:rPr lang="ar-SA" dirty="0"/>
              <a:t>أن هذه الحالآت تعد سعر لحدوث تبادل للحصول على سلعة أو خدمة يرغب المستهلك بشرائها</a:t>
            </a:r>
            <a:endParaRPr lang="en-US" dirty="0"/>
          </a:p>
          <a:p>
            <a:pPr algn="r"/>
            <a:endParaRPr lang="ar-IQ" dirty="0"/>
          </a:p>
        </p:txBody>
      </p:sp>
    </p:spTree>
    <p:extLst>
      <p:ext uri="{BB962C8B-B14F-4D97-AF65-F5344CB8AC3E}">
        <p14:creationId xmlns:p14="http://schemas.microsoft.com/office/powerpoint/2010/main" val="3953584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r" rtl="1"/>
            <a:r>
              <a:rPr lang="ar-SA" sz="2400" b="1" dirty="0"/>
              <a:t>خامساً : تعديل الأسعار </a:t>
            </a:r>
            <a:r>
              <a:rPr lang="en-US" sz="2400" dirty="0"/>
              <a:t/>
            </a:r>
            <a:br>
              <a:rPr lang="en-US" sz="2400" dirty="0"/>
            </a:br>
            <a:r>
              <a:rPr lang="ar-IQ" sz="2400" dirty="0" smtClean="0"/>
              <a:t>1. </a:t>
            </a:r>
            <a:r>
              <a:rPr lang="ar-SA" sz="2400" dirty="0" smtClean="0"/>
              <a:t>التسعير </a:t>
            </a:r>
            <a:r>
              <a:rPr lang="ar-SA" sz="2400" dirty="0"/>
              <a:t>الجغرافي : ويستند إلى الجهة التي تتحمل كلفة النقل ، وهل هى البائع أو المشترى اذا البائع تحمل كلفة النقل سوف يتغيير سعر السلعة اذ يتاثر الطلب بالسعر.  اما في حالة كون تأثير السعر على الطلب ضعيفا ، فقد يلجا البائع إلى وسائل أخرى مثل : الإعلان  وتقديم الخدمات لزيادة الطلب واما إذا  تحمل المشترى كلفة النقل للسلعة ، فنجده يفضل منفذ التوزيع القريب له وذو السعر الاعلى ، وذلك عن منفذ التوزيع البعيد جغرافيا وذو السعر الاقل ، كما قد يفضل المشترى بائعا معينا تربطه به علاقة وطيدة رغم علمه بأنه يبيع السلعة بسعر اعلى .</a:t>
            </a:r>
            <a:r>
              <a:rPr lang="en-US" sz="2400" dirty="0"/>
              <a:t/>
            </a:r>
            <a:br>
              <a:rPr lang="en-US" sz="2400" dirty="0"/>
            </a:br>
            <a:r>
              <a:rPr lang="ar-IQ" sz="2400" dirty="0" smtClean="0"/>
              <a:t>2. </a:t>
            </a:r>
            <a:r>
              <a:rPr lang="ar-SA" sz="2400" dirty="0" smtClean="0"/>
              <a:t>سياسات </a:t>
            </a:r>
            <a:r>
              <a:rPr lang="ar-SA" sz="2400" dirty="0"/>
              <a:t>الخصم ، حيث يتاثر السعر المحدد للسلعة بأنواع الخصم التي تحصل عليها المنظمة ، مثل خصم عند الشراء بكميات كبيرة ، وخصم تعجيل الدفع عند دفع ثمن المشتريات نقدا أو خلال فترة محددة ، وكذلك الخصم التجاري عند قيام الموزع بمجهودات معينة لتوزيع السلعة </a:t>
            </a:r>
            <a:endParaRPr lang="ar-IQ" sz="2400" dirty="0"/>
          </a:p>
        </p:txBody>
      </p:sp>
    </p:spTree>
    <p:extLst>
      <p:ext uri="{BB962C8B-B14F-4D97-AF65-F5344CB8AC3E}">
        <p14:creationId xmlns:p14="http://schemas.microsoft.com/office/powerpoint/2010/main" val="3627552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lvl="0" algn="r" rtl="1"/>
            <a:r>
              <a:rPr lang="ar-SA" sz="2000" dirty="0"/>
              <a:t>ومن مزأيا سياسات الخصم ما ياتي :</a:t>
            </a:r>
            <a:r>
              <a:rPr lang="en-US" sz="2000" dirty="0"/>
              <a:t/>
            </a:r>
            <a:br>
              <a:rPr lang="en-US" sz="2000" dirty="0"/>
            </a:br>
            <a:r>
              <a:rPr lang="ar-IQ" sz="2000" dirty="0" smtClean="0"/>
              <a:t>*. </a:t>
            </a:r>
            <a:r>
              <a:rPr lang="ar-SA" sz="2000" dirty="0" smtClean="0"/>
              <a:t>جذب </a:t>
            </a:r>
            <a:r>
              <a:rPr lang="ar-SA" sz="2000" dirty="0"/>
              <a:t>المستهلك على الشراء .</a:t>
            </a:r>
            <a:r>
              <a:rPr lang="en-US" sz="2000" dirty="0"/>
              <a:t/>
            </a:r>
            <a:br>
              <a:rPr lang="en-US" sz="2000" dirty="0"/>
            </a:br>
            <a:r>
              <a:rPr lang="ar-IQ" sz="2000" dirty="0" smtClean="0"/>
              <a:t>*. </a:t>
            </a:r>
            <a:r>
              <a:rPr lang="ar-SA" sz="2000" dirty="0" smtClean="0"/>
              <a:t>التمييز </a:t>
            </a:r>
            <a:r>
              <a:rPr lang="ar-SA" sz="2000" dirty="0"/>
              <a:t>بين الزبائن على أساس السعر .</a:t>
            </a:r>
            <a:r>
              <a:rPr lang="en-US" sz="2000" dirty="0"/>
              <a:t/>
            </a:r>
            <a:br>
              <a:rPr lang="en-US" sz="2000" dirty="0"/>
            </a:br>
            <a:r>
              <a:rPr lang="ar-IQ" sz="2000" dirty="0" smtClean="0"/>
              <a:t>*. </a:t>
            </a:r>
            <a:r>
              <a:rPr lang="ar-SA" sz="2000" dirty="0" smtClean="0"/>
              <a:t>توفير </a:t>
            </a:r>
            <a:r>
              <a:rPr lang="ar-SA" sz="2000" dirty="0"/>
              <a:t>مصاريف اعادة اعداد البائع لقوائم الأسعار الجديدة .</a:t>
            </a:r>
            <a:r>
              <a:rPr lang="en-US" sz="2000" dirty="0"/>
              <a:t/>
            </a:r>
            <a:br>
              <a:rPr lang="en-US" sz="2000" dirty="0"/>
            </a:br>
            <a:r>
              <a:rPr lang="ar-SA" sz="2000" dirty="0"/>
              <a:t>واما عن عيوب هذه السياسات ، فتتحدد في :</a:t>
            </a:r>
            <a:r>
              <a:rPr lang="en-US" sz="2000" dirty="0"/>
              <a:t/>
            </a:r>
            <a:br>
              <a:rPr lang="en-US" sz="2000" dirty="0"/>
            </a:br>
            <a:r>
              <a:rPr lang="ar-IQ" sz="2000" dirty="0" smtClean="0"/>
              <a:t>*. </a:t>
            </a:r>
            <a:r>
              <a:rPr lang="ar-SA" sz="2000" dirty="0" smtClean="0"/>
              <a:t>تضليل </a:t>
            </a:r>
            <a:r>
              <a:rPr lang="ar-SA" sz="2000" dirty="0"/>
              <a:t>المستهلك في بعض الحالآت .</a:t>
            </a:r>
            <a:r>
              <a:rPr lang="en-US" sz="2000" dirty="0"/>
              <a:t/>
            </a:r>
            <a:br>
              <a:rPr lang="en-US" sz="2000" dirty="0"/>
            </a:br>
            <a:r>
              <a:rPr lang="ar-IQ" sz="2000" dirty="0" smtClean="0"/>
              <a:t>*. </a:t>
            </a:r>
            <a:r>
              <a:rPr lang="ar-SA" sz="2000" dirty="0" smtClean="0"/>
              <a:t>صعوبة </a:t>
            </a:r>
            <a:r>
              <a:rPr lang="ar-SA" sz="2000" dirty="0"/>
              <a:t>مقارنة المشترى للأسعار الصافية .</a:t>
            </a:r>
            <a:r>
              <a:rPr lang="en-US" sz="2000" dirty="0"/>
              <a:t/>
            </a:r>
            <a:br>
              <a:rPr lang="en-US" sz="2000" dirty="0"/>
            </a:br>
            <a:r>
              <a:rPr lang="ar-IQ" sz="2000" dirty="0" smtClean="0"/>
              <a:t>*. </a:t>
            </a:r>
            <a:r>
              <a:rPr lang="ar-SA" sz="2000" dirty="0" smtClean="0"/>
              <a:t>قد </a:t>
            </a:r>
            <a:r>
              <a:rPr lang="ar-SA" sz="2000" dirty="0"/>
              <a:t>تحتاج لاجراء عمليات حسابية معقدة .</a:t>
            </a:r>
            <a:r>
              <a:rPr lang="en-US" sz="2000" dirty="0"/>
              <a:t/>
            </a:r>
            <a:br>
              <a:rPr lang="en-US" sz="2000" dirty="0"/>
            </a:br>
            <a:r>
              <a:rPr lang="ar-IQ" sz="2000" dirty="0" smtClean="0"/>
              <a:t>3. </a:t>
            </a:r>
            <a:r>
              <a:rPr lang="ar-SA" sz="2000" dirty="0" smtClean="0"/>
              <a:t>التسعير </a:t>
            </a:r>
            <a:r>
              <a:rPr lang="ar-SA" sz="2000" dirty="0"/>
              <a:t>الترويجي :تعتمد بعض المنظمات على السعر المنخفض كوسيلة للترويج وتنشيط المبيعات . وياخذ السعر المنخفض اشكالا عدة ، منها منح خصومات في مناسبات المواسم والفرص التسويقية ، وجذب المشترى كما قد تلجا لعرض شراء وحدتين من سلعة مقابل حصول المستهلك على وحدة ثالثة مجأنا .</a:t>
            </a:r>
            <a:r>
              <a:rPr lang="en-US" sz="2000" dirty="0"/>
              <a:t/>
            </a:r>
            <a:br>
              <a:rPr lang="en-US" sz="2000" dirty="0"/>
            </a:br>
            <a:r>
              <a:rPr lang="ar-IQ" sz="2000" dirty="0" smtClean="0"/>
              <a:t>4. </a:t>
            </a:r>
            <a:r>
              <a:rPr lang="ar-SA" sz="2000" dirty="0" smtClean="0"/>
              <a:t>سياسة </a:t>
            </a:r>
            <a:r>
              <a:rPr lang="ar-SA" sz="2000" dirty="0"/>
              <a:t>التمييز في الأسعار :تعنى بيع نفس السلعة أو الخدمة بأكثر من سعر مع عدم اختلاف كلفة الإنتاج والتسويق ومستوى الجودة ، وتاخذ هذه السياسة صور عدة ، منها :</a:t>
            </a:r>
            <a:r>
              <a:rPr lang="en-US" sz="2000" dirty="0"/>
              <a:t/>
            </a:r>
            <a:br>
              <a:rPr lang="en-US" sz="2000" dirty="0"/>
            </a:br>
            <a:r>
              <a:rPr lang="ar-IQ" sz="2000" dirty="0" smtClean="0"/>
              <a:t>* </a:t>
            </a:r>
            <a:r>
              <a:rPr lang="ar-SA" sz="2000" dirty="0" smtClean="0"/>
              <a:t>حسب </a:t>
            </a:r>
            <a:r>
              <a:rPr lang="ar-SA" sz="2000" dirty="0"/>
              <a:t>قدرة المشترى على المسأومة والخبرة والمعرفة بالأسعار.</a:t>
            </a:r>
            <a:r>
              <a:rPr lang="en-US" sz="2000" dirty="0"/>
              <a:t/>
            </a:r>
            <a:br>
              <a:rPr lang="en-US" sz="2000" dirty="0"/>
            </a:br>
            <a:r>
              <a:rPr lang="ar-IQ" sz="2000" dirty="0" smtClean="0"/>
              <a:t>* </a:t>
            </a:r>
            <a:r>
              <a:rPr lang="ar-SA" sz="2000" dirty="0" smtClean="0"/>
              <a:t>قد </a:t>
            </a:r>
            <a:r>
              <a:rPr lang="ar-SA" sz="2000" dirty="0"/>
              <a:t>يتم التمييز السعري باستخدام الالوأن للسلعة .</a:t>
            </a:r>
            <a:r>
              <a:rPr lang="en-US" sz="2000" dirty="0"/>
              <a:t/>
            </a:r>
            <a:br>
              <a:rPr lang="en-US" sz="2000" dirty="0"/>
            </a:br>
            <a:r>
              <a:rPr lang="ar-IQ" sz="2000" dirty="0" smtClean="0"/>
              <a:t>* </a:t>
            </a:r>
            <a:r>
              <a:rPr lang="ar-SA" sz="2000" dirty="0" smtClean="0"/>
              <a:t>يمتد </a:t>
            </a:r>
            <a:r>
              <a:rPr lang="ar-SA" sz="2000" dirty="0"/>
              <a:t>التمييز السعري لقطاع الخدمات:إذ تختلف أسعار المقاعد في الطائرات والقطارات والسيارات للدرجة الأولى والثانية وغيرها ، وكذلك الأقامة بالفنادق ودور السينما وغيرها</a:t>
            </a:r>
            <a:r>
              <a:rPr lang="en-US" sz="2000" dirty="0"/>
              <a:t/>
            </a:r>
            <a:br>
              <a:rPr lang="en-US" sz="2000" dirty="0"/>
            </a:br>
            <a:endParaRPr lang="ar-IQ" sz="2000" dirty="0"/>
          </a:p>
        </p:txBody>
      </p:sp>
    </p:spTree>
    <p:extLst>
      <p:ext uri="{BB962C8B-B14F-4D97-AF65-F5344CB8AC3E}">
        <p14:creationId xmlns:p14="http://schemas.microsoft.com/office/powerpoint/2010/main" val="3428421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lvl="0" algn="r" rtl="1"/>
            <a:r>
              <a:rPr lang="ar-IQ" sz="2000" dirty="0" smtClean="0"/>
              <a:t>6. </a:t>
            </a:r>
            <a:r>
              <a:rPr lang="ar-SA" sz="2000" dirty="0" smtClean="0"/>
              <a:t>تسعير </a:t>
            </a:r>
            <a:r>
              <a:rPr lang="ar-SA" sz="2000" dirty="0"/>
              <a:t>المنتجات الجديدة : تهدف إلى تسعير منتج جديد مبتكر ويتم حمأيته قانونيا ويمكن للمنظمة التي تقدم منتجاً جديدا أن تختار بين سياسة قشط السوق في التسعير (ارتفاع السعر في البدأية مع التخفيض له تدريجيا فيما بعد)، أو سياسة التمكن من السوق (أنخفاض الأسعار بشكل نسبى) ، وكما موضحة ادناه : </a:t>
            </a:r>
            <a:r>
              <a:rPr lang="en-US" sz="2000" dirty="0"/>
              <a:t/>
            </a:r>
            <a:br>
              <a:rPr lang="en-US" sz="2000" dirty="0"/>
            </a:br>
            <a:r>
              <a:rPr lang="ar-IQ" sz="2000" dirty="0" smtClean="0"/>
              <a:t>* </a:t>
            </a:r>
            <a:r>
              <a:rPr lang="ar-SA" sz="2000" dirty="0" smtClean="0"/>
              <a:t>سياسة </a:t>
            </a:r>
            <a:r>
              <a:rPr lang="ar-SA" sz="2000" dirty="0"/>
              <a:t>كشط السوق :  تعتمد هذه السياسة على تسعير السلعة الجديدة باعلى سعر ممكن مع وجود ميزأنية كبيرة للترويج ، ثم يتم تخفيض السعر بعد ذلك ، </a:t>
            </a:r>
            <a:r>
              <a:rPr lang="ar-SA" sz="2000" b="1" dirty="0"/>
              <a:t>وتهدف </a:t>
            </a:r>
            <a:r>
              <a:rPr lang="ar-SA" sz="2000" dirty="0"/>
              <a:t>هذه السياسة إلى كسب قطاع من المستهلكين ذوى القدرة الشرائية العالية وتمتع المنظمة بمركز قيادي في السوق وتحقيق شهرة كبيرة في مجال تقديم المنتجات الجديدة </a:t>
            </a:r>
            <a:r>
              <a:rPr lang="ar-SA" sz="2000" b="1" dirty="0"/>
              <a:t>ومن مخاطر استخدام</a:t>
            </a:r>
            <a:r>
              <a:rPr lang="ar-SA" sz="2000" dirty="0"/>
              <a:t> هذه السياسة احتمال عدم اقبال المستهلكين على شراء السلع ذات السعر المرتفع </a:t>
            </a:r>
            <a:r>
              <a:rPr lang="en-US" sz="2000" dirty="0"/>
              <a:t/>
            </a:r>
            <a:br>
              <a:rPr lang="en-US" sz="2000" dirty="0"/>
            </a:br>
            <a:r>
              <a:rPr lang="ar-IQ" sz="2000" dirty="0" smtClean="0"/>
              <a:t>*</a:t>
            </a:r>
            <a:r>
              <a:rPr lang="ar-SA" sz="2000" dirty="0" smtClean="0"/>
              <a:t>سياسة </a:t>
            </a:r>
            <a:r>
              <a:rPr lang="ar-SA" sz="2000" dirty="0"/>
              <a:t>التمكن من السوق :  تبدا هذه السياسة بأسعار منخفضة للسلعة الجديدة ، وذلك لجذب المزيد من الزبائن ، وأنتشار السلعة في السوق ثم يتبع ذلك ارتفاع تدريجي للأسعار حسب الطلب على السلعة </a:t>
            </a:r>
            <a:r>
              <a:rPr lang="ar-SA" sz="2000" b="1" dirty="0"/>
              <a:t>وتهدف</a:t>
            </a:r>
            <a:r>
              <a:rPr lang="ar-SA" sz="2000" dirty="0"/>
              <a:t> هذه السياسة إلى كسب المزيد من الزبائن الجدد ، وتنشيط المبيعات ، وأنتشار السلعة في السوق . ويفضل استخدام هذه السياسة في حالة زيادة المنافسة ، وعند دخول الأسواق الكبيرة لذوى الدخول المتوسطة والمنخفضة </a:t>
            </a:r>
            <a:r>
              <a:rPr lang="en-US" sz="2000" dirty="0"/>
              <a:t/>
            </a:r>
            <a:br>
              <a:rPr lang="en-US" sz="2000" dirty="0"/>
            </a:br>
            <a:r>
              <a:rPr lang="ar-IQ" sz="2000" dirty="0" smtClean="0"/>
              <a:t>7. </a:t>
            </a:r>
            <a:r>
              <a:rPr lang="ar-SA" sz="2000" dirty="0" smtClean="0"/>
              <a:t>تأثير </a:t>
            </a:r>
            <a:r>
              <a:rPr lang="ar-SA" sz="2000" dirty="0"/>
              <a:t>النظام الرقمي والشبكات العنكبوتية على التسعير : بسبب التقدم المستمر في النظام الرقمي وشبكات الأنترنت التي تتجلى في الأنتشار السريع للأنترنت والمعلومات عن سمات المنتجات واسعاره وهذا النمو في النظام الرقمي اثر على التسعير للمنتجات</a:t>
            </a:r>
            <a:r>
              <a:rPr lang="en-US" sz="2000" dirty="0"/>
              <a:t/>
            </a:r>
            <a:br>
              <a:rPr lang="en-US" sz="2000" dirty="0"/>
            </a:br>
            <a:endParaRPr lang="ar-IQ" sz="2000" dirty="0"/>
          </a:p>
        </p:txBody>
      </p:sp>
    </p:spTree>
    <p:extLst>
      <p:ext uri="{BB962C8B-B14F-4D97-AF65-F5344CB8AC3E}">
        <p14:creationId xmlns:p14="http://schemas.microsoft.com/office/powerpoint/2010/main" val="783226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pPr lvl="0" algn="r" rtl="1"/>
            <a:r>
              <a:rPr lang="ar-IQ" sz="2000" dirty="0" smtClean="0"/>
              <a:t>8. </a:t>
            </a:r>
            <a:r>
              <a:rPr lang="ar-SA" sz="2000" dirty="0" smtClean="0"/>
              <a:t>استراتيجيات </a:t>
            </a:r>
            <a:r>
              <a:rPr lang="ar-SA" sz="2000" dirty="0"/>
              <a:t>التسعير على شبكة الأنترنت : في حقيقة الامر ن الصعب أن نحدد الاستعداد الحقيقي للدفع لدى المستهلك، المستهلكين أنفسهم لا يدركون مشاعرهم الذاتية في العديد من الحالآت مع ذلك  من الممكن  للمنظمات أن تقوم بتعزيز الاحساس لاستعداد أي زبون للدفع  من خلال الاستفادة من المعلومات الخاصة بالزبون المتعلقة بإذواقه وسماته من خلال البيأنات المستحصله عبر العلاقات و تبادل المعلومات مع الزبائن.</a:t>
            </a:r>
            <a:r>
              <a:rPr lang="en-US" sz="2000" dirty="0"/>
              <a:t/>
            </a:r>
            <a:br>
              <a:rPr lang="en-US" sz="2000" dirty="0"/>
            </a:br>
            <a:r>
              <a:rPr lang="ar-IQ" sz="2000" dirty="0" smtClean="0"/>
              <a:t>9. </a:t>
            </a:r>
            <a:r>
              <a:rPr lang="ar-SA" sz="2000" dirty="0" smtClean="0"/>
              <a:t>تقنيات </a:t>
            </a:r>
            <a:r>
              <a:rPr lang="ar-SA" sz="2000" dirty="0"/>
              <a:t>التسعير المستندة على أساس استعداد المشتري للدفع تتضمن  بعض العناصر مثل التفاضل في الأسعار و تجميعها. من الممكن أن يتم تصنيف التمأيز في السعر بشكل اكبر إلى ابعاد ثلاثة كما ياتي : </a:t>
            </a:r>
            <a:r>
              <a:rPr lang="en-US" sz="2000" dirty="0"/>
              <a:t/>
            </a:r>
            <a:br>
              <a:rPr lang="en-US" sz="2000" dirty="0"/>
            </a:br>
            <a:r>
              <a:rPr lang="ar-IQ" sz="2000" dirty="0" smtClean="0"/>
              <a:t>* التسعير </a:t>
            </a:r>
            <a:r>
              <a:rPr lang="ar-IQ" sz="2000" dirty="0"/>
              <a:t>لكل زبون: أي وضع أسعار مختلفة لكل زبون بحسب قدرته الشرائية . أن من ميزات هذه الستراتيجية أن الزبون يقوم بشراء ما يناسب قدرته المالية ومن </a:t>
            </a:r>
            <a:r>
              <a:rPr lang="ar-IQ" sz="2000" b="1" dirty="0"/>
              <a:t>السلبيات</a:t>
            </a:r>
            <a:r>
              <a:rPr lang="ar-IQ" sz="2000" dirty="0"/>
              <a:t> ليس من السهل التحديد بدقة القدرة الشرائية لكل زبون و تسجيل المعلومات الشخصية للزبائن للاستفادة منها عن طريق الأنترنت قد يشكل  أنتهاك للخصوصية. أن مثل هذا الاسلوب ممكن أن يخلق نوع من العدائية من الزبون اتجاه المنظمة </a:t>
            </a:r>
            <a:r>
              <a:rPr lang="en-US" sz="2000" dirty="0"/>
              <a:t/>
            </a:r>
            <a:br>
              <a:rPr lang="en-US" sz="2000" dirty="0"/>
            </a:br>
            <a:r>
              <a:rPr lang="ar-IQ" sz="2000" dirty="0" smtClean="0"/>
              <a:t>* </a:t>
            </a:r>
            <a:r>
              <a:rPr lang="ar-SA" sz="2000" dirty="0" smtClean="0"/>
              <a:t>التسعير </a:t>
            </a:r>
            <a:r>
              <a:rPr lang="ar-SA" sz="2000" dirty="0"/>
              <a:t>على أساس الاصدار : والتي تكون تسعيرة موحدة لمختلف اصدارات المنتجات  على أساس الفاعلية والجودة من اجل تعزيز اختيارات المستهلك بما يناسب قدرته على الدفع وبذلك نحقق تحديد للأسعار على أساس القدرة الشرائية( مثل الحاسبات ومواصفاتها).</a:t>
            </a:r>
            <a:r>
              <a:rPr lang="en-US" sz="2000" dirty="0"/>
              <a:t/>
            </a:r>
            <a:br>
              <a:rPr lang="en-US" sz="2000" dirty="0"/>
            </a:br>
            <a:r>
              <a:rPr lang="ar-IQ" sz="2000" dirty="0" smtClean="0"/>
              <a:t>* تسعير </a:t>
            </a:r>
            <a:r>
              <a:rPr lang="ar-IQ" sz="2000" dirty="0"/>
              <a:t>المجموعة : والذي يصنف المستهلكين  إلى مجاميع بحسب قدرتهم الشرائية وتحديد أسعار لكل مجموعة . وهو الأكثر فاعلية في التطبيق عندما يكون الاستعداد للدفع  معتمدا على عوامل ( مثل تحديد الاعمار الحقيقة )</a:t>
            </a:r>
            <a:r>
              <a:rPr lang="en-US" sz="2000" dirty="0"/>
              <a:t/>
            </a:r>
            <a:br>
              <a:rPr lang="en-US" sz="2000" dirty="0"/>
            </a:br>
            <a:endParaRPr lang="ar-IQ" sz="2000" dirty="0"/>
          </a:p>
        </p:txBody>
      </p:sp>
    </p:spTree>
    <p:extLst>
      <p:ext uri="{BB962C8B-B14F-4D97-AF65-F5344CB8AC3E}">
        <p14:creationId xmlns:p14="http://schemas.microsoft.com/office/powerpoint/2010/main" val="4289153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r" rtl="1"/>
            <a:r>
              <a:rPr lang="ar-IQ" sz="2000" dirty="0" smtClean="0"/>
              <a:t>10. </a:t>
            </a:r>
            <a:r>
              <a:rPr lang="ar-SA" sz="2000" dirty="0" smtClean="0"/>
              <a:t>التسعير </a:t>
            </a:r>
            <a:r>
              <a:rPr lang="ar-SA" sz="2000" dirty="0"/>
              <a:t>الحزمي: هو تجميع  مختلف المنتجات في حزم أو مجموعات ووضع سعر لها بحيث يكون اقل مما لو وضع لكل منتج منفرد. هذه التقنية تجعل من الممكن أن نطور استراتيجية للتسعير لمجموعة من المنتجات و ذلك عن طريق حساب متوسط استعدادات المستهلك للدفع فيما يخص جميع المواد برمتها او للمنتجات بشكل منفرد(مثلا قرص </a:t>
            </a:r>
            <a:r>
              <a:rPr lang="en-US" sz="2000" dirty="0"/>
              <a:t>cd </a:t>
            </a:r>
            <a:r>
              <a:rPr lang="ar-IQ" sz="2000" dirty="0"/>
              <a:t> يتضمن مجموعة برامج او كل برنامج على حدا)</a:t>
            </a:r>
            <a:r>
              <a:rPr lang="en-US" sz="2000" dirty="0"/>
              <a:t/>
            </a:r>
            <a:br>
              <a:rPr lang="en-US" sz="2000" dirty="0"/>
            </a:br>
            <a:r>
              <a:rPr lang="ar-IQ" sz="2000" dirty="0" smtClean="0"/>
              <a:t>11. </a:t>
            </a:r>
            <a:r>
              <a:rPr lang="ar-SA" sz="2000" dirty="0" smtClean="0"/>
              <a:t>المزاد </a:t>
            </a:r>
            <a:r>
              <a:rPr lang="ar-SA" sz="2000" dirty="0"/>
              <a:t>العلني والمناقصات: هو تقنية التسعير التي تشجع مباشرةً المستهلكين إلى تحديد و اعلأن استعدادهم الخاص للدفع و التي يحدد فيها المشتري السعر المرغوب. </a:t>
            </a:r>
            <a:r>
              <a:rPr lang="ar-SA" sz="2000" b="1" dirty="0"/>
              <a:t>ومن عيوبه</a:t>
            </a:r>
            <a:r>
              <a:rPr lang="ar-SA" sz="2000" dirty="0"/>
              <a:t> الوقت الطويل المستغرق في اتمام الشراء ويتم استغلاله في الإعلان التي تزيد من الأيرادات. اما المناقصات فهي تمكن الباعة من التنافس فيما بينهم ببيع المنتج على أساس السعر الذي يحدده المشتري وأن البائع الذي يقدم السعر الاقل هو من يقوم بأنجاح عملية الشراء، (مثل مناقصات تجهيز مواد الى دوائر الدولة او المنظمات)</a:t>
            </a:r>
            <a:r>
              <a:rPr lang="en-US" sz="2000" dirty="0"/>
              <a:t/>
            </a:r>
            <a:br>
              <a:rPr lang="en-US" sz="2000" dirty="0"/>
            </a:br>
            <a:r>
              <a:rPr lang="ar-IQ" sz="2000" dirty="0" smtClean="0"/>
              <a:t>12. </a:t>
            </a:r>
            <a:r>
              <a:rPr lang="ar-SA" sz="2000" dirty="0" smtClean="0"/>
              <a:t>التغيرات </a:t>
            </a:r>
            <a:r>
              <a:rPr lang="ar-SA" sz="2000" dirty="0"/>
              <a:t>في الأسعار اصبحت سهلة : أن المقدار الاقصى للقيمة النقدية التي يكون أي زبون مستعد أن يدفعها لشراء منتج يتم اعتبارها مقياس للقدرة الشرائية وأن الاستعداد للدفع بين المستهلكين مختلف تبعا للظروف المحيطة بهم. كما ان القابلية على الدفع تتغير تتغير استناداً للضروف مما يتطلب  تغيير الاسعار من قبل المنظمة اذ يتم استبدال بطاقات الأسعار المثبتة على المنتجات ، أو التي يتم نشرها في المعارض.</a:t>
            </a:r>
            <a:r>
              <a:rPr lang="en-US" sz="2000" dirty="0"/>
              <a:t/>
            </a:r>
            <a:br>
              <a:rPr lang="en-US" sz="2000" dirty="0"/>
            </a:br>
            <a:endParaRPr lang="ar-IQ" sz="2000" dirty="0"/>
          </a:p>
        </p:txBody>
      </p:sp>
    </p:spTree>
    <p:extLst>
      <p:ext uri="{BB962C8B-B14F-4D97-AF65-F5344CB8AC3E}">
        <p14:creationId xmlns:p14="http://schemas.microsoft.com/office/powerpoint/2010/main" val="2815922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algn="r" rtl="1"/>
            <a:r>
              <a:rPr lang="ar-SA" sz="2400" b="1" dirty="0"/>
              <a:t>ثانياً: أهداف التسعير </a:t>
            </a:r>
            <a:r>
              <a:rPr lang="en-US" sz="2400" dirty="0"/>
              <a:t/>
            </a:r>
            <a:br>
              <a:rPr lang="en-US" sz="2400" dirty="0"/>
            </a:br>
            <a:r>
              <a:rPr lang="ar-IQ" sz="2400" dirty="0" smtClean="0"/>
              <a:t>1.تعظيم </a:t>
            </a:r>
            <a:r>
              <a:rPr lang="ar-IQ" sz="2400" dirty="0"/>
              <a:t>الربح : معظم المنظمات لها هدف الربح من أنتهاج ستراتيجية تسعير معينة ، الادارة تعرف (</a:t>
            </a:r>
            <a:r>
              <a:rPr lang="ar-SA" sz="2400" b="1" dirty="0"/>
              <a:t>الربح= العائد – النفقات)</a:t>
            </a:r>
            <a:r>
              <a:rPr lang="en-US" sz="2400" dirty="0"/>
              <a:t/>
            </a:r>
            <a:br>
              <a:rPr lang="en-US" sz="2400" dirty="0"/>
            </a:br>
            <a:r>
              <a:rPr lang="ar-SA" sz="2400" dirty="0"/>
              <a:t>وأن العائد هو نتيجة ( </a:t>
            </a:r>
            <a:r>
              <a:rPr lang="ar-SA" sz="2400" b="1" dirty="0"/>
              <a:t>العائد الاجمالي = السعر  </a:t>
            </a:r>
            <a:r>
              <a:rPr lang="en-US" sz="2400" b="1" dirty="0"/>
              <a:t>x</a:t>
            </a:r>
            <a:r>
              <a:rPr lang="ar-SA" sz="2400" b="1" dirty="0"/>
              <a:t> الكمية المباعة)</a:t>
            </a:r>
            <a:r>
              <a:rPr lang="en-US" sz="2400" dirty="0"/>
              <a:t/>
            </a:r>
            <a:br>
              <a:rPr lang="en-US" sz="2400" dirty="0"/>
            </a:br>
            <a:r>
              <a:rPr lang="ar-SA" sz="2400" dirty="0"/>
              <a:t>بعض المنظمات تسعى لتعظيم الارباح من خلال زيادة الأسعار إلى النقطة التي يحدث فيها أنخفاض في عدد الوحدات المباعة فرفع الأسعار بنسبة 10% يخفض نسبة الربحية بمقدار 8% وأن زيادة 5% أخرى يخفض 6% أخرى من الارباح . (بمعنى تستخدم تحليل نقطة التعادل )</a:t>
            </a:r>
            <a:r>
              <a:rPr lang="en-US" sz="2400" dirty="0"/>
              <a:t/>
            </a:r>
            <a:br>
              <a:rPr lang="en-US" sz="2400" dirty="0"/>
            </a:br>
            <a:r>
              <a:rPr lang="ar-IQ" sz="2400" dirty="0" smtClean="0"/>
              <a:t>2.</a:t>
            </a:r>
            <a:r>
              <a:rPr lang="ar-SA" sz="2400" dirty="0" smtClean="0"/>
              <a:t>تغطية </a:t>
            </a:r>
            <a:r>
              <a:rPr lang="ar-SA" sz="2400" dirty="0"/>
              <a:t>الكلفة أو جزء منها: تحأول المنظمات تحديد سعر لمنتجاتها بما يمكنها من استرداد الكلفة أو جزء منها في مدة زمنية معينة ، اما في المنظمات الغير هادفة للربح فأنها لا تستطيع أن تفرض سعرا يغطي كلفتها ، الا أن البعض منها يحاول تحديد سعر تهدف منه استرداد جزء من الكلفة.</a:t>
            </a:r>
            <a:r>
              <a:rPr lang="en-US" sz="2400" dirty="0"/>
              <a:t/>
            </a:r>
            <a:br>
              <a:rPr lang="en-US" sz="2400" dirty="0"/>
            </a:br>
            <a:r>
              <a:rPr lang="ar-IQ" sz="2400" dirty="0" smtClean="0"/>
              <a:t>3.</a:t>
            </a:r>
            <a:r>
              <a:rPr lang="ar-SA" sz="2400" dirty="0" smtClean="0"/>
              <a:t>تنشيط </a:t>
            </a:r>
            <a:r>
              <a:rPr lang="ar-SA" sz="2400" dirty="0"/>
              <a:t>السوق: قد تعمد المنظمة إلى تحديد سعر منخفض لمنتجاتها بهدف جذب اكبر عدد من المستهلكين في اقصر وقت ممكن ، وتوزيع اكبر كمية من المنتجات لقطاعات السوق الأكثر حساسية للسعر، وتطلق منظمات الأعمال على هذا </a:t>
            </a:r>
            <a:r>
              <a:rPr lang="ar-SA" sz="2400" b="1" dirty="0"/>
              <a:t>الهدف اختراق السوق</a:t>
            </a:r>
            <a:r>
              <a:rPr lang="ar-SA" sz="2400" dirty="0"/>
              <a:t> والغرض بتحديد سعر منخفض هو لضمأن نمو السوق و السيطرة على قطاع كبير منه</a:t>
            </a:r>
            <a:endParaRPr lang="ar-IQ" sz="2400" dirty="0"/>
          </a:p>
        </p:txBody>
      </p:sp>
    </p:spTree>
    <p:extLst>
      <p:ext uri="{BB962C8B-B14F-4D97-AF65-F5344CB8AC3E}">
        <p14:creationId xmlns:p14="http://schemas.microsoft.com/office/powerpoint/2010/main" val="89608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lvl="0" algn="r" rtl="1"/>
            <a:r>
              <a:rPr lang="ar-SA" sz="2400" dirty="0"/>
              <a:t>وهناك عدة حالآت يفضل فيها الاعتماد على السعر كوسيلة لتنمية السوق هي :</a:t>
            </a:r>
            <a:r>
              <a:rPr lang="en-US" sz="2400" dirty="0"/>
              <a:t/>
            </a:r>
            <a:br>
              <a:rPr lang="en-US" sz="2400" dirty="0"/>
            </a:br>
            <a:r>
              <a:rPr lang="ar-IQ" sz="2400" dirty="0" smtClean="0"/>
              <a:t>* </a:t>
            </a:r>
            <a:r>
              <a:rPr lang="ar-SA" sz="2400" dirty="0" smtClean="0"/>
              <a:t>وجود </a:t>
            </a:r>
            <a:r>
              <a:rPr lang="ar-SA" sz="2400" dirty="0"/>
              <a:t>استجابة عالية لتخفيض السعر يؤدي إلى اقبال عدد كبير من المستهلكين </a:t>
            </a:r>
            <a:r>
              <a:rPr lang="en-US" sz="2400" dirty="0"/>
              <a:t/>
            </a:r>
            <a:br>
              <a:rPr lang="en-US" sz="2400" dirty="0"/>
            </a:br>
            <a:r>
              <a:rPr lang="ar-IQ" sz="2400" dirty="0" smtClean="0"/>
              <a:t>* </a:t>
            </a:r>
            <a:r>
              <a:rPr lang="ar-SA" sz="2400" dirty="0" smtClean="0"/>
              <a:t>ميل </a:t>
            </a:r>
            <a:r>
              <a:rPr lang="ar-SA" sz="2400" dirty="0"/>
              <a:t>كلفة الإنتاج والتسويق إلى الأنخفاض و زيادة الكميات المباعة من ناحية أخرى.</a:t>
            </a:r>
            <a:r>
              <a:rPr lang="en-US" sz="2400" dirty="0"/>
              <a:t/>
            </a:r>
            <a:br>
              <a:rPr lang="en-US" sz="2400" dirty="0"/>
            </a:br>
            <a:r>
              <a:rPr lang="ar-IQ" sz="2400" dirty="0" smtClean="0"/>
              <a:t>* </a:t>
            </a:r>
            <a:r>
              <a:rPr lang="ar-SA" sz="2400" dirty="0" smtClean="0"/>
              <a:t>الاستعداد </a:t>
            </a:r>
            <a:r>
              <a:rPr lang="ar-SA" sz="2400" dirty="0"/>
              <a:t>لمواجهة منافسة سعرية قوية حالية أو متوقعة .</a:t>
            </a:r>
            <a:r>
              <a:rPr lang="en-US" sz="2400" dirty="0"/>
              <a:t/>
            </a:r>
            <a:br>
              <a:rPr lang="en-US" sz="2400" dirty="0"/>
            </a:br>
            <a:r>
              <a:rPr lang="ar-IQ" sz="2400" dirty="0" smtClean="0"/>
              <a:t>4. </a:t>
            </a:r>
            <a:r>
              <a:rPr lang="ar-SA" sz="2400" dirty="0" smtClean="0"/>
              <a:t>تخفيض </a:t>
            </a:r>
            <a:r>
              <a:rPr lang="ar-SA" sz="2400" dirty="0"/>
              <a:t>الطلب :قد يهدف التسعير في بعض الاحيأن إلى عدم التشجيع على طلب منتج وقد برزت مشاكل عدة ناجمة عن زيادة الطلب على بعض المنتجات كالاضرار الصحية ، ازمة الطاقة ، زيادة نسبة التلوث في الجو، ومشاكل اجتماعية مختلفة ....الخ .وهناك عدة أسباب تدفع المنظمة إلى الاخذ بهذه السياسة منها :</a:t>
            </a:r>
            <a:r>
              <a:rPr lang="en-US" sz="2400" dirty="0"/>
              <a:t/>
            </a:r>
            <a:br>
              <a:rPr lang="en-US" sz="2400" dirty="0"/>
            </a:br>
            <a:r>
              <a:rPr lang="ar-IQ" sz="2400" dirty="0" smtClean="0"/>
              <a:t>* </a:t>
            </a:r>
            <a:r>
              <a:rPr lang="ar-SA" sz="2400" dirty="0" smtClean="0"/>
              <a:t>أن </a:t>
            </a:r>
            <a:r>
              <a:rPr lang="ar-SA" sz="2400" dirty="0"/>
              <a:t>المنتج ضار بصحة الجمهور كالاثار الناجمة مثل التدخين والتلوث الناجم عن المحركات كالتلوث..وغيرها. </a:t>
            </a:r>
            <a:r>
              <a:rPr lang="en-US" sz="2400" dirty="0"/>
              <a:t/>
            </a:r>
            <a:br>
              <a:rPr lang="en-US" sz="2400" dirty="0"/>
            </a:br>
            <a:r>
              <a:rPr lang="ar-IQ" sz="2400" dirty="0" smtClean="0"/>
              <a:t>* </a:t>
            </a:r>
            <a:r>
              <a:rPr lang="ar-SA" sz="2400" dirty="0" smtClean="0"/>
              <a:t>قد </a:t>
            </a:r>
            <a:r>
              <a:rPr lang="ar-SA" sz="2400" dirty="0"/>
              <a:t>ترغب المنظمة في عدم اقبال الجمهور على منتج معين أو تخفض استخدامه كرغبتها في تخفيض استهلاك البنزين والغاز الطبيعي </a:t>
            </a:r>
            <a:r>
              <a:rPr lang="ar-IQ" sz="2400" dirty="0"/>
              <a:t>.</a:t>
            </a:r>
            <a:r>
              <a:rPr lang="en-US" sz="2400" dirty="0"/>
              <a:t/>
            </a:r>
            <a:br>
              <a:rPr lang="en-US" sz="2400" dirty="0"/>
            </a:br>
            <a:r>
              <a:rPr lang="ar-IQ" sz="2400" dirty="0" smtClean="0"/>
              <a:t>5. </a:t>
            </a:r>
            <a:r>
              <a:rPr lang="ar-SA" sz="2400" dirty="0" smtClean="0"/>
              <a:t>حمأية </a:t>
            </a:r>
            <a:r>
              <a:rPr lang="ar-SA" sz="2400" dirty="0"/>
              <a:t>المستهلك : مثلا المستهلك ذو الدخل المحدود وقد استغلت الكثير من المنظمات قوتها في الأسواق وعمدت إلى فرض أسعار لا تنسجم والقدرة المالية للمستهلكين ، كالمغالاة في السعر  في الازمات .</a:t>
            </a:r>
            <a:r>
              <a:rPr lang="en-US" sz="2400" dirty="0"/>
              <a:t/>
            </a:r>
            <a:br>
              <a:rPr lang="en-US" sz="2400" dirty="0"/>
            </a:br>
            <a:endParaRPr lang="ar-IQ" sz="2400" dirty="0"/>
          </a:p>
        </p:txBody>
      </p:sp>
    </p:spTree>
    <p:extLst>
      <p:ext uri="{BB962C8B-B14F-4D97-AF65-F5344CB8AC3E}">
        <p14:creationId xmlns:p14="http://schemas.microsoft.com/office/powerpoint/2010/main" val="121816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Autofit/>
          </a:bodyPr>
          <a:lstStyle/>
          <a:p>
            <a:pPr lvl="0" algn="r" rtl="1"/>
            <a:r>
              <a:rPr lang="ar-IQ" sz="2000" dirty="0" smtClean="0"/>
              <a:t>6. </a:t>
            </a:r>
            <a:r>
              <a:rPr lang="ar-SA" sz="2000" dirty="0" smtClean="0"/>
              <a:t>المحافظة </a:t>
            </a:r>
            <a:r>
              <a:rPr lang="ar-SA" sz="2000" dirty="0"/>
              <a:t>على مستوى عالٍ من الجودة : عندما ترغب المنظمة بأن تكون سلعتها قائدة في مجال الجودة فأنها تلجا إلى هدف التسعير،</a:t>
            </a:r>
            <a:r>
              <a:rPr lang="ar-IQ" sz="2000" dirty="0"/>
              <a:t>اذ </a:t>
            </a:r>
            <a:r>
              <a:rPr lang="ar-SA" sz="2000" dirty="0"/>
              <a:t>غالبا ما تكون أسعار هذه السلع عالية لتغطية كلف البحث والتطوير وكلف الإنتاج المرتفعة بحكم جودة المنتج  ونوعية المواد الاولية و للمحافظة على منزلة مميزة للسلعة في إذهأن الزبائن. </a:t>
            </a:r>
            <a:r>
              <a:rPr lang="en-US" sz="2000" dirty="0"/>
              <a:t/>
            </a:r>
            <a:br>
              <a:rPr lang="en-US" sz="2000" dirty="0"/>
            </a:br>
            <a:r>
              <a:rPr lang="ar-IQ" sz="2000" dirty="0" smtClean="0"/>
              <a:t>7. </a:t>
            </a:r>
            <a:r>
              <a:rPr lang="ar-SA" sz="2000" dirty="0" smtClean="0"/>
              <a:t>زيادة </a:t>
            </a:r>
            <a:r>
              <a:rPr lang="ar-SA" sz="2000" dirty="0"/>
              <a:t>التدفقات النقدية : أن الوصول إلى توازن نقدي بين التدفقات النقدية الواردة والخارجة من الامور الرئيسة التي تسعى المنظمة لتحقيقها، فالتدفقات النقدية الواردة تاتي من مصدرين رئيسيين مصدر خارجي(القروض مثلا) ومصدر داخلي( المبيعات النقدية) ويمكن زيادة معدلات النقدية الواردة عن طرق عدة منها: </a:t>
            </a:r>
            <a:r>
              <a:rPr lang="en-US" sz="2000" dirty="0"/>
              <a:t/>
            </a:r>
            <a:br>
              <a:rPr lang="en-US" sz="2000" dirty="0"/>
            </a:br>
            <a:r>
              <a:rPr lang="ar-IQ" sz="2000" dirty="0" smtClean="0"/>
              <a:t>8. </a:t>
            </a:r>
            <a:r>
              <a:rPr lang="ar-SA" sz="2000" dirty="0" smtClean="0"/>
              <a:t>زيادة </a:t>
            </a:r>
            <a:r>
              <a:rPr lang="ar-SA" sz="2000" dirty="0"/>
              <a:t>المبيعات النقدية و الحد من البيع بالاجل او منح خصومات نقدية للزبائن لتعجيل التسديد وتستخدم هذه التدفقات النقدية الواردة لمواجهة الطلبات النقدية المترتبة على المنظمة و لتسريع مدة استرداد الكلف الرأسمالية. </a:t>
            </a:r>
            <a:r>
              <a:rPr lang="en-US" sz="2000" dirty="0"/>
              <a:t/>
            </a:r>
            <a:br>
              <a:rPr lang="en-US" sz="2000" dirty="0"/>
            </a:br>
            <a:r>
              <a:rPr lang="ar-IQ" sz="2000" dirty="0" smtClean="0"/>
              <a:t>9. </a:t>
            </a:r>
            <a:r>
              <a:rPr lang="ar-SA" sz="2000" dirty="0" smtClean="0"/>
              <a:t>أهداف </a:t>
            </a:r>
            <a:r>
              <a:rPr lang="ar-SA" sz="2000" dirty="0"/>
              <a:t>الحجم :</a:t>
            </a:r>
            <a:r>
              <a:rPr lang="ar-SA" sz="2000" b="1" dirty="0"/>
              <a:t>الهدف الاول</a:t>
            </a:r>
            <a:r>
              <a:rPr lang="ar-SA" sz="2000" dirty="0"/>
              <a:t> زيادة المبيعات مع الحفاظ على الحد الادنى المقبول من الربحية . وتحقيق اقصى قدر من المبيعات وهذا يفضل على زيادة هامش الربح كونه يصب في مصلحة المنظمة على المدى الطويل في القدرة على المنافسة. </a:t>
            </a:r>
            <a:r>
              <a:rPr lang="ar-SA" sz="2000" b="1" dirty="0"/>
              <a:t>الهدف الثاني</a:t>
            </a:r>
            <a:r>
              <a:rPr lang="ar-SA" sz="2000" dirty="0"/>
              <a:t> الحصة السوقية وهو نسبة مئوية من مبيعات مجمل السوق تمتلك من قبل منظمة معينة أو منتج أو خدمة . فمنظمة واحدة ممكن أن تسعى إلى تحقيق 25% من مبيعات السوق في صناعة معينة وأخرى قد ترغب الحفاظ على ما تمتلك من حصة سوقية.</a:t>
            </a:r>
            <a:r>
              <a:rPr lang="en-US" sz="2000" dirty="0"/>
              <a:t/>
            </a:r>
            <a:br>
              <a:rPr lang="en-US" sz="2000" dirty="0"/>
            </a:br>
            <a:r>
              <a:rPr lang="ar-IQ" sz="2000" dirty="0" smtClean="0"/>
              <a:t>1. </a:t>
            </a:r>
            <a:r>
              <a:rPr lang="ar-SA" sz="2000" dirty="0" smtClean="0"/>
              <a:t>المسؤولية </a:t>
            </a:r>
            <a:r>
              <a:rPr lang="ar-SA" sz="2000" dirty="0"/>
              <a:t>الاجتماعية والأخلاقية: هي أهداف لا تتعلق بالحجم أو الربحية ، الاعتبارات الأخلاقية والاجتماعية اصبحت أهداف في الوقت الراهن اذ تلعب دورا هاما في بعض قرارات التسعير فعلى سبيل المثال تحدد أسعار </a:t>
            </a:r>
            <a:endParaRPr lang="ar-IQ" sz="2000" dirty="0"/>
          </a:p>
        </p:txBody>
      </p:sp>
    </p:spTree>
    <p:extLst>
      <p:ext uri="{BB962C8B-B14F-4D97-AF65-F5344CB8AC3E}">
        <p14:creationId xmlns:p14="http://schemas.microsoft.com/office/powerpoint/2010/main" val="160957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pPr algn="r" rtl="1"/>
            <a:r>
              <a:rPr lang="ar-SA" sz="2400" b="1" dirty="0"/>
              <a:t>ثالثاً : العوامل المؤثرة في التسعير </a:t>
            </a:r>
            <a:r>
              <a:rPr lang="en-US" sz="2400" dirty="0"/>
              <a:t/>
            </a:r>
            <a:br>
              <a:rPr lang="en-US" sz="2400" dirty="0"/>
            </a:br>
            <a:r>
              <a:rPr lang="ar-IQ" sz="2400" dirty="0" smtClean="0"/>
              <a:t>1. </a:t>
            </a:r>
            <a:r>
              <a:rPr lang="ar-SA" sz="2400" dirty="0" smtClean="0"/>
              <a:t>الأهداف </a:t>
            </a:r>
            <a:r>
              <a:rPr lang="ar-SA" sz="2400" dirty="0"/>
              <a:t>التنظيمية والتسويقية : يحدد مدراء التسويق الأسعار للمنتجات التي يتعاملون بها أنسجاما مع أهداف و رسالة المنظمة. فإذا  ما كانت الادارة تسعى إلى أن تضع لها مكانة و قيمة خاصة في السوق، فأن الأسعار الموضوعة للمنتجات يجب أن تتوافق مع مستوى جودتها و بالتالي فأن قرارات التسعير تاخذ أهداف المنظمة ابتداءً و لا تسعَ إلى زيادة السعر على أساس الارتباط بالجودة. </a:t>
            </a:r>
            <a:r>
              <a:rPr lang="en-US" sz="2400" dirty="0"/>
              <a:t/>
            </a:r>
            <a:br>
              <a:rPr lang="en-US" sz="2400" dirty="0"/>
            </a:br>
            <a:r>
              <a:rPr lang="ar-IQ" sz="2400" dirty="0" smtClean="0"/>
              <a:t>2. </a:t>
            </a:r>
            <a:r>
              <a:rPr lang="ar-SA" sz="2400" dirty="0" smtClean="0"/>
              <a:t>الكلف</a:t>
            </a:r>
            <a:r>
              <a:rPr lang="ar-SA" sz="2400" dirty="0"/>
              <a:t>: يعد هذا العامل من ابرز العوامل تأثيرا في قرارات التسعير لكون الكلفة تؤثر باتجاه الارباح  فالمعادلة التقليدية للسعر تتضمن الآتي:</a:t>
            </a:r>
            <a:r>
              <a:rPr lang="ar-SA" sz="2400" b="1" dirty="0"/>
              <a:t>السعر = الكلف (الإنتاج + التسويق) + الارباح</a:t>
            </a:r>
            <a:r>
              <a:rPr lang="en-US" sz="2400" dirty="0"/>
              <a:t/>
            </a:r>
            <a:br>
              <a:rPr lang="en-US" sz="2400" dirty="0"/>
            </a:br>
            <a:r>
              <a:rPr lang="ar-SA" sz="2400" dirty="0"/>
              <a:t>ولكن في بعض الحالآت ولاغراض المنافسة قد تبيع المنظمة دون الكلفة أي أنها تحقق خسارة بهدف زيادة حصتها السوقية، الا أن هذا الهدف يتعارض على المدى البعيد مع هدف البقاء والاستمرار للمنظمة . </a:t>
            </a:r>
            <a:r>
              <a:rPr lang="en-US" sz="2400" dirty="0"/>
              <a:t/>
            </a:r>
            <a:br>
              <a:rPr lang="en-US" sz="2400" dirty="0"/>
            </a:br>
            <a:r>
              <a:rPr lang="ar-IQ" sz="2400" dirty="0" smtClean="0"/>
              <a:t>3. </a:t>
            </a:r>
            <a:r>
              <a:rPr lang="ar-SA" sz="2400" dirty="0" smtClean="0"/>
              <a:t>عناصر </a:t>
            </a:r>
            <a:r>
              <a:rPr lang="ar-SA" sz="2400" dirty="0"/>
              <a:t>المزيج التسويقي الأخرى:تتأثر القرارات السعرية بالعناصر الأخرى في المزيج التسويقي، فبقدر تعلق الامر بالمنتج فأن وضع أسعار مرتفعة تعني أنخفاض في عدد الوحدات المباعة، وهذا ينعكس على ارتفاع كلفة الوحدة المنتجة(الكلف الثابتة)، على العكس عندما تنخفض الأسعار سوف تزداد المبيعات وتنخفض كلفة أنتاج الوحدة الواحدة.اذ ان هناك علاقة بين المنتج والجودة والعلامة و الترويج والتوزيع.</a:t>
            </a:r>
            <a:endParaRPr lang="ar-IQ" sz="2400" dirty="0"/>
          </a:p>
        </p:txBody>
      </p:sp>
    </p:spTree>
    <p:extLst>
      <p:ext uri="{BB962C8B-B14F-4D97-AF65-F5344CB8AC3E}">
        <p14:creationId xmlns:p14="http://schemas.microsoft.com/office/powerpoint/2010/main" val="2722113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lvl="0" algn="r" rtl="1"/>
            <a:r>
              <a:rPr lang="ar-IQ" sz="2400" dirty="0" smtClean="0"/>
              <a:t>4.</a:t>
            </a:r>
            <a:r>
              <a:rPr lang="ar-SA" sz="2400" dirty="0" smtClean="0"/>
              <a:t>توقعات </a:t>
            </a:r>
            <a:r>
              <a:rPr lang="ar-SA" sz="2400" dirty="0"/>
              <a:t>المشاركين في القناة التوزيعية : عندما تتخذ القرارات المتعلقة بالتسعير  فعلى المنتج أن ياخذ بنظر الاعتبار التوقعات المحتملة في القناة التسويقية (وسطاء، تجار جملة، وتجار مفرد). إذ أن هؤلاء يتوقعون المزيد من الارباح نظير قيامهم بالأعمال المناطة بهم عند توزيع المنتجات.</a:t>
            </a:r>
            <a:r>
              <a:rPr lang="en-US" sz="2400" dirty="0"/>
              <a:t/>
            </a:r>
            <a:br>
              <a:rPr lang="en-US" sz="2400" dirty="0"/>
            </a:br>
            <a:r>
              <a:rPr lang="ar-IQ" sz="2400" dirty="0" smtClean="0"/>
              <a:t>5. </a:t>
            </a:r>
            <a:r>
              <a:rPr lang="ar-SA" sz="2400" dirty="0" smtClean="0"/>
              <a:t>استجابة </a:t>
            </a:r>
            <a:r>
              <a:rPr lang="ar-SA" sz="2400" dirty="0"/>
              <a:t>وتصورات الزبائن: على المنظمة تحديد تصورات المستهلكين عن الأسعار؟ وماهي الاستجابة لها؟ و يتحقق ذلك باشكال عدة منها :(هل يعني السعر ارتفاع في مستوى الجودة ؟ ,هل يعني السعر أنخفاض بالجودة ؟ ,هل يعني السعر أن يكون التوزيع واسع ؟, والاجابة عن ذلك وغيرها من الاستفسارات فأنها تعني تحديد موقف المستهلكون والاستجابة عند تحديد السعر.</a:t>
            </a:r>
            <a:r>
              <a:rPr lang="en-US" sz="2400" dirty="0"/>
              <a:t/>
            </a:r>
            <a:br>
              <a:rPr lang="en-US" sz="2400" dirty="0"/>
            </a:br>
            <a:r>
              <a:rPr lang="ar-IQ" sz="2400" dirty="0" smtClean="0"/>
              <a:t>6.</a:t>
            </a:r>
            <a:r>
              <a:rPr lang="ar-SA" sz="2400" dirty="0" smtClean="0"/>
              <a:t>المنافسة</a:t>
            </a:r>
            <a:r>
              <a:rPr lang="ar-SA" sz="2400" dirty="0"/>
              <a:t>: درجة المنافسة تختلف نسبتها استنادا الى الانفراد بالسوق أو بوجود منافسين أخرين، أي أن تحديد السعر للبضائع يتم على أساس السلع المشابهة أو البديلة. </a:t>
            </a:r>
            <a:r>
              <a:rPr lang="en-US" sz="2400" dirty="0"/>
              <a:t/>
            </a:r>
            <a:br>
              <a:rPr lang="en-US" sz="2400" dirty="0"/>
            </a:br>
            <a:r>
              <a:rPr lang="ar-IQ" sz="2400" dirty="0" smtClean="0"/>
              <a:t>7. </a:t>
            </a:r>
            <a:r>
              <a:rPr lang="ar-SA" sz="2400" dirty="0" smtClean="0"/>
              <a:t>تقلب </a:t>
            </a:r>
            <a:r>
              <a:rPr lang="ar-SA" sz="2400" dirty="0"/>
              <a:t>أسعار العملات : عندما يحدث تقلب أسعار العملات، وهناك خيارأن لتحديد </a:t>
            </a:r>
            <a:r>
              <a:rPr lang="ar-SA" sz="2400" dirty="0" smtClean="0"/>
              <a:t>الأسعار</a:t>
            </a:r>
            <a:r>
              <a:rPr lang="ar-SA" sz="2400" dirty="0"/>
              <a:t>: واحد هو تعديل سعر المنتجات في السوق والخيار الأخر هو تحديد سعر المنتجات في عملة البلد الاصلي. فالمنتج والموزع يتفقأن على العمل معا للحفاظ على الحصة السوقية في السوق الدولية. أي احد الطرفين، أو كلأهما، قد يختار ادنى نسبة من الربح. </a:t>
            </a:r>
            <a:endParaRPr lang="ar-IQ" sz="2400" dirty="0"/>
          </a:p>
        </p:txBody>
      </p:sp>
    </p:spTree>
    <p:extLst>
      <p:ext uri="{BB962C8B-B14F-4D97-AF65-F5344CB8AC3E}">
        <p14:creationId xmlns:p14="http://schemas.microsoft.com/office/powerpoint/2010/main" val="3780406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Autofit/>
          </a:bodyPr>
          <a:lstStyle/>
          <a:p>
            <a:pPr algn="r" rtl="1"/>
            <a:r>
              <a:rPr lang="ar-SA" sz="2000" b="1" dirty="0"/>
              <a:t>رابعاً : طرق تحديد الأسعار </a:t>
            </a:r>
            <a:r>
              <a:rPr lang="en-US" sz="2000" dirty="0"/>
              <a:t/>
            </a:r>
            <a:br>
              <a:rPr lang="en-US" sz="2000" dirty="0"/>
            </a:br>
            <a:r>
              <a:rPr lang="ar-IQ" sz="2000" dirty="0" smtClean="0"/>
              <a:t>1. </a:t>
            </a:r>
            <a:r>
              <a:rPr lang="ar-SA" sz="2000" dirty="0" smtClean="0"/>
              <a:t>تحديد </a:t>
            </a:r>
            <a:r>
              <a:rPr lang="ar-SA" sz="2000" dirty="0"/>
              <a:t>أهداف التسعير: يتحتم أن تكون الأهداف السعرية متوافقة وغير متعارضة مع الأهداف التسويقية والأهداف العامة للمنظمة .</a:t>
            </a:r>
            <a:r>
              <a:rPr lang="en-US" sz="2000" dirty="0"/>
              <a:t/>
            </a:r>
            <a:br>
              <a:rPr lang="en-US" sz="2000" dirty="0"/>
            </a:br>
            <a:r>
              <a:rPr lang="ar-IQ" sz="2000" dirty="0" smtClean="0"/>
              <a:t>2. </a:t>
            </a:r>
            <a:r>
              <a:rPr lang="ar-SA" sz="2000" dirty="0" smtClean="0"/>
              <a:t>تحديد </a:t>
            </a:r>
            <a:r>
              <a:rPr lang="ar-SA" sz="2000" dirty="0"/>
              <a:t>الطلب : أن اجمإلى الطلب المتوقع على المنتج يعد من العوامل الهامة المؤثرة بشكل كبير في تحديد السعر المناسب . ويقصد بالطلب الكمية المتوقع بيعها خلال فترة زمنية محددة وبسعر معين ،</a:t>
            </a:r>
            <a:r>
              <a:rPr lang="en-US" sz="2000" dirty="0"/>
              <a:t/>
            </a:r>
            <a:br>
              <a:rPr lang="en-US" sz="2000" dirty="0"/>
            </a:br>
            <a:r>
              <a:rPr lang="ar-IQ" sz="2000" dirty="0" smtClean="0"/>
              <a:t>3. </a:t>
            </a:r>
            <a:r>
              <a:rPr lang="ar-SA" sz="2000" dirty="0" smtClean="0"/>
              <a:t>تقدير </a:t>
            </a:r>
            <a:r>
              <a:rPr lang="ar-SA" sz="2000" dirty="0"/>
              <a:t>الكلف :أن حصر عناصر الكلف تمثل احد المحددات الهامة في قرارات التسعير ، فالمنظمة تحرص في تحديد سعر يغطى كلفها ويضمن لها هامشا معقولا للعائد على استثماراتها.</a:t>
            </a:r>
            <a:r>
              <a:rPr lang="en-US" sz="2000" dirty="0"/>
              <a:t/>
            </a:r>
            <a:br>
              <a:rPr lang="en-US" sz="2000" dirty="0"/>
            </a:br>
            <a:r>
              <a:rPr lang="ar-IQ" sz="2000" dirty="0" smtClean="0"/>
              <a:t>4. </a:t>
            </a:r>
            <a:r>
              <a:rPr lang="ar-SA" sz="2000" dirty="0" smtClean="0"/>
              <a:t>تحليل </a:t>
            </a:r>
            <a:r>
              <a:rPr lang="ar-SA" sz="2000" dirty="0"/>
              <a:t>أسعار المنافسين:أن المنتج الجديد يظل متميزا حتى اللحظة دخول المنافسون للسوق  اذ تتزأيد تهديدات المنافسة السعرية ، اضافة الى ضرورة التعرف على أسعار وعروض المنافسين ، عند تسعير المنتجات .</a:t>
            </a:r>
            <a:r>
              <a:rPr lang="en-US" sz="2000" dirty="0"/>
              <a:t/>
            </a:r>
            <a:br>
              <a:rPr lang="en-US" sz="2000" dirty="0"/>
            </a:br>
            <a:r>
              <a:rPr lang="ar-IQ" sz="2000" dirty="0" smtClean="0"/>
              <a:t>5. </a:t>
            </a:r>
            <a:r>
              <a:rPr lang="ar-SA" sz="2000" dirty="0" smtClean="0"/>
              <a:t>اختيار </a:t>
            </a:r>
            <a:r>
              <a:rPr lang="ar-SA" sz="2000" dirty="0"/>
              <a:t>طريقة التسعير: أن قرار التسعير السليم يزيد من المبيعات ويعظم الارباح . فالسعر يختلف باختلاف المرحلة التي يمر بها المنتج ضمن دورة حياته وحسب منافذ التوزيع واعتبارات جذب الزبائن و المرونة السعرية </a:t>
            </a:r>
            <a:r>
              <a:rPr lang="en-US" sz="2000" dirty="0"/>
              <a:t/>
            </a:r>
            <a:br>
              <a:rPr lang="en-US" sz="2000" dirty="0"/>
            </a:br>
            <a:r>
              <a:rPr lang="ar-IQ" sz="2000" dirty="0" smtClean="0"/>
              <a:t>6. </a:t>
            </a:r>
            <a:r>
              <a:rPr lang="ar-SA" sz="2000" dirty="0" smtClean="0"/>
              <a:t>اختيار </a:t>
            </a:r>
            <a:r>
              <a:rPr lang="ar-SA" sz="2000" dirty="0"/>
              <a:t>السعر النهائى :هو من مسؤوليات الادارة العليا ، ويتطلب التعأون والتنسيق بين الادارات مختلفة مثل ادارة التسويق والادارة المالية وادارة الإنتاج وادارة المواد وغيرها  كونه يؤثر على نتائج واداء أعمال المنظمة. </a:t>
            </a:r>
            <a:r>
              <a:rPr lang="en-US" sz="2000" dirty="0"/>
              <a:t/>
            </a:r>
            <a:br>
              <a:rPr lang="en-US" sz="2000" dirty="0"/>
            </a:br>
            <a:r>
              <a:rPr lang="ar-IQ" sz="2000" dirty="0" smtClean="0"/>
              <a:t>7.</a:t>
            </a:r>
            <a:r>
              <a:rPr lang="ar-SA" sz="2000" dirty="0" smtClean="0"/>
              <a:t>القوأنين </a:t>
            </a:r>
            <a:r>
              <a:rPr lang="ar-SA" sz="2000" dirty="0"/>
              <a:t>والقرارات الحكومية فقد تتدخل الحكومة وتفرض أسعارا منخفضة لبيع بعض السلع ، وذلك لتحقيق أهداف اجتماعية ، ويختلف هذا من دولة لأخرى </a:t>
            </a:r>
            <a:endParaRPr lang="ar-IQ" sz="2000" dirty="0"/>
          </a:p>
        </p:txBody>
      </p:sp>
    </p:spTree>
    <p:extLst>
      <p:ext uri="{BB962C8B-B14F-4D97-AF65-F5344CB8AC3E}">
        <p14:creationId xmlns:p14="http://schemas.microsoft.com/office/powerpoint/2010/main" val="4126449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pPr algn="r" rtl="1"/>
            <a:r>
              <a:rPr lang="ar-SA" sz="2400" b="1" dirty="0"/>
              <a:t>وتعالج المنظمات قضية التسعير ، باختيار طريقة واحدة أو أكثر من بين الطرق التالية :</a:t>
            </a:r>
            <a:r>
              <a:rPr lang="en-US" sz="2400" dirty="0"/>
              <a:t/>
            </a:r>
            <a:br>
              <a:rPr lang="en-US" sz="2400" dirty="0"/>
            </a:br>
            <a:r>
              <a:rPr lang="ar-IQ" sz="2400" dirty="0" smtClean="0"/>
              <a:t>1.</a:t>
            </a:r>
            <a:r>
              <a:rPr lang="ar-SA" sz="2400" dirty="0" smtClean="0"/>
              <a:t>اسلوب </a:t>
            </a:r>
            <a:r>
              <a:rPr lang="ar-SA" sz="2400" dirty="0"/>
              <a:t>التسعير بنسبة الإضافة ( الكلفة + هامش ربح ): اي إضافة مبلغ معين إلى كلفة السلعة لتحديد سعر بيعها بما يحقق التغطية للكلفة ويضمن هامش ربح  ..اى أن سعر بيع الوحدة = الكلفة + الإضافة . </a:t>
            </a:r>
            <a:r>
              <a:rPr lang="en-US" sz="2400" dirty="0"/>
              <a:t/>
            </a:r>
            <a:br>
              <a:rPr lang="en-US" sz="2400" dirty="0"/>
            </a:br>
            <a:r>
              <a:rPr lang="ar-SA" sz="2400" b="1" dirty="0"/>
              <a:t>فالإضافة = سعر البيع  – الكلفة .</a:t>
            </a:r>
            <a:r>
              <a:rPr lang="en-US" sz="2400" dirty="0"/>
              <a:t/>
            </a:r>
            <a:br>
              <a:rPr lang="en-US" sz="2400" dirty="0"/>
            </a:br>
            <a:r>
              <a:rPr lang="ar-IQ" sz="2400" dirty="0" smtClean="0"/>
              <a:t>2.</a:t>
            </a:r>
            <a:r>
              <a:rPr lang="ar-SA" sz="2400" dirty="0" smtClean="0"/>
              <a:t>اسلوب </a:t>
            </a:r>
            <a:r>
              <a:rPr lang="ar-SA" sz="2400" dirty="0"/>
              <a:t>تحليل التعادل : تعتمد بعض المنظمات عند تحديد أسعار بيع منتجاتها على اسلوب تحليل التعادل إذ تقوم المنظمة بتحديد السعر الذي يحقق التعادل أو يحقق ربحا معينا لها بالاعتماد على مفهوم التعادل . وتشير نقطة التعادل إلى النقطة التي تتعادل عندها الأيرادات الكلية مع الكلف الكلية ، بمعنى أن المنظمة قبل وصولها إلى نقطة التعادل تحقق خسائرا ، وعند هذه النقطة لا تحقق المنظمة ارباحا أو خسائرا حيث تتعادل الأيرادات مع المصروفات ، الأيرادات الكلية = الكلف الكلية</a:t>
            </a:r>
            <a:r>
              <a:rPr lang="en-US" sz="2400" dirty="0"/>
              <a:t/>
            </a:r>
            <a:br>
              <a:rPr lang="en-US" sz="2400" dirty="0"/>
            </a:br>
            <a:r>
              <a:rPr lang="ar-SA" sz="2400" dirty="0"/>
              <a:t>إذن (عدد الوحدات × سعر بيع الوحدة) = (الكلف الثابتة + الكلف المتغيرة</a:t>
            </a:r>
            <a:r>
              <a:rPr lang="ar-SA" sz="2400" dirty="0" smtClean="0"/>
              <a:t>)</a:t>
            </a:r>
            <a:r>
              <a:rPr lang="ar-IQ" sz="2400" dirty="0" smtClean="0"/>
              <a:t/>
            </a:r>
            <a:br>
              <a:rPr lang="ar-IQ" sz="2400" dirty="0" smtClean="0"/>
            </a:br>
            <a:r>
              <a:rPr lang="ar-IQ" sz="2400" dirty="0"/>
              <a:t/>
            </a:r>
            <a:br>
              <a:rPr lang="ar-IQ" sz="2400" dirty="0"/>
            </a:br>
            <a:endParaRPr lang="ar-IQ" sz="2400" dirty="0"/>
          </a:p>
        </p:txBody>
      </p:sp>
      <p:graphicFrame>
        <p:nvGraphicFramePr>
          <p:cNvPr id="5" name="Table 4"/>
          <p:cNvGraphicFramePr>
            <a:graphicFrameLocks noGrp="1"/>
          </p:cNvGraphicFramePr>
          <p:nvPr>
            <p:extLst>
              <p:ext uri="{D42A27DB-BD31-4B8C-83A1-F6EECF244321}">
                <p14:modId xmlns:p14="http://schemas.microsoft.com/office/powerpoint/2010/main" val="4030900829"/>
              </p:ext>
            </p:extLst>
          </p:nvPr>
        </p:nvGraphicFramePr>
        <p:xfrm>
          <a:off x="1371600" y="5334000"/>
          <a:ext cx="6934200" cy="838200"/>
        </p:xfrm>
        <a:graphic>
          <a:graphicData uri="http://schemas.openxmlformats.org/drawingml/2006/table">
            <a:tbl>
              <a:tblPr rtl="1">
                <a:tableStyleId>{5C22544A-7EE6-4342-B048-85BDC9FD1C3A}</a:tableStyleId>
              </a:tblPr>
              <a:tblGrid>
                <a:gridCol w="3683407"/>
                <a:gridCol w="3250793"/>
              </a:tblGrid>
              <a:tr h="419100">
                <a:tc rowSpan="2">
                  <a:txBody>
                    <a:bodyPr/>
                    <a:lstStyle/>
                    <a:p>
                      <a:pPr algn="r" rtl="1">
                        <a:lnSpc>
                          <a:spcPct val="115000"/>
                        </a:lnSpc>
                        <a:spcAft>
                          <a:spcPts val="0"/>
                        </a:spcAft>
                      </a:pPr>
                      <a:r>
                        <a:rPr lang="ar-SA" sz="1400" dirty="0">
                          <a:effectLst/>
                        </a:rPr>
                        <a:t>إذن عدد الوحدات التي تحقق مستوى التعادل=</a:t>
                      </a:r>
                      <a:endParaRPr lang="en-US" sz="1100" dirty="0">
                        <a:effectLst/>
                        <a:latin typeface="Calibri"/>
                        <a:ea typeface="Calibri"/>
                        <a:cs typeface="Arial"/>
                      </a:endParaRPr>
                    </a:p>
                  </a:txBody>
                  <a:tcPr marL="68580" marR="68580" marT="0" marB="0" anchor="ctr"/>
                </a:tc>
                <a:tc>
                  <a:txBody>
                    <a:bodyPr/>
                    <a:lstStyle/>
                    <a:p>
                      <a:pPr algn="r" rtl="1">
                        <a:lnSpc>
                          <a:spcPct val="115000"/>
                        </a:lnSpc>
                        <a:spcAft>
                          <a:spcPts val="0"/>
                        </a:spcAft>
                      </a:pPr>
                      <a:r>
                        <a:rPr lang="ar-SA" sz="1400">
                          <a:effectLst/>
                        </a:rPr>
                        <a:t>               الكلف الثابتة</a:t>
                      </a:r>
                      <a:endParaRPr lang="en-US" sz="1100">
                        <a:effectLst/>
                        <a:latin typeface="Calibri"/>
                        <a:ea typeface="Calibri"/>
                        <a:cs typeface="Arial"/>
                      </a:endParaRPr>
                    </a:p>
                  </a:txBody>
                  <a:tcPr marL="68580" marR="68580" marT="0" marB="0"/>
                </a:tc>
              </a:tr>
              <a:tr h="419100">
                <a:tc vMerge="1">
                  <a:txBody>
                    <a:bodyPr/>
                    <a:lstStyle/>
                    <a:p>
                      <a:pPr rtl="1"/>
                      <a:endParaRPr lang="ar-IQ"/>
                    </a:p>
                  </a:txBody>
                  <a:tcPr/>
                </a:tc>
                <a:tc>
                  <a:txBody>
                    <a:bodyPr/>
                    <a:lstStyle/>
                    <a:p>
                      <a:pPr algn="r" rtl="1">
                        <a:lnSpc>
                          <a:spcPct val="115000"/>
                        </a:lnSpc>
                        <a:spcAft>
                          <a:spcPts val="0"/>
                        </a:spcAft>
                      </a:pPr>
                      <a:r>
                        <a:rPr lang="ar-SA" sz="1400" dirty="0">
                          <a:effectLst/>
                        </a:rPr>
                        <a:t>(سعر بيع الوحدة – الكلفة لمتغيرة للوحدة)</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1987894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pPr lvl="0" algn="r" rtl="1"/>
            <a:r>
              <a:rPr lang="ar-IQ" sz="2000" dirty="0" smtClean="0"/>
              <a:t>3. </a:t>
            </a:r>
            <a:r>
              <a:rPr lang="ar-SA" sz="2000" dirty="0" smtClean="0"/>
              <a:t>اسلوب </a:t>
            </a:r>
            <a:r>
              <a:rPr lang="ar-SA" sz="2000" dirty="0"/>
              <a:t>القيمة المدركة في التسعير : تعتمد بعض المنظمات على معرفة مدركات الزبون عن قيمة المنتج كأساس للتسعير( بمعنا ان الزبون في ذهنه يربط بين السعر والمنفعة التي يحصل عليها)اذ يمكن ان تستخدم متغيرات لا سعرية في المزيج التسويقي لتخلق في إذهأن الزبائن قيمة مدركة عن المنتج ، ثم تحدد سعرا يقابل هذه القيمة(المنفعة) المدركة . </a:t>
            </a:r>
            <a:r>
              <a:rPr lang="en-US" sz="2000" dirty="0"/>
              <a:t/>
            </a:r>
            <a:br>
              <a:rPr lang="en-US" sz="2000" dirty="0"/>
            </a:br>
            <a:r>
              <a:rPr lang="ar-IQ" sz="2000" dirty="0" smtClean="0"/>
              <a:t>4.</a:t>
            </a:r>
            <a:r>
              <a:rPr lang="ar-SA" sz="2000" dirty="0" smtClean="0"/>
              <a:t>اسلوب </a:t>
            </a:r>
            <a:r>
              <a:rPr lang="ar-SA" sz="2000" dirty="0"/>
              <a:t>التسعير السائد : تحدد بعض المنظمات أسعارا لمنتجاتها على وفق أسعار منتجات المنافسين ، فلا تبدى المنظمات اهتمام بمستوى الطلب على منتجاتها بل سعر المنافسين هو اساس تحديد السعر</a:t>
            </a:r>
            <a:r>
              <a:rPr lang="en-US" sz="2000" dirty="0"/>
              <a:t/>
            </a:r>
            <a:br>
              <a:rPr lang="en-US" sz="2000" dirty="0"/>
            </a:br>
            <a:r>
              <a:rPr lang="ar-SA" sz="2000" b="1" dirty="0"/>
              <a:t>وبوجه عام فأنه عند اختيار السعر النهائى ، يجب على المنظمة مراعاة ما ياتي :</a:t>
            </a:r>
            <a:r>
              <a:rPr lang="en-US" sz="2000" dirty="0"/>
              <a:t/>
            </a:r>
            <a:br>
              <a:rPr lang="en-US" sz="2000" dirty="0"/>
            </a:br>
            <a:r>
              <a:rPr lang="ar-IQ" sz="2000" dirty="0" smtClean="0"/>
              <a:t>1.</a:t>
            </a:r>
            <a:r>
              <a:rPr lang="ar-SA" sz="2000" dirty="0" smtClean="0"/>
              <a:t>التسعير </a:t>
            </a:r>
            <a:r>
              <a:rPr lang="ar-SA" sz="2000" dirty="0"/>
              <a:t>السيكولوجى(النفسي) ، حيث يستخدم مثل هذا الاسلوب في تسعير السلع التي يشتريها المستهلك الاخير بغرض تشجيعه على الشراء من خلال اثارة الدوافع العاطفية لديه . ومن امثلة الأسعار الكسرية (سعر بيع السلعة هو 99 دولار بدلا من 100 دولار) والتي تشعر المستهلك أن هناك فارقا بين السعرين. وكذلك تعد أسعار التفأخر شكلا من اشكال الأسعار السيكولوجية ، حيث تشعر هذه الأسعار المستهلك بدرجة من التفأخر أو الظهور بالرقى الاجتماعى  مثل التسعير بالدولار بدلاً من الدينار العراقي.</a:t>
            </a:r>
            <a:r>
              <a:rPr lang="en-US" sz="2000" dirty="0"/>
              <a:t/>
            </a:r>
            <a:br>
              <a:rPr lang="en-US" sz="2000" dirty="0"/>
            </a:br>
            <a:r>
              <a:rPr lang="ar-IQ" sz="2000" dirty="0" smtClean="0"/>
              <a:t>2. </a:t>
            </a:r>
            <a:r>
              <a:rPr lang="ar-SA" sz="2000" dirty="0" smtClean="0"/>
              <a:t>مراجعة </a:t>
            </a:r>
            <a:r>
              <a:rPr lang="ar-SA" sz="2000" dirty="0"/>
              <a:t>سياسات التسعير في المنظمة ، وذلك بغرض تحديد أنعكاساتها على الكلف وظروف المنافسة واعتبارات الطلب وبعد المراجعه اما يتغيير السعر او يستمر على نفس المستوى.</a:t>
            </a:r>
            <a:r>
              <a:rPr lang="en-US" sz="2000" dirty="0"/>
              <a:t/>
            </a:r>
            <a:br>
              <a:rPr lang="en-US" sz="2000" dirty="0"/>
            </a:br>
            <a:r>
              <a:rPr lang="ar-IQ" sz="2000" dirty="0" smtClean="0"/>
              <a:t>3. </a:t>
            </a:r>
            <a:r>
              <a:rPr lang="ar-SA" sz="2000" dirty="0" smtClean="0"/>
              <a:t>تأثير </a:t>
            </a:r>
            <a:r>
              <a:rPr lang="ar-SA" sz="2000" dirty="0"/>
              <a:t>السعر على الاطراف الأخرى ، إذ تتأثر اطراف كثيرة بتحديد سعر السلعة مثل الموزعين والمنافسين وكذلك ادارات المواد والمالية والإنتاج والتسويق ، ولذا يجب مراعاة أن يكون السعر مناسبا ويلقى قبولا </a:t>
            </a:r>
            <a:r>
              <a:rPr lang="en-US" sz="2000" dirty="0"/>
              <a:t/>
            </a:r>
            <a:br>
              <a:rPr lang="en-US" sz="2000" dirty="0"/>
            </a:br>
            <a:endParaRPr lang="ar-IQ" sz="2000" dirty="0"/>
          </a:p>
        </p:txBody>
      </p:sp>
    </p:spTree>
    <p:extLst>
      <p:ext uri="{BB962C8B-B14F-4D97-AF65-F5344CB8AC3E}">
        <p14:creationId xmlns:p14="http://schemas.microsoft.com/office/powerpoint/2010/main" val="22988142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556</Words>
  <Application>Microsoft Office PowerPoint</Application>
  <PresentationFormat>On-screen Show (4:3)</PresentationFormat>
  <Paragraphs>21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الفصل التاسع  التسعير</vt:lpstr>
      <vt:lpstr>ثانياً: أهداف التسعير  1.تعظيم الربح : معظم المنظمات لها هدف الربح من أنتهاج ستراتيجية تسعير معينة ، الادارة تعرف (الربح= العائد – النفقات) وأن العائد هو نتيجة ( العائد الاجمالي = السعر  x الكمية المباعة) بعض المنظمات تسعى لتعظيم الارباح من خلال زيادة الأسعار إلى النقطة التي يحدث فيها أنخفاض في عدد الوحدات المباعة فرفع الأسعار بنسبة 10% يخفض نسبة الربحية بمقدار 8% وأن زيادة 5% أخرى يخفض 6% أخرى من الارباح . (بمعنى تستخدم تحليل نقطة التعادل ) 2.تغطية الكلفة أو جزء منها: تحأول المنظمات تحديد سعر لمنتجاتها بما يمكنها من استرداد الكلفة أو جزء منها في مدة زمنية معينة ، اما في المنظمات الغير هادفة للربح فأنها لا تستطيع أن تفرض سعرا يغطي كلفتها ، الا أن البعض منها يحاول تحديد سعر تهدف منه استرداد جزء من الكلفة. 3.تنشيط السوق: قد تعمد المنظمة إلى تحديد سعر منخفض لمنتجاتها بهدف جذب اكبر عدد من المستهلكين في اقصر وقت ممكن ، وتوزيع اكبر كمية من المنتجات لقطاعات السوق الأكثر حساسية للسعر، وتطلق منظمات الأعمال على هذا الهدف اختراق السوق والغرض بتحديد سعر منخفض هو لضمأن نمو السوق و السيطرة على قطاع كبير منه</vt:lpstr>
      <vt:lpstr>وهناك عدة حالآت يفضل فيها الاعتماد على السعر كوسيلة لتنمية السوق هي : * وجود استجابة عالية لتخفيض السعر يؤدي إلى اقبال عدد كبير من المستهلكين  * ميل كلفة الإنتاج والتسويق إلى الأنخفاض و زيادة الكميات المباعة من ناحية أخرى. * الاستعداد لمواجهة منافسة سعرية قوية حالية أو متوقعة . 4. تخفيض الطلب :قد يهدف التسعير في بعض الاحيأن إلى عدم التشجيع على طلب منتج وقد برزت مشاكل عدة ناجمة عن زيادة الطلب على بعض المنتجات كالاضرار الصحية ، ازمة الطاقة ، زيادة نسبة التلوث في الجو، ومشاكل اجتماعية مختلفة ....الخ .وهناك عدة أسباب تدفع المنظمة إلى الاخذ بهذه السياسة منها : * أن المنتج ضار بصحة الجمهور كالاثار الناجمة مثل التدخين والتلوث الناجم عن المحركات كالتلوث..وغيرها.  * قد ترغب المنظمة في عدم اقبال الجمهور على منتج معين أو تخفض استخدامه كرغبتها في تخفيض استهلاك البنزين والغاز الطبيعي . 5. حمأية المستهلك : مثلا المستهلك ذو الدخل المحدود وقد استغلت الكثير من المنظمات قوتها في الأسواق وعمدت إلى فرض أسعار لا تنسجم والقدرة المالية للمستهلكين ، كالمغالاة في السعر  في الازمات . </vt:lpstr>
      <vt:lpstr>6. المحافظة على مستوى عالٍ من الجودة : عندما ترغب المنظمة بأن تكون سلعتها قائدة في مجال الجودة فأنها تلجا إلى هدف التسعير،اذ غالبا ما تكون أسعار هذه السلع عالية لتغطية كلف البحث والتطوير وكلف الإنتاج المرتفعة بحكم جودة المنتج  ونوعية المواد الاولية و للمحافظة على منزلة مميزة للسلعة في إذهأن الزبائن.  7. زيادة التدفقات النقدية : أن الوصول إلى توازن نقدي بين التدفقات النقدية الواردة والخارجة من الامور الرئيسة التي تسعى المنظمة لتحقيقها، فالتدفقات النقدية الواردة تاتي من مصدرين رئيسيين مصدر خارجي(القروض مثلا) ومصدر داخلي( المبيعات النقدية) ويمكن زيادة معدلات النقدية الواردة عن طرق عدة منها:  8. زيادة المبيعات النقدية و الحد من البيع بالاجل او منح خصومات نقدية للزبائن لتعجيل التسديد وتستخدم هذه التدفقات النقدية الواردة لمواجهة الطلبات النقدية المترتبة على المنظمة و لتسريع مدة استرداد الكلف الرأسمالية.  9. أهداف الحجم :الهدف الاول زيادة المبيعات مع الحفاظ على الحد الادنى المقبول من الربحية . وتحقيق اقصى قدر من المبيعات وهذا يفضل على زيادة هامش الربح كونه يصب في مصلحة المنظمة على المدى الطويل في القدرة على المنافسة. الهدف الثاني الحصة السوقية وهو نسبة مئوية من مبيعات مجمل السوق تمتلك من قبل منظمة معينة أو منتج أو خدمة . فمنظمة واحدة ممكن أن تسعى إلى تحقيق 25% من مبيعات السوق في صناعة معينة وأخرى قد ترغب الحفاظ على ما تمتلك من حصة سوقية. 1. المسؤولية الاجتماعية والأخلاقية: هي أهداف لا تتعلق بالحجم أو الربحية ، الاعتبارات الأخلاقية والاجتماعية اصبحت أهداف في الوقت الراهن اذ تلعب دورا هاما في بعض قرارات التسعير فعلى سبيل المثال تحدد أسعار </vt:lpstr>
      <vt:lpstr>ثالثاً : العوامل المؤثرة في التسعير  1. الأهداف التنظيمية والتسويقية : يحدد مدراء التسويق الأسعار للمنتجات التي يتعاملون بها أنسجاما مع أهداف و رسالة المنظمة. فإذا  ما كانت الادارة تسعى إلى أن تضع لها مكانة و قيمة خاصة في السوق، فأن الأسعار الموضوعة للمنتجات يجب أن تتوافق مع مستوى جودتها و بالتالي فأن قرارات التسعير تاخذ أهداف المنظمة ابتداءً و لا تسعَ إلى زيادة السعر على أساس الارتباط بالجودة.  2. الكلف: يعد هذا العامل من ابرز العوامل تأثيرا في قرارات التسعير لكون الكلفة تؤثر باتجاه الارباح  فالمعادلة التقليدية للسعر تتضمن الآتي:السعر = الكلف (الإنتاج + التسويق) + الارباح ولكن في بعض الحالآت ولاغراض المنافسة قد تبيع المنظمة دون الكلفة أي أنها تحقق خسارة بهدف زيادة حصتها السوقية، الا أن هذا الهدف يتعارض على المدى البعيد مع هدف البقاء والاستمرار للمنظمة .  3. عناصر المزيج التسويقي الأخرى:تتأثر القرارات السعرية بالعناصر الأخرى في المزيج التسويقي، فبقدر تعلق الامر بالمنتج فأن وضع أسعار مرتفعة تعني أنخفاض في عدد الوحدات المباعة، وهذا ينعكس على ارتفاع كلفة الوحدة المنتجة(الكلف الثابتة)، على العكس عندما تنخفض الأسعار سوف تزداد المبيعات وتنخفض كلفة أنتاج الوحدة الواحدة.اذ ان هناك علاقة بين المنتج والجودة والعلامة و الترويج والتوزيع.</vt:lpstr>
      <vt:lpstr>4.توقعات المشاركين في القناة التوزيعية : عندما تتخذ القرارات المتعلقة بالتسعير  فعلى المنتج أن ياخذ بنظر الاعتبار التوقعات المحتملة في القناة التسويقية (وسطاء، تجار جملة، وتجار مفرد). إذ أن هؤلاء يتوقعون المزيد من الارباح نظير قيامهم بالأعمال المناطة بهم عند توزيع المنتجات. 5. استجابة وتصورات الزبائن: على المنظمة تحديد تصورات المستهلكين عن الأسعار؟ وماهي الاستجابة لها؟ و يتحقق ذلك باشكال عدة منها :(هل يعني السعر ارتفاع في مستوى الجودة ؟ ,هل يعني السعر أنخفاض بالجودة ؟ ,هل يعني السعر أن يكون التوزيع واسع ؟, والاجابة عن ذلك وغيرها من الاستفسارات فأنها تعني تحديد موقف المستهلكون والاستجابة عند تحديد السعر. 6.المنافسة: درجة المنافسة تختلف نسبتها استنادا الى الانفراد بالسوق أو بوجود منافسين أخرين، أي أن تحديد السعر للبضائع يتم على أساس السلع المشابهة أو البديلة.  7. تقلب أسعار العملات : عندما يحدث تقلب أسعار العملات، وهناك خيارأن لتحديد الأسعار: واحد هو تعديل سعر المنتجات في السوق والخيار الأخر هو تحديد سعر المنتجات في عملة البلد الاصلي. فالمنتج والموزع يتفقأن على العمل معا للحفاظ على الحصة السوقية في السوق الدولية. أي احد الطرفين، أو كلأهما، قد يختار ادنى نسبة من الربح. </vt:lpstr>
      <vt:lpstr>رابعاً : طرق تحديد الأسعار  1. تحديد أهداف التسعير: يتحتم أن تكون الأهداف السعرية متوافقة وغير متعارضة مع الأهداف التسويقية والأهداف العامة للمنظمة . 2. تحديد الطلب : أن اجمإلى الطلب المتوقع على المنتج يعد من العوامل الهامة المؤثرة بشكل كبير في تحديد السعر المناسب . ويقصد بالطلب الكمية المتوقع بيعها خلال فترة زمنية محددة وبسعر معين ، 3. تقدير الكلف :أن حصر عناصر الكلف تمثل احد المحددات الهامة في قرارات التسعير ، فالمنظمة تحرص في تحديد سعر يغطى كلفها ويضمن لها هامشا معقولا للعائد على استثماراتها. 4. تحليل أسعار المنافسين:أن المنتج الجديد يظل متميزا حتى اللحظة دخول المنافسون للسوق  اذ تتزأيد تهديدات المنافسة السعرية ، اضافة الى ضرورة التعرف على أسعار وعروض المنافسين ، عند تسعير المنتجات . 5. اختيار طريقة التسعير: أن قرار التسعير السليم يزيد من المبيعات ويعظم الارباح . فالسعر يختلف باختلاف المرحلة التي يمر بها المنتج ضمن دورة حياته وحسب منافذ التوزيع واعتبارات جذب الزبائن و المرونة السعرية  6. اختيار السعر النهائى :هو من مسؤوليات الادارة العليا ، ويتطلب التعأون والتنسيق بين الادارات مختلفة مثل ادارة التسويق والادارة المالية وادارة الإنتاج وادارة المواد وغيرها  كونه يؤثر على نتائج واداء أعمال المنظمة.  7.القوأنين والقرارات الحكومية فقد تتدخل الحكومة وتفرض أسعارا منخفضة لبيع بعض السلع ، وذلك لتحقيق أهداف اجتماعية ، ويختلف هذا من دولة لأخرى </vt:lpstr>
      <vt:lpstr>وتعالج المنظمات قضية التسعير ، باختيار طريقة واحدة أو أكثر من بين الطرق التالية : 1.اسلوب التسعير بنسبة الإضافة ( الكلفة + هامش ربح ): اي إضافة مبلغ معين إلى كلفة السلعة لتحديد سعر بيعها بما يحقق التغطية للكلفة ويضمن هامش ربح  ..اى أن سعر بيع الوحدة = الكلفة + الإضافة .  فالإضافة = سعر البيع  – الكلفة . 2.اسلوب تحليل التعادل : تعتمد بعض المنظمات عند تحديد أسعار بيع منتجاتها على اسلوب تحليل التعادل إذ تقوم المنظمة بتحديد السعر الذي يحقق التعادل أو يحقق ربحا معينا لها بالاعتماد على مفهوم التعادل . وتشير نقطة التعادل إلى النقطة التي تتعادل عندها الأيرادات الكلية مع الكلف الكلية ، بمعنى أن المنظمة قبل وصولها إلى نقطة التعادل تحقق خسائرا ، وعند هذه النقطة لا تحقق المنظمة ارباحا أو خسائرا حيث تتعادل الأيرادات مع المصروفات ، الأيرادات الكلية = الكلف الكلية إذن (عدد الوحدات × سعر بيع الوحدة) = (الكلف الثابتة + الكلف المتغيرة)  </vt:lpstr>
      <vt:lpstr>3. اسلوب القيمة المدركة في التسعير : تعتمد بعض المنظمات على معرفة مدركات الزبون عن قيمة المنتج كأساس للتسعير( بمعنا ان الزبون في ذهنه يربط بين السعر والمنفعة التي يحصل عليها)اذ يمكن ان تستخدم متغيرات لا سعرية في المزيج التسويقي لتخلق في إذهأن الزبائن قيمة مدركة عن المنتج ، ثم تحدد سعرا يقابل هذه القيمة(المنفعة) المدركة .  4.اسلوب التسعير السائد : تحدد بعض المنظمات أسعارا لمنتجاتها على وفق أسعار منتجات المنافسين ، فلا تبدى المنظمات اهتمام بمستوى الطلب على منتجاتها بل سعر المنافسين هو اساس تحديد السعر وبوجه عام فأنه عند اختيار السعر النهائى ، يجب على المنظمة مراعاة ما ياتي : 1.التسعير السيكولوجى(النفسي) ، حيث يستخدم مثل هذا الاسلوب في تسعير السلع التي يشتريها المستهلك الاخير بغرض تشجيعه على الشراء من خلال اثارة الدوافع العاطفية لديه . ومن امثلة الأسعار الكسرية (سعر بيع السلعة هو 99 دولار بدلا من 100 دولار) والتي تشعر المستهلك أن هناك فارقا بين السعرين. وكذلك تعد أسعار التفأخر شكلا من اشكال الأسعار السيكولوجية ، حيث تشعر هذه الأسعار المستهلك بدرجة من التفأخر أو الظهور بالرقى الاجتماعى  مثل التسعير بالدولار بدلاً من الدينار العراقي. 2. مراجعة سياسات التسعير في المنظمة ، وذلك بغرض تحديد أنعكاساتها على الكلف وظروف المنافسة واعتبارات الطلب وبعد المراجعه اما يتغيير السعر او يستمر على نفس المستوى. 3. تأثير السعر على الاطراف الأخرى ، إذ تتأثر اطراف كثيرة بتحديد سعر السلعة مثل الموزعين والمنافسين وكذلك ادارات المواد والمالية والإنتاج والتسويق ، ولذا يجب مراعاة أن يكون السعر مناسبا ويلقى قبولا  </vt:lpstr>
      <vt:lpstr>خامساً : تعديل الأسعار  1. التسعير الجغرافي : ويستند إلى الجهة التي تتحمل كلفة النقل ، وهل هى البائع أو المشترى اذا البائع تحمل كلفة النقل سوف يتغيير سعر السلعة اذ يتاثر الطلب بالسعر.  اما في حالة كون تأثير السعر على الطلب ضعيفا ، فقد يلجا البائع إلى وسائل أخرى مثل : الإعلان  وتقديم الخدمات لزيادة الطلب واما إذا  تحمل المشترى كلفة النقل للسلعة ، فنجده يفضل منفذ التوزيع القريب له وذو السعر الاعلى ، وذلك عن منفذ التوزيع البعيد جغرافيا وذو السعر الاقل ، كما قد يفضل المشترى بائعا معينا تربطه به علاقة وطيدة رغم علمه بأنه يبيع السلعة بسعر اعلى . 2. سياسات الخصم ، حيث يتاثر السعر المحدد للسلعة بأنواع الخصم التي تحصل عليها المنظمة ، مثل خصم عند الشراء بكميات كبيرة ، وخصم تعجيل الدفع عند دفع ثمن المشتريات نقدا أو خلال فترة محددة ، وكذلك الخصم التجاري عند قيام الموزع بمجهودات معينة لتوزيع السلعة </vt:lpstr>
      <vt:lpstr>ومن مزأيا سياسات الخصم ما ياتي : *. جذب المستهلك على الشراء . *. التمييز بين الزبائن على أساس السعر . *. توفير مصاريف اعادة اعداد البائع لقوائم الأسعار الجديدة . واما عن عيوب هذه السياسات ، فتتحدد في : *. تضليل المستهلك في بعض الحالآت . *. صعوبة مقارنة المشترى للأسعار الصافية . *. قد تحتاج لاجراء عمليات حسابية معقدة . 3. التسعير الترويجي :تعتمد بعض المنظمات على السعر المنخفض كوسيلة للترويج وتنشيط المبيعات . وياخذ السعر المنخفض اشكالا عدة ، منها منح خصومات في مناسبات المواسم والفرص التسويقية ، وجذب المشترى كما قد تلجا لعرض شراء وحدتين من سلعة مقابل حصول المستهلك على وحدة ثالثة مجأنا . 4. سياسة التمييز في الأسعار :تعنى بيع نفس السلعة أو الخدمة بأكثر من سعر مع عدم اختلاف كلفة الإنتاج والتسويق ومستوى الجودة ، وتاخذ هذه السياسة صور عدة ، منها : * حسب قدرة المشترى على المسأومة والخبرة والمعرفة بالأسعار. * قد يتم التمييز السعري باستخدام الالوأن للسلعة . * يمتد التمييز السعري لقطاع الخدمات:إذ تختلف أسعار المقاعد في الطائرات والقطارات والسيارات للدرجة الأولى والثانية وغيرها ، وكذلك الأقامة بالفنادق ودور السينما وغيرها </vt:lpstr>
      <vt:lpstr>6. تسعير المنتجات الجديدة : تهدف إلى تسعير منتج جديد مبتكر ويتم حمأيته قانونيا ويمكن للمنظمة التي تقدم منتجاً جديدا أن تختار بين سياسة قشط السوق في التسعير (ارتفاع السعر في البدأية مع التخفيض له تدريجيا فيما بعد)، أو سياسة التمكن من السوق (أنخفاض الأسعار بشكل نسبى) ، وكما موضحة ادناه :  * سياسة كشط السوق :  تعتمد هذه السياسة على تسعير السلعة الجديدة باعلى سعر ممكن مع وجود ميزأنية كبيرة للترويج ، ثم يتم تخفيض السعر بعد ذلك ، وتهدف هذه السياسة إلى كسب قطاع من المستهلكين ذوى القدرة الشرائية العالية وتمتع المنظمة بمركز قيادي في السوق وتحقيق شهرة كبيرة في مجال تقديم المنتجات الجديدة ومن مخاطر استخدام هذه السياسة احتمال عدم اقبال المستهلكين على شراء السلع ذات السعر المرتفع  *سياسة التمكن من السوق :  تبدا هذه السياسة بأسعار منخفضة للسلعة الجديدة ، وذلك لجذب المزيد من الزبائن ، وأنتشار السلعة في السوق ثم يتبع ذلك ارتفاع تدريجي للأسعار حسب الطلب على السلعة وتهدف هذه السياسة إلى كسب المزيد من الزبائن الجدد ، وتنشيط المبيعات ، وأنتشار السلعة في السوق . ويفضل استخدام هذه السياسة في حالة زيادة المنافسة ، وعند دخول الأسواق الكبيرة لذوى الدخول المتوسطة والمنخفضة  7. تأثير النظام الرقمي والشبكات العنكبوتية على التسعير : بسبب التقدم المستمر في النظام الرقمي وشبكات الأنترنت التي تتجلى في الأنتشار السريع للأنترنت والمعلومات عن سمات المنتجات واسعاره وهذا النمو في النظام الرقمي اثر على التسعير للمنتجات </vt:lpstr>
      <vt:lpstr>8. استراتيجيات التسعير على شبكة الأنترنت : في حقيقة الامر ن الصعب أن نحدد الاستعداد الحقيقي للدفع لدى المستهلك، المستهلكين أنفسهم لا يدركون مشاعرهم الذاتية في العديد من الحالآت مع ذلك  من الممكن  للمنظمات أن تقوم بتعزيز الاحساس لاستعداد أي زبون للدفع  من خلال الاستفادة من المعلومات الخاصة بالزبون المتعلقة بإذواقه وسماته من خلال البيأنات المستحصله عبر العلاقات و تبادل المعلومات مع الزبائن. 9. تقنيات التسعير المستندة على أساس استعداد المشتري للدفع تتضمن  بعض العناصر مثل التفاضل في الأسعار و تجميعها. من الممكن أن يتم تصنيف التمأيز في السعر بشكل اكبر إلى ابعاد ثلاثة كما ياتي :  * التسعير لكل زبون: أي وضع أسعار مختلفة لكل زبون بحسب قدرته الشرائية . أن من ميزات هذه الستراتيجية أن الزبون يقوم بشراء ما يناسب قدرته المالية ومن السلبيات ليس من السهل التحديد بدقة القدرة الشرائية لكل زبون و تسجيل المعلومات الشخصية للزبائن للاستفادة منها عن طريق الأنترنت قد يشكل  أنتهاك للخصوصية. أن مثل هذا الاسلوب ممكن أن يخلق نوع من العدائية من الزبون اتجاه المنظمة  * التسعير على أساس الاصدار : والتي تكون تسعيرة موحدة لمختلف اصدارات المنتجات  على أساس الفاعلية والجودة من اجل تعزيز اختيارات المستهلك بما يناسب قدرته على الدفع وبذلك نحقق تحديد للأسعار على أساس القدرة الشرائية( مثل الحاسبات ومواصفاتها). * تسعير المجموعة : والذي يصنف المستهلكين  إلى مجاميع بحسب قدرتهم الشرائية وتحديد أسعار لكل مجموعة . وهو الأكثر فاعلية في التطبيق عندما يكون الاستعداد للدفع  معتمدا على عوامل ( مثل تحديد الاعمار الحقيقة ) </vt:lpstr>
      <vt:lpstr>10. التسعير الحزمي: هو تجميع  مختلف المنتجات في حزم أو مجموعات ووضع سعر لها بحيث يكون اقل مما لو وضع لكل منتج منفرد. هذه التقنية تجعل من الممكن أن نطور استراتيجية للتسعير لمجموعة من المنتجات و ذلك عن طريق حساب متوسط استعدادات المستهلك للدفع فيما يخص جميع المواد برمتها او للمنتجات بشكل منفرد(مثلا قرص cd  يتضمن مجموعة برامج او كل برنامج على حدا) 11. المزاد العلني والمناقصات: هو تقنية التسعير التي تشجع مباشرةً المستهلكين إلى تحديد و اعلأن استعدادهم الخاص للدفع و التي يحدد فيها المشتري السعر المرغوب. ومن عيوبه الوقت الطويل المستغرق في اتمام الشراء ويتم استغلاله في الإعلان التي تزيد من الأيرادات. اما المناقصات فهي تمكن الباعة من التنافس فيما بينهم ببيع المنتج على أساس السعر الذي يحدده المشتري وأن البائع الذي يقدم السعر الاقل هو من يقوم بأنجاح عملية الشراء، (مثل مناقصات تجهيز مواد الى دوائر الدولة او المنظمات) 12. التغيرات في الأسعار اصبحت سهلة : أن المقدار الاقصى للقيمة النقدية التي يكون أي زبون مستعد أن يدفعها لشراء منتج يتم اعتبارها مقياس للقدرة الشرائية وأن الاستعداد للدفع بين المستهلكين مختلف تبعا للظروف المحيطة بهم. كما ان القابلية على الدفع تتغير تتغير استناداً للضروف مما يتطلب  تغيير الاسعار من قبل المنظمة اذ يتم استبدال بطاقات الأسعار المثبتة على المنتجات ، أو التي يتم نشرها في المعارض.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التاسع  التسعير</dc:title>
  <dc:creator>ALalamiya</dc:creator>
  <cp:lastModifiedBy>ALalamiya</cp:lastModifiedBy>
  <cp:revision>3</cp:revision>
  <dcterms:created xsi:type="dcterms:W3CDTF">2006-08-16T00:00:00Z</dcterms:created>
  <dcterms:modified xsi:type="dcterms:W3CDTF">2020-05-04T12:23:37Z</dcterms:modified>
</cp:coreProperties>
</file>