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5/4/2020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83102"/>
          </a:xfrm>
        </p:spPr>
        <p:txBody>
          <a:bodyPr/>
          <a:lstStyle/>
          <a:p>
            <a:pPr algn="ctr"/>
            <a:r>
              <a:rPr lang="ar-IQ" dirty="0" smtClean="0"/>
              <a:t>المنتج</a:t>
            </a:r>
            <a:endParaRPr lang="ar-IQ" dirty="0"/>
          </a:p>
        </p:txBody>
      </p:sp>
      <p:sp>
        <p:nvSpPr>
          <p:cNvPr id="3" name="Subtitle 2"/>
          <p:cNvSpPr>
            <a:spLocks noGrp="1"/>
          </p:cNvSpPr>
          <p:nvPr>
            <p:ph type="subTitle" idx="1"/>
          </p:nvPr>
        </p:nvSpPr>
        <p:spPr>
          <a:xfrm>
            <a:off x="609600" y="1371600"/>
            <a:ext cx="8229600" cy="5029200"/>
          </a:xfrm>
        </p:spPr>
        <p:txBody>
          <a:bodyPr>
            <a:normAutofit fontScale="85000" lnSpcReduction="20000"/>
          </a:bodyPr>
          <a:lstStyle/>
          <a:p>
            <a:pPr algn="r"/>
            <a:r>
              <a:rPr lang="ar-SA" b="1" dirty="0"/>
              <a:t>خامسا: المنتجات الجديدة </a:t>
            </a:r>
            <a:endParaRPr lang="en-US" dirty="0"/>
          </a:p>
          <a:p>
            <a:pPr algn="r"/>
            <a:r>
              <a:rPr lang="ar-SA" dirty="0"/>
              <a:t>هو كل ابتكار في مجال المنتجات سواء على شكل منتج بديل أو جديد  </a:t>
            </a:r>
            <a:r>
              <a:rPr lang="ar-IQ" dirty="0"/>
              <a:t>او</a:t>
            </a:r>
            <a:r>
              <a:rPr lang="ar-SA" dirty="0"/>
              <a:t>مكمل ، أو إضافة طرق جديدة لتمييز المنتجات الحالية ، أو حدوث تغييرات شكلية أو جوهرية لتحسين أداء المنتجات، </a:t>
            </a:r>
            <a:r>
              <a:rPr lang="ar-IQ" dirty="0"/>
              <a:t>و</a:t>
            </a:r>
            <a:r>
              <a:rPr lang="ar-SA" dirty="0"/>
              <a:t>يمر تقديم المنتجات الجديدة بالمراحل التالية :</a:t>
            </a:r>
            <a:endParaRPr lang="en-US" dirty="0"/>
          </a:p>
          <a:p>
            <a:pPr lvl="0" algn="r"/>
            <a:r>
              <a:rPr lang="ar-IQ" dirty="0" smtClean="0"/>
              <a:t>1.</a:t>
            </a:r>
            <a:r>
              <a:rPr lang="ar-SA" dirty="0" smtClean="0"/>
              <a:t>مرحلة </a:t>
            </a:r>
            <a:r>
              <a:rPr lang="ar-SA" dirty="0"/>
              <a:t>البحث عن الافكار الجديدة : تاتى هذه الافكار سواء من داخل أو خارج المنظمة ، مثل العاملين في التسويق ، أوالادارة العليا بحكم اهتمامهم بزيادة الأيرادات ودعم تنافسية المنظمة في السوق، كما يمكن أن تاتى الافكار الجديدة من الزبائن ، ومراكز البحوث والاستشارات ، والموزعين وغيرهم  </a:t>
            </a:r>
            <a:endParaRPr lang="en-US" dirty="0"/>
          </a:p>
          <a:p>
            <a:pPr lvl="0" algn="r"/>
            <a:r>
              <a:rPr lang="ar-IQ" dirty="0" smtClean="0"/>
              <a:t>2.</a:t>
            </a:r>
            <a:r>
              <a:rPr lang="ar-SA" dirty="0" smtClean="0"/>
              <a:t>مرحلة </a:t>
            </a:r>
            <a:r>
              <a:rPr lang="ar-SA" dirty="0"/>
              <a:t>تقييم الافكار المقترحة : بعد تجميع الافكار المطروحة ، يتم درأس</a:t>
            </a:r>
            <a:r>
              <a:rPr lang="ar-IQ" dirty="0"/>
              <a:t>تها</a:t>
            </a:r>
            <a:r>
              <a:rPr lang="ar-SA" dirty="0"/>
              <a:t> وتقييمها بهدف التصفية وتحديد الفكرة الأكثر ملاءمة لامكانات وموارد المنظمة( كلفة وجهد وموارد مالية وبشرية ومعلوماتيه وغيرها) واحتياجات السوق مثل تقدير الطلب المتوقع عن السلعة المقترحة في حالة أنتاجها كما تقوم المنظمة بدراسة الجدوى الاقتصادية  واستخدام ادوات مختلفة لذلك</a:t>
            </a:r>
            <a:endParaRPr lang="en-US" dirty="0"/>
          </a:p>
          <a:p>
            <a:pPr lvl="0" algn="r"/>
            <a:r>
              <a:rPr lang="ar-IQ" dirty="0" smtClean="0"/>
              <a:t>3.</a:t>
            </a:r>
            <a:r>
              <a:rPr lang="ar-SA" dirty="0" smtClean="0"/>
              <a:t>مرحلة </a:t>
            </a:r>
            <a:r>
              <a:rPr lang="ar-SA" dirty="0"/>
              <a:t>الدرأسات الاقتصادية والفنية : تتضمن هذه المرحلة كلا من 1)</a:t>
            </a:r>
            <a:r>
              <a:rPr lang="ar-SA" b="1" dirty="0"/>
              <a:t>الدرأسة الاقتصادية</a:t>
            </a:r>
            <a:r>
              <a:rPr lang="ar-SA" dirty="0"/>
              <a:t> :تقدير كلفة المنتج الجديد واحتمالآت البيع والربحية في ضوء درأسات السوق 2)</a:t>
            </a:r>
            <a:r>
              <a:rPr lang="ar-SA" b="1" dirty="0"/>
              <a:t>والدرأسة الفنية</a:t>
            </a:r>
            <a:r>
              <a:rPr lang="ar-SA" dirty="0"/>
              <a:t>: تحديد مواصفات المنتج الجديد في ضوء رغبات المستهلكين واحتياجاتهم ، إذ تعمل المنظمة في هذه المرحلة بوضع الخطة التسويقية المناسبة للمنتج الجديد</a:t>
            </a:r>
            <a:endParaRPr lang="en-US" dirty="0"/>
          </a:p>
          <a:p>
            <a:pPr algn="r"/>
            <a:endParaRPr lang="ar-IQ" dirty="0"/>
          </a:p>
        </p:txBody>
      </p:sp>
    </p:spTree>
    <p:extLst>
      <p:ext uri="{BB962C8B-B14F-4D97-AF65-F5344CB8AC3E}">
        <p14:creationId xmlns:p14="http://schemas.microsoft.com/office/powerpoint/2010/main" val="65342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476488" cy="6126480"/>
          </a:xfrm>
        </p:spPr>
        <p:txBody>
          <a:bodyPr>
            <a:noAutofit/>
          </a:bodyPr>
          <a:lstStyle/>
          <a:p>
            <a:pPr algn="r"/>
            <a:r>
              <a:rPr lang="ar-SA" sz="2000" b="1" dirty="0">
                <a:effectLst/>
              </a:rPr>
              <a:t>عاشرا: الأنشطة المتعلقة بالمنتج</a:t>
            </a:r>
            <a:r>
              <a:rPr lang="en-US" sz="2000" dirty="0">
                <a:effectLst/>
              </a:rPr>
              <a:t/>
            </a:r>
            <a:br>
              <a:rPr lang="en-US" sz="2000" dirty="0">
                <a:effectLst/>
              </a:rPr>
            </a:br>
            <a:r>
              <a:rPr lang="ar-IQ" sz="2000" dirty="0" smtClean="0">
                <a:effectLst/>
              </a:rPr>
              <a:t>1.</a:t>
            </a:r>
            <a:r>
              <a:rPr lang="ar-DZ" sz="2000" b="1" dirty="0" smtClean="0">
                <a:effectLst/>
              </a:rPr>
              <a:t>التغليف</a:t>
            </a:r>
            <a:r>
              <a:rPr lang="ar-DZ" sz="2000" dirty="0">
                <a:effectLst/>
              </a:rPr>
              <a:t> </a:t>
            </a:r>
            <a:r>
              <a:rPr lang="ar-SA" sz="2000" dirty="0">
                <a:effectLst/>
              </a:rPr>
              <a:t>: </a:t>
            </a:r>
            <a:r>
              <a:rPr lang="ar-DZ" sz="2000" dirty="0">
                <a:effectLst/>
              </a:rPr>
              <a:t>يمكن تعريف التغليف بأنه مجموع العناصر التي تكون جزء من المنتج والتي تباع معه من اجل حفظ محتوياته ويتكون من الغلاف الخارجي الذي يعد بمثابة الديكور الذي عادة ما يشمل عدة رسومات و الوأن مستعملة و نصوص و قصاصات، و العبوة : زجاج ، بلاستيك ،كارتون ، حديد وغيرها، وعادتاً هناك مستويات ثلاثة للتغليف</a:t>
            </a:r>
            <a:r>
              <a:rPr lang="ar-SA" sz="2000" dirty="0">
                <a:effectLst/>
              </a:rPr>
              <a:t> </a:t>
            </a:r>
            <a:r>
              <a:rPr lang="ar-SA" sz="2000" dirty="0" smtClean="0">
                <a:effectLst/>
              </a:rPr>
              <a:t>:</a:t>
            </a:r>
            <a:r>
              <a:rPr lang="ar-IQ" sz="2000" dirty="0" smtClean="0">
                <a:effectLst/>
              </a:rPr>
              <a:t/>
            </a:r>
            <a:br>
              <a:rPr lang="ar-IQ" sz="2000" dirty="0" smtClean="0">
                <a:effectLst/>
              </a:rPr>
            </a:br>
            <a:r>
              <a:rPr lang="ar-IQ" sz="2000" dirty="0" smtClean="0">
                <a:effectLst/>
              </a:rPr>
              <a:t>* </a:t>
            </a:r>
            <a:r>
              <a:rPr lang="ar-SA" sz="2000" dirty="0" smtClean="0">
                <a:effectLst/>
              </a:rPr>
              <a:t>التغليف </a:t>
            </a:r>
            <a:r>
              <a:rPr lang="ar-SA" sz="2000" dirty="0">
                <a:effectLst/>
              </a:rPr>
              <a:t>الأولي: وهو الذي يحتوي على المنتج (عبوة مباشرة) (قوطية الببسي).</a:t>
            </a:r>
            <a:r>
              <a:rPr lang="en-US" sz="2000" dirty="0">
                <a:effectLst/>
              </a:rPr>
              <a:t/>
            </a:r>
            <a:br>
              <a:rPr lang="en-US" sz="2000" dirty="0">
                <a:effectLst/>
              </a:rPr>
            </a:br>
            <a:r>
              <a:rPr lang="ar-IQ" sz="2000" dirty="0" smtClean="0">
                <a:effectLst/>
              </a:rPr>
              <a:t>* </a:t>
            </a:r>
            <a:r>
              <a:rPr lang="ar-SA" sz="2000" dirty="0" smtClean="0">
                <a:effectLst/>
              </a:rPr>
              <a:t>التغليف </a:t>
            </a:r>
            <a:r>
              <a:rPr lang="ar-SA" sz="2000" dirty="0">
                <a:effectLst/>
              </a:rPr>
              <a:t>الثأنوي : هو الذي يجمع عدة وحدات من المنتج لجعلها في وحدة مباعة (صندوق ببسي)</a:t>
            </a:r>
            <a:r>
              <a:rPr lang="en-US" sz="2000" dirty="0">
                <a:effectLst/>
              </a:rPr>
              <a:t/>
            </a:r>
            <a:br>
              <a:rPr lang="en-US" sz="2000" dirty="0">
                <a:effectLst/>
              </a:rPr>
            </a:br>
            <a:r>
              <a:rPr lang="ar-IQ" sz="2000" dirty="0" smtClean="0">
                <a:effectLst/>
              </a:rPr>
              <a:t>* </a:t>
            </a:r>
            <a:r>
              <a:rPr lang="ar-SA" sz="2000" dirty="0" smtClean="0">
                <a:effectLst/>
              </a:rPr>
              <a:t>تغليف </a:t>
            </a:r>
            <a:r>
              <a:rPr lang="ar-SA" sz="2000" dirty="0">
                <a:effectLst/>
              </a:rPr>
              <a:t>الشحن:يسمح بنقل عدد كبير من المنتجات من المصنع إلى نقاط البيع الخاصة </a:t>
            </a:r>
            <a:r>
              <a:rPr lang="en-US" sz="2000" dirty="0">
                <a:effectLst/>
              </a:rPr>
              <a:t/>
            </a:r>
            <a:br>
              <a:rPr lang="en-US" sz="2000" dirty="0">
                <a:effectLst/>
              </a:rPr>
            </a:br>
            <a:r>
              <a:rPr lang="ar-SA" sz="2000" dirty="0">
                <a:effectLst/>
              </a:rPr>
              <a:t>إذ يعد التغليف جزء حيوي في سياسة تطوير المنتجات وجزء مهم من المنتج في تقديم معلومات والحكم على جودة المنتجات,اما أهداف التغليف هي:</a:t>
            </a:r>
            <a:r>
              <a:rPr lang="en-US" sz="2000" dirty="0">
                <a:effectLst/>
              </a:rPr>
              <a:t/>
            </a:r>
            <a:br>
              <a:rPr lang="en-US" sz="2000" dirty="0">
                <a:effectLst/>
              </a:rPr>
            </a:br>
            <a:r>
              <a:rPr lang="ar-IQ" sz="2000" dirty="0" smtClean="0">
                <a:effectLst/>
              </a:rPr>
              <a:t>* </a:t>
            </a:r>
            <a:r>
              <a:rPr lang="ar-SA" sz="2000" dirty="0" smtClean="0">
                <a:effectLst/>
              </a:rPr>
              <a:t>المحافظة </a:t>
            </a:r>
            <a:r>
              <a:rPr lang="ar-SA" sz="2000" dirty="0">
                <a:effectLst/>
              </a:rPr>
              <a:t>على محتويات المنتج و حمأيته اثناء عملية النقل والخزن </a:t>
            </a:r>
            <a:r>
              <a:rPr lang="en-US" sz="2000" dirty="0">
                <a:effectLst/>
              </a:rPr>
              <a:t/>
            </a:r>
            <a:br>
              <a:rPr lang="en-US" sz="2000" dirty="0">
                <a:effectLst/>
              </a:rPr>
            </a:br>
            <a:r>
              <a:rPr lang="ar-IQ" sz="2000" dirty="0" smtClean="0">
                <a:effectLst/>
              </a:rPr>
              <a:t>* </a:t>
            </a:r>
            <a:r>
              <a:rPr lang="ar-SA" sz="2000" dirty="0" smtClean="0">
                <a:effectLst/>
              </a:rPr>
              <a:t>يعد </a:t>
            </a:r>
            <a:r>
              <a:rPr lang="ar-SA" sz="2000" dirty="0">
                <a:effectLst/>
              </a:rPr>
              <a:t>التغليف وسيلة اتصال مع المستهلكين لتعريفهم بالمنظمة والتعليمات لاستخدام المنتج.   </a:t>
            </a:r>
            <a:r>
              <a:rPr lang="en-US" sz="2000" dirty="0">
                <a:effectLst/>
              </a:rPr>
              <a:t/>
            </a:r>
            <a:br>
              <a:rPr lang="en-US" sz="2000" dirty="0">
                <a:effectLst/>
              </a:rPr>
            </a:br>
            <a:r>
              <a:rPr lang="ar-IQ" sz="2000" dirty="0" smtClean="0">
                <a:effectLst/>
              </a:rPr>
              <a:t>* </a:t>
            </a:r>
            <a:r>
              <a:rPr lang="ar-SA" sz="2000" dirty="0" smtClean="0">
                <a:effectLst/>
              </a:rPr>
              <a:t>يعد </a:t>
            </a:r>
            <a:r>
              <a:rPr lang="ar-SA" sz="2000" dirty="0">
                <a:effectLst/>
              </a:rPr>
              <a:t>اداة للتترويج و التمييز  عن المنافسين.</a:t>
            </a:r>
            <a:r>
              <a:rPr lang="en-US" sz="2000" dirty="0">
                <a:effectLst/>
              </a:rPr>
              <a:t/>
            </a:r>
            <a:br>
              <a:rPr lang="en-US" sz="2000" dirty="0">
                <a:effectLst/>
              </a:rPr>
            </a:br>
            <a:r>
              <a:rPr lang="ar-IQ" sz="2000" dirty="0" smtClean="0">
                <a:effectLst/>
              </a:rPr>
              <a:t>* </a:t>
            </a:r>
            <a:r>
              <a:rPr lang="ar-SA" sz="2000" dirty="0" smtClean="0">
                <a:effectLst/>
              </a:rPr>
              <a:t>يعتبر </a:t>
            </a:r>
            <a:r>
              <a:rPr lang="ar-SA" sz="2000" dirty="0">
                <a:effectLst/>
              </a:rPr>
              <a:t>التغليف عامل لنجاح المنتجات الجديدة.</a:t>
            </a:r>
            <a:r>
              <a:rPr lang="en-US" sz="2000" dirty="0">
                <a:effectLst/>
              </a:rPr>
              <a:t/>
            </a:r>
            <a:br>
              <a:rPr lang="en-US" sz="2000" dirty="0">
                <a:effectLst/>
              </a:rPr>
            </a:br>
            <a:r>
              <a:rPr lang="ar-IQ" sz="2000" dirty="0" smtClean="0">
                <a:effectLst/>
              </a:rPr>
              <a:t>* </a:t>
            </a:r>
            <a:r>
              <a:rPr lang="ar-SA" sz="2000" dirty="0" smtClean="0">
                <a:effectLst/>
              </a:rPr>
              <a:t>يساعد </a:t>
            </a:r>
            <a:r>
              <a:rPr lang="ar-SA" sz="2000" dirty="0">
                <a:effectLst/>
              </a:rPr>
              <a:t>التغليف المنظمة على اتباع سياسة التغيير مثل التغيير من العبوات الزجاجية إلى العبوات الكارتونية </a:t>
            </a:r>
            <a:r>
              <a:rPr lang="en-US" sz="2000" dirty="0">
                <a:effectLst/>
              </a:rPr>
              <a:t/>
            </a:r>
            <a:br>
              <a:rPr lang="en-US" sz="2000" dirty="0">
                <a:effectLst/>
              </a:rPr>
            </a:br>
            <a:r>
              <a:rPr lang="ar-IQ" sz="2000" dirty="0" smtClean="0">
                <a:effectLst/>
              </a:rPr>
              <a:t>* </a:t>
            </a:r>
            <a:r>
              <a:rPr lang="ar-SA" sz="2000" dirty="0" smtClean="0">
                <a:effectLst/>
              </a:rPr>
              <a:t>حمأية </a:t>
            </a:r>
            <a:r>
              <a:rPr lang="ar-SA" sz="2000" dirty="0">
                <a:effectLst/>
              </a:rPr>
              <a:t>البيئة:بسبب الضغط لحمأية البيئة فأن المنتجين يصممون الاغلفة لتتلائم مع البيئة وعدم تلويثها.</a:t>
            </a:r>
            <a:r>
              <a:rPr lang="en-US" sz="2000" dirty="0">
                <a:effectLst/>
              </a:rPr>
              <a:t/>
            </a:r>
            <a:br>
              <a:rPr lang="en-US" sz="2000" dirty="0">
                <a:effectLst/>
              </a:rPr>
            </a:br>
            <a:endParaRPr lang="ar-IQ" sz="2000" dirty="0"/>
          </a:p>
        </p:txBody>
      </p:sp>
    </p:spTree>
    <p:extLst>
      <p:ext uri="{BB962C8B-B14F-4D97-AF65-F5344CB8AC3E}">
        <p14:creationId xmlns:p14="http://schemas.microsoft.com/office/powerpoint/2010/main" val="91807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8324088" cy="6050280"/>
          </a:xfrm>
        </p:spPr>
        <p:txBody>
          <a:bodyPr>
            <a:noAutofit/>
          </a:bodyPr>
          <a:lstStyle/>
          <a:p>
            <a:pPr lvl="0" algn="r"/>
            <a:r>
              <a:rPr lang="ar-IQ" sz="2400" b="1" dirty="0" smtClean="0">
                <a:effectLst/>
              </a:rPr>
              <a:t>2.</a:t>
            </a:r>
            <a:r>
              <a:rPr lang="ar-SA" sz="2400" b="1" dirty="0" smtClean="0">
                <a:effectLst/>
              </a:rPr>
              <a:t>العلامة</a:t>
            </a:r>
            <a:r>
              <a:rPr lang="ar-SA" sz="2400" dirty="0" smtClean="0">
                <a:effectLst/>
              </a:rPr>
              <a:t> </a:t>
            </a:r>
            <a:r>
              <a:rPr lang="ar-SA" sz="2400" dirty="0">
                <a:effectLst/>
              </a:rPr>
              <a:t>: العلامة هي اسم أو مصطلح أو رمز،أو تصميم أو خليط منها والتي تحدد سلع وخدمات البائع وكذلك تفرق بينها وبين منتجات المتنافسين، وظائف العلامة بالنسبة للمنظمة وبالنسبة للمستهلك:</a:t>
            </a:r>
            <a:r>
              <a:rPr lang="en-US" sz="2400" dirty="0">
                <a:effectLst/>
              </a:rPr>
              <a:t/>
            </a:r>
            <a:br>
              <a:rPr lang="en-US" sz="2400" dirty="0">
                <a:effectLst/>
              </a:rPr>
            </a:br>
            <a:r>
              <a:rPr lang="ar-SA" sz="2400" dirty="0">
                <a:effectLst/>
              </a:rPr>
              <a:t>أ)ترمز إلى ملكية المنظمة. ب)تميز مختلف المنتجات ج)تقسيم السوق، تقديم رموز لدعم ولاء الزبائن</a:t>
            </a:r>
            <a:r>
              <a:rPr lang="en-US" sz="2400" dirty="0">
                <a:effectLst/>
              </a:rPr>
              <a:t/>
            </a:r>
            <a:br>
              <a:rPr lang="en-US" sz="2400" dirty="0">
                <a:effectLst/>
              </a:rPr>
            </a:br>
            <a:r>
              <a:rPr lang="ar-SA" sz="2400" dirty="0">
                <a:effectLst/>
              </a:rPr>
              <a:t>د)الآتصال و تثبيت المنتج. ه)القضاء على التقليد من خلال العلامة المسجلة. و) التعرف على المنتج ومراقبته و ضمأن الجودة من قبل المستهلك  .ل)تقديم نمط حياة </a:t>
            </a:r>
            <a:r>
              <a:rPr lang="en-US" sz="2400" dirty="0">
                <a:effectLst/>
              </a:rPr>
              <a:t>   </a:t>
            </a:r>
            <a:r>
              <a:rPr lang="ar-SA" sz="2400" dirty="0">
                <a:effectLst/>
              </a:rPr>
              <a:t>.</a:t>
            </a:r>
            <a:r>
              <a:rPr lang="en-US" sz="2400" dirty="0">
                <a:effectLst/>
              </a:rPr>
              <a:t/>
            </a:r>
            <a:br>
              <a:rPr lang="en-US" sz="2400" dirty="0">
                <a:effectLst/>
              </a:rPr>
            </a:br>
            <a:r>
              <a:rPr lang="ar-DZ" sz="2400" b="1" dirty="0">
                <a:effectLst/>
              </a:rPr>
              <a:t>يمكننا أن نميز بين  نوعين من العلامات</a:t>
            </a:r>
            <a:r>
              <a:rPr lang="ar-SA" sz="2400" b="1" dirty="0">
                <a:effectLst/>
              </a:rPr>
              <a:t> ا</a:t>
            </a:r>
            <a:r>
              <a:rPr lang="ar-IQ" sz="2400" b="1" dirty="0">
                <a:effectLst/>
              </a:rPr>
              <a:t>لتجارية وهي </a:t>
            </a:r>
            <a:r>
              <a:rPr lang="ar-SA" sz="2400" b="1" dirty="0">
                <a:effectLst/>
              </a:rPr>
              <a:t>:</a:t>
            </a:r>
            <a:r>
              <a:rPr lang="en-US" sz="2400" dirty="0">
                <a:effectLst/>
              </a:rPr>
              <a:t/>
            </a:r>
            <a:br>
              <a:rPr lang="en-US" sz="2400" dirty="0">
                <a:effectLst/>
              </a:rPr>
            </a:br>
            <a:r>
              <a:rPr lang="ar-IQ" sz="2400" dirty="0" smtClean="0">
                <a:effectLst/>
              </a:rPr>
              <a:t>* </a:t>
            </a:r>
            <a:r>
              <a:rPr lang="ar-SA" sz="2400" dirty="0" smtClean="0">
                <a:effectLst/>
              </a:rPr>
              <a:t>علامة </a:t>
            </a:r>
            <a:r>
              <a:rPr lang="ar-SA" sz="2400" dirty="0">
                <a:effectLst/>
              </a:rPr>
              <a:t>المنتجين:</a:t>
            </a:r>
            <a:r>
              <a:rPr lang="en-US" sz="2400" dirty="0">
                <a:effectLst/>
              </a:rPr>
              <a:t> ) </a:t>
            </a:r>
            <a:r>
              <a:rPr lang="ar-SA" sz="2400" dirty="0">
                <a:effectLst/>
              </a:rPr>
              <a:t>العلامة القومية</a:t>
            </a:r>
            <a:r>
              <a:rPr lang="en-US" sz="2400" dirty="0">
                <a:effectLst/>
              </a:rPr>
              <a:t>( </a:t>
            </a:r>
            <a:r>
              <a:rPr lang="ar-SA" sz="2400" dirty="0">
                <a:effectLst/>
              </a:rPr>
              <a:t>هي تلك العلامة المملوكة بواسطة المنظمةالمصنعة وعادة ما يطلق عليها العلامة القومية مثل </a:t>
            </a:r>
            <a:r>
              <a:rPr lang="en-US" sz="2400" dirty="0">
                <a:effectLst/>
              </a:rPr>
              <a:t>:</a:t>
            </a:r>
            <a:r>
              <a:rPr lang="ar-SA" sz="2400" dirty="0">
                <a:effectLst/>
              </a:rPr>
              <a:t> </a:t>
            </a:r>
            <a:r>
              <a:rPr lang="en-US" sz="2400" dirty="0">
                <a:effectLst/>
              </a:rPr>
              <a:t>OMO </a:t>
            </a:r>
            <a:r>
              <a:rPr lang="ar-SA" sz="2400" dirty="0">
                <a:effectLst/>
              </a:rPr>
              <a:t>،</a:t>
            </a:r>
            <a:r>
              <a:rPr lang="en-US" sz="2400" dirty="0">
                <a:effectLst/>
              </a:rPr>
              <a:t> TIDE </a:t>
            </a:r>
            <a:r>
              <a:rPr lang="ar-SA" sz="2400" dirty="0">
                <a:effectLst/>
              </a:rPr>
              <a:t>،</a:t>
            </a:r>
            <a:r>
              <a:rPr lang="en-US" sz="2400" dirty="0">
                <a:effectLst/>
              </a:rPr>
              <a:t> SONY</a:t>
            </a:r>
            <a:br>
              <a:rPr lang="en-US" sz="2400" dirty="0">
                <a:effectLst/>
              </a:rPr>
            </a:br>
            <a:r>
              <a:rPr lang="ar-IQ" sz="2400" smtClean="0">
                <a:effectLst/>
              </a:rPr>
              <a:t>* </a:t>
            </a:r>
            <a:r>
              <a:rPr lang="ar-SA" sz="2400" smtClean="0">
                <a:effectLst/>
              </a:rPr>
              <a:t>علامة </a:t>
            </a:r>
            <a:r>
              <a:rPr lang="ar-SA" sz="2400" dirty="0">
                <a:effectLst/>
              </a:rPr>
              <a:t>الموزعين:هي تلك العلامة المملوكة بواسطة احد الوسطاء مثل متاجر التجزئة أو متاجر الجملة، عادة ما يطلق عليها بالعلامة الخاصة أو اسم المتجر(المحل) ، ويمكننا أن نميز علامة الموزع بكونها تباع بسعر اقل من تلك المنتجات التي تحمل علامات قومية لأن هذه الاخيرة عادة ما ينفق عليها ترويج ضخم </a:t>
            </a:r>
            <a:r>
              <a:rPr lang="en-US" sz="2400" dirty="0">
                <a:effectLst/>
              </a:rPr>
              <a:t/>
            </a:r>
            <a:br>
              <a:rPr lang="en-US" sz="2400" dirty="0">
                <a:effectLst/>
              </a:rPr>
            </a:br>
            <a:endParaRPr lang="ar-IQ" sz="2400" dirty="0"/>
          </a:p>
        </p:txBody>
      </p:sp>
    </p:spTree>
    <p:extLst>
      <p:ext uri="{BB962C8B-B14F-4D97-AF65-F5344CB8AC3E}">
        <p14:creationId xmlns:p14="http://schemas.microsoft.com/office/powerpoint/2010/main" val="27741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320"/>
            <a:ext cx="8171688" cy="6126480"/>
          </a:xfrm>
        </p:spPr>
        <p:txBody>
          <a:bodyPr>
            <a:noAutofit/>
          </a:bodyPr>
          <a:lstStyle/>
          <a:p>
            <a:pPr lvl="0" algn="r"/>
            <a:r>
              <a:rPr lang="ar-IQ" sz="2000" dirty="0" smtClean="0">
                <a:effectLst/>
              </a:rPr>
              <a:t>4.</a:t>
            </a:r>
            <a:r>
              <a:rPr lang="ar-SA" sz="2000" dirty="0" smtClean="0">
                <a:effectLst/>
              </a:rPr>
              <a:t>مرحلة </a:t>
            </a:r>
            <a:r>
              <a:rPr lang="ar-SA" sz="2000" dirty="0">
                <a:effectLst/>
              </a:rPr>
              <a:t>اختبار المنتج : اختبار المنتج الجديد قبل طرحه في الأسواق جأنبين هما :</a:t>
            </a:r>
            <a:r>
              <a:rPr lang="en-US" sz="2000" dirty="0">
                <a:effectLst/>
              </a:rPr>
              <a:t/>
            </a:r>
            <a:br>
              <a:rPr lang="en-US" sz="2000" dirty="0">
                <a:effectLst/>
              </a:rPr>
            </a:br>
            <a:r>
              <a:rPr lang="ar-IQ" sz="2000" dirty="0" smtClean="0">
                <a:effectLst/>
              </a:rPr>
              <a:t>* </a:t>
            </a:r>
            <a:r>
              <a:rPr lang="ar-SA" sz="2000" dirty="0" smtClean="0">
                <a:effectLst/>
              </a:rPr>
              <a:t>الجأنب </a:t>
            </a:r>
            <a:r>
              <a:rPr lang="ar-SA" sz="2000" dirty="0">
                <a:effectLst/>
              </a:rPr>
              <a:t>الفني:تختص الادارة الهندسية بفحص عينة والمطابقة مع المواصفات المطلوبة ، وقد يتم هذا الاختبار داخل المنظمة أو خارجها،بشرط توفر الظروف المماثلة لظروف استخدام المنتج .</a:t>
            </a:r>
            <a:r>
              <a:rPr lang="en-US" sz="2000" dirty="0">
                <a:effectLst/>
              </a:rPr>
              <a:t/>
            </a:r>
            <a:br>
              <a:rPr lang="en-US" sz="2000" dirty="0">
                <a:effectLst/>
              </a:rPr>
            </a:br>
            <a:r>
              <a:rPr lang="ar-IQ" sz="2000" dirty="0" smtClean="0">
                <a:effectLst/>
              </a:rPr>
              <a:t>* </a:t>
            </a:r>
            <a:r>
              <a:rPr lang="ar-SA" sz="2000" dirty="0" smtClean="0">
                <a:effectLst/>
              </a:rPr>
              <a:t>الجأنب </a:t>
            </a:r>
            <a:r>
              <a:rPr lang="ar-SA" sz="2000" dirty="0">
                <a:effectLst/>
              </a:rPr>
              <a:t>التسويقي : يتم استقصاء اراء بعض المستهلكين  المختارين ليستخدموا المنتج ، لمعرفة رد فعلهم تجاه هذا المنتج أيجابا وسلبا ، بشرط توفر الموضوعية وعدم التحيز عند اختيار المستهلكين لاختبار المنتج.</a:t>
            </a:r>
            <a:r>
              <a:rPr lang="en-US" sz="2000" dirty="0">
                <a:effectLst/>
              </a:rPr>
              <a:t/>
            </a:r>
            <a:br>
              <a:rPr lang="en-US" sz="2000" dirty="0">
                <a:effectLst/>
              </a:rPr>
            </a:br>
            <a:r>
              <a:rPr lang="ar-IQ" sz="2000" dirty="0" smtClean="0">
                <a:effectLst/>
              </a:rPr>
              <a:t>5.</a:t>
            </a:r>
            <a:r>
              <a:rPr lang="ar-SA" sz="2000" dirty="0" smtClean="0">
                <a:effectLst/>
              </a:rPr>
              <a:t>مرحلة </a:t>
            </a:r>
            <a:r>
              <a:rPr lang="ar-SA" sz="2000" dirty="0">
                <a:effectLst/>
              </a:rPr>
              <a:t>تقديم المنتج للسوق:تبدا المنظمة بأتخاذ قرار بناء على نتائج الاختبارات التسويقية إذا نتائج هذه الاختبارات ايجابية تبدا عملية طرح المنتج في السوق على نطاق واسع وإذا اظهرت هذه النتائج غير أيجابية فيتم اعادة النظر في المنتج(تعديله اوالاستغناء عنه)وعند تقديم المنتج للسوق يجب مراعاة التوقيت والمكان المناسبين ويجب التعرف على استراتيجيات المنافسين واتجاهاتهم </a:t>
            </a:r>
            <a:r>
              <a:rPr lang="en-US" sz="2000" dirty="0">
                <a:effectLst/>
              </a:rPr>
              <a:t/>
            </a:r>
            <a:br>
              <a:rPr lang="en-US" sz="2000" dirty="0">
                <a:effectLst/>
              </a:rPr>
            </a:br>
            <a:r>
              <a:rPr lang="ar-IQ" sz="2000" dirty="0" smtClean="0">
                <a:effectLst/>
              </a:rPr>
              <a:t>6.</a:t>
            </a:r>
            <a:r>
              <a:rPr lang="ar-SA" sz="2000" dirty="0" smtClean="0">
                <a:effectLst/>
              </a:rPr>
              <a:t>مرحلة </a:t>
            </a:r>
            <a:r>
              <a:rPr lang="ar-SA" sz="2000" dirty="0">
                <a:effectLst/>
              </a:rPr>
              <a:t>المتابعة والتقييم : تعنى ضرورة حرص المنظمة على متابعة المبيعات والربحية للمنتج في السوق لمعرفة درجة تطورها ومقارنتها بمعدلات الربح والمبيعات  المتوقعه عند المنافسين لتجنب فشل المنتج في بدأية مراحله وتشمل المتابعة المجالآت الآتية:  </a:t>
            </a:r>
            <a:r>
              <a:rPr lang="en-US" sz="2000" dirty="0">
                <a:effectLst/>
              </a:rPr>
              <a:t/>
            </a:r>
            <a:br>
              <a:rPr lang="en-US" sz="2000" dirty="0">
                <a:effectLst/>
              </a:rPr>
            </a:br>
            <a:r>
              <a:rPr lang="ar-SA" sz="2000" dirty="0">
                <a:effectLst/>
              </a:rPr>
              <a:t>1)متابعة عملية تقديم المنتج للسوق.2) متابعة تنفيذ البرنامج التسويقي .3)متابعة استجابة المستهلكين للمنتج.4)متابعة حجم المبيعات أولا بأول.</a:t>
            </a:r>
            <a:r>
              <a:rPr lang="en-US" sz="2000" dirty="0">
                <a:effectLst/>
              </a:rPr>
              <a:t/>
            </a:r>
            <a:br>
              <a:rPr lang="en-US" sz="2000" dirty="0">
                <a:effectLst/>
              </a:rPr>
            </a:br>
            <a:endParaRPr lang="ar-IQ" sz="2000" dirty="0"/>
          </a:p>
        </p:txBody>
      </p:sp>
    </p:spTree>
    <p:extLst>
      <p:ext uri="{BB962C8B-B14F-4D97-AF65-F5344CB8AC3E}">
        <p14:creationId xmlns:p14="http://schemas.microsoft.com/office/powerpoint/2010/main" val="23719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
            <a:ext cx="8247888" cy="6126480"/>
          </a:xfrm>
        </p:spPr>
        <p:txBody>
          <a:bodyPr>
            <a:noAutofit/>
          </a:bodyPr>
          <a:lstStyle/>
          <a:p>
            <a:pPr algn="r"/>
            <a:r>
              <a:rPr lang="ar-SA" sz="2800" b="1" dirty="0">
                <a:effectLst/>
              </a:rPr>
              <a:t>سادسا: تطوير المنتجات الحالية </a:t>
            </a:r>
            <a:r>
              <a:rPr lang="en-US" sz="2800" dirty="0">
                <a:effectLst/>
              </a:rPr>
              <a:t/>
            </a:r>
            <a:br>
              <a:rPr lang="en-US" sz="2800" dirty="0">
                <a:effectLst/>
              </a:rPr>
            </a:br>
            <a:r>
              <a:rPr lang="ar-SA" sz="2800" dirty="0">
                <a:effectLst/>
              </a:rPr>
              <a:t>يقصد بتطوير المنتجات الحالية اجراء بعض التعديلات عليها في ضوء ملاحظات الزبائن وقد يتطلب التطوير تغيير مواصفات السلعة أو تعديل مكوناتها أو تغييرات في (الحجم,الشكل, اللون) بهدف زيادة قبول الزبائن للمنتج ، وتحقيق الأهداف التسويقية للمنظمة،الفكرة تاتى من مقترحات الزبائن غالباً ثم يتم درأستها وتقييمها،فإذا كانت تلائم امكانات وموارد المنظمة، يتم اقرارها وتعديل المنتج اوتطويره وطرحه في السوق وهناك عدد من استراتيجية لتطور المنتج وهي :</a:t>
            </a:r>
            <a:r>
              <a:rPr lang="en-US" sz="2800" dirty="0">
                <a:effectLst/>
              </a:rPr>
              <a:t/>
            </a:r>
            <a:br>
              <a:rPr lang="en-US" sz="2800" dirty="0">
                <a:effectLst/>
              </a:rPr>
            </a:br>
            <a:r>
              <a:rPr lang="ar-IQ" sz="2800" dirty="0" smtClean="0">
                <a:effectLst/>
              </a:rPr>
              <a:t>1.</a:t>
            </a:r>
            <a:r>
              <a:rPr lang="ar-SA" sz="2800" dirty="0" smtClean="0">
                <a:effectLst/>
              </a:rPr>
              <a:t>التوسع </a:t>
            </a:r>
            <a:r>
              <a:rPr lang="ar-SA" sz="2800" dirty="0">
                <a:effectLst/>
              </a:rPr>
              <a:t>: وهي بمعنى توسيع التشكيلة بإضافة نماذج جديدة مثل منظمة بيجو لديها تشكيلات عدة من السيارات  </a:t>
            </a:r>
            <a:r>
              <a:rPr lang="en-US" sz="2800" dirty="0">
                <a:effectLst/>
              </a:rPr>
              <a:t>)</a:t>
            </a:r>
            <a:r>
              <a:rPr lang="ar-SA" sz="2800" dirty="0">
                <a:effectLst/>
              </a:rPr>
              <a:t>بيجو 406، بيجو 306 ).</a:t>
            </a:r>
            <a:r>
              <a:rPr lang="en-US" sz="2800" dirty="0">
                <a:effectLst/>
              </a:rPr>
              <a:t/>
            </a:r>
            <a:br>
              <a:rPr lang="en-US" sz="2800" dirty="0">
                <a:effectLst/>
              </a:rPr>
            </a:br>
            <a:r>
              <a:rPr lang="ar-IQ" sz="2800" dirty="0" smtClean="0">
                <a:effectLst/>
              </a:rPr>
              <a:t>2.</a:t>
            </a:r>
            <a:r>
              <a:rPr lang="ar-SA" sz="2800" dirty="0" smtClean="0">
                <a:effectLst/>
              </a:rPr>
              <a:t>العصرنة</a:t>
            </a:r>
            <a:r>
              <a:rPr lang="en-US" sz="2800" dirty="0">
                <a:effectLst/>
              </a:rPr>
              <a:t> </a:t>
            </a:r>
            <a:r>
              <a:rPr lang="ar-SA" sz="2800" dirty="0">
                <a:effectLst/>
              </a:rPr>
              <a:t>:تعني تكييف المنتجات القديمة وذلك باجراء تحسينات عليها لاعادة تقديمها للسوق </a:t>
            </a:r>
            <a:r>
              <a:rPr lang="en-US" sz="2800" dirty="0">
                <a:effectLst/>
              </a:rPr>
              <a:t/>
            </a:r>
            <a:br>
              <a:rPr lang="en-US" sz="2800" dirty="0">
                <a:effectLst/>
              </a:rPr>
            </a:br>
            <a:r>
              <a:rPr lang="ar-IQ" sz="2800" dirty="0" smtClean="0">
                <a:effectLst/>
              </a:rPr>
              <a:t>3.</a:t>
            </a:r>
            <a:r>
              <a:rPr lang="ar-SA" sz="2800" dirty="0" smtClean="0">
                <a:effectLst/>
              </a:rPr>
              <a:t>التخفيض</a:t>
            </a:r>
            <a:r>
              <a:rPr lang="en-US" sz="2800" dirty="0">
                <a:effectLst/>
              </a:rPr>
              <a:t> :</a:t>
            </a:r>
            <a:r>
              <a:rPr lang="ar-SA" sz="2800" dirty="0">
                <a:effectLst/>
              </a:rPr>
              <a:t>التخلي عن بعض المنتجات التي اصبحت غير مربحة</a:t>
            </a:r>
            <a:r>
              <a:rPr lang="en-US" sz="2800" dirty="0">
                <a:effectLst/>
              </a:rPr>
              <a:t/>
            </a:r>
            <a:br>
              <a:rPr lang="en-US" sz="2800" dirty="0">
                <a:effectLst/>
              </a:rPr>
            </a:br>
            <a:endParaRPr lang="ar-IQ" sz="2800" dirty="0"/>
          </a:p>
        </p:txBody>
      </p:sp>
    </p:spTree>
    <p:extLst>
      <p:ext uri="{BB962C8B-B14F-4D97-AF65-F5344CB8AC3E}">
        <p14:creationId xmlns:p14="http://schemas.microsoft.com/office/powerpoint/2010/main" val="221063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
            <a:ext cx="8400288" cy="5897880"/>
          </a:xfrm>
        </p:spPr>
        <p:txBody>
          <a:bodyPr>
            <a:noAutofit/>
          </a:bodyPr>
          <a:lstStyle/>
          <a:p>
            <a:pPr algn="r"/>
            <a:r>
              <a:rPr lang="ar-SA" sz="2800" b="1" dirty="0">
                <a:effectLst/>
              </a:rPr>
              <a:t>كما تستطيع المنظمة أن تطوير منتجات جديدة من خلال : </a:t>
            </a:r>
            <a:r>
              <a:rPr lang="en-US" sz="2800" dirty="0">
                <a:effectLst/>
              </a:rPr>
              <a:t/>
            </a:r>
            <a:br>
              <a:rPr lang="en-US" sz="2800" dirty="0">
                <a:effectLst/>
              </a:rPr>
            </a:br>
            <a:r>
              <a:rPr lang="ar-IQ" sz="2800" dirty="0" smtClean="0">
                <a:effectLst/>
              </a:rPr>
              <a:t>1.</a:t>
            </a:r>
            <a:r>
              <a:rPr lang="ar-SA" sz="2800" dirty="0" smtClean="0">
                <a:effectLst/>
              </a:rPr>
              <a:t>التملك</a:t>
            </a:r>
            <a:r>
              <a:rPr lang="ar-SA" sz="2800" dirty="0">
                <a:effectLst/>
              </a:rPr>
              <a:t>: مثل قيام المنظمة بشراء حقوق اختراعات وابتكارات او امتياز بالتصنيع من منظمة أخرى لأنتاج منتجات منظمات أخرى هنا المنظمة لا تطور منتجات جديدة وأنما تقوم بامتلاك حقوق منتجات قائمة.</a:t>
            </a:r>
            <a:r>
              <a:rPr lang="en-US" sz="2800" dirty="0">
                <a:effectLst/>
              </a:rPr>
              <a:t/>
            </a:r>
            <a:br>
              <a:rPr lang="en-US" sz="2800" dirty="0">
                <a:effectLst/>
              </a:rPr>
            </a:br>
            <a:r>
              <a:rPr lang="ar-IQ" sz="2800" dirty="0" smtClean="0">
                <a:effectLst/>
              </a:rPr>
              <a:t>2.</a:t>
            </a:r>
            <a:r>
              <a:rPr lang="ar-SA" sz="2800" dirty="0" smtClean="0">
                <a:effectLst/>
              </a:rPr>
              <a:t>تطوير </a:t>
            </a:r>
            <a:r>
              <a:rPr lang="ar-SA" sz="2800" dirty="0">
                <a:effectLst/>
              </a:rPr>
              <a:t>منتج جديد:ياخذ مسارين رئيسيين اما قيام المنظمة بتطوير منتجات جديدة في مختبراتها </a:t>
            </a:r>
            <a:r>
              <a:rPr lang="ar-IQ" sz="2800" dirty="0">
                <a:effectLst/>
              </a:rPr>
              <a:t>او </a:t>
            </a:r>
            <a:r>
              <a:rPr lang="ar-SA" sz="2800" dirty="0">
                <a:effectLst/>
              </a:rPr>
              <a:t>تكليف عدد من الباحثين المستقلين أو وكالآت متخصصة في مجال تطوير المنتجات </a:t>
            </a:r>
            <a:r>
              <a:rPr lang="en-US" sz="2800" dirty="0">
                <a:effectLst/>
              </a:rPr>
              <a:t/>
            </a:r>
            <a:br>
              <a:rPr lang="en-US" sz="2800" dirty="0">
                <a:effectLst/>
              </a:rPr>
            </a:br>
            <a:r>
              <a:rPr lang="ar-IQ" sz="2800" dirty="0" smtClean="0">
                <a:effectLst/>
              </a:rPr>
              <a:t>3.</a:t>
            </a:r>
            <a:r>
              <a:rPr lang="ar-SA" sz="2800" dirty="0" smtClean="0">
                <a:effectLst/>
              </a:rPr>
              <a:t>الاشكال </a:t>
            </a:r>
            <a:r>
              <a:rPr lang="ar-SA" sz="2800" dirty="0">
                <a:effectLst/>
              </a:rPr>
              <a:t>المختلفة للتطوير : يوجد  أنواع من المنتجات الجديدة وهي كالآتي: </a:t>
            </a:r>
            <a:r>
              <a:rPr lang="en-US" sz="2800" dirty="0">
                <a:effectLst/>
              </a:rPr>
              <a:t/>
            </a:r>
            <a:br>
              <a:rPr lang="en-US" sz="2800" dirty="0">
                <a:effectLst/>
              </a:rPr>
            </a:br>
            <a:r>
              <a:rPr lang="ar-IQ" sz="2800" dirty="0">
                <a:effectLst/>
              </a:rPr>
              <a:t>ا)</a:t>
            </a:r>
            <a:r>
              <a:rPr lang="ar-SA" sz="2800" dirty="0">
                <a:effectLst/>
              </a:rPr>
              <a:t>منتجات جديدة تماما لم تكن معروفة .ب)علامات جديدة ج) توسعة المزيج السلعي بإضافة خطوط لمنتجات جديدة .د)اجراء تحسينات وتعديلات على منتجات قائمة .ه)توجيه منتجات جديدة إلى أسواق جديدة .و)تقليص الكلفة عبر أنتاج منتجات جديدة بكلفة اقل. </a:t>
            </a:r>
            <a:endParaRPr lang="ar-IQ" sz="2800" dirty="0"/>
          </a:p>
        </p:txBody>
      </p:sp>
    </p:spTree>
    <p:extLst>
      <p:ext uri="{BB962C8B-B14F-4D97-AF65-F5344CB8AC3E}">
        <p14:creationId xmlns:p14="http://schemas.microsoft.com/office/powerpoint/2010/main" val="155459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8324088" cy="5974080"/>
          </a:xfrm>
        </p:spPr>
        <p:txBody>
          <a:bodyPr>
            <a:noAutofit/>
          </a:bodyPr>
          <a:lstStyle/>
          <a:p>
            <a:pPr algn="r"/>
            <a:r>
              <a:rPr lang="ar-SA" sz="2800" b="1" dirty="0">
                <a:effectLst/>
              </a:rPr>
              <a:t>سابعا: تمييز المنتجات </a:t>
            </a:r>
            <a:r>
              <a:rPr lang="en-US" sz="2800" dirty="0">
                <a:effectLst/>
              </a:rPr>
              <a:t/>
            </a:r>
            <a:br>
              <a:rPr lang="en-US" sz="2800" dirty="0">
                <a:effectLst/>
              </a:rPr>
            </a:br>
            <a:r>
              <a:rPr lang="ar-SA" sz="2800" dirty="0">
                <a:effectLst/>
              </a:rPr>
              <a:t>يهدف تمييز المنتجات إلى تمييز السلعة عن السلع المشابهة لها في الأسواق ، ويستخدم في ذلك الحروف أو الكلمات أو الارقام أو الرموز أو الصور أو مزيج منها ليكون لها علامة تجارية( مثل علامة التمساح الذي تتميز بها منظمة </a:t>
            </a:r>
            <a:r>
              <a:rPr lang="en-US" sz="2800" dirty="0">
                <a:effectLst/>
              </a:rPr>
              <a:t>Lacoste</a:t>
            </a:r>
            <a:r>
              <a:rPr lang="ar-SA" sz="2800" dirty="0">
                <a:effectLst/>
              </a:rPr>
              <a:t> الفرنسية)، اما الاسم التجارى فيتكون من كلمات أو حروف أو ارقام يمكن النطق بها،مثل(</a:t>
            </a:r>
            <a:r>
              <a:rPr lang="en-US" sz="2800" dirty="0">
                <a:effectLst/>
              </a:rPr>
              <a:t> BMW </a:t>
            </a:r>
            <a:r>
              <a:rPr lang="ar-SA" sz="2800" dirty="0">
                <a:effectLst/>
              </a:rPr>
              <a:t>أو مرسيدس)وفي بعض الحالآت يتم تمييز جميع منتجات المنظمة بعلامة المجموعة السلعية ، </a:t>
            </a:r>
            <a:r>
              <a:rPr lang="ar-SA" sz="2800" b="1" dirty="0">
                <a:effectLst/>
              </a:rPr>
              <a:t>ولتمييز المنتجات فوائد متعددة للمنظمة ، منها :</a:t>
            </a:r>
            <a:r>
              <a:rPr lang="en-US" sz="2800" dirty="0">
                <a:effectLst/>
              </a:rPr>
              <a:t/>
            </a:r>
            <a:br>
              <a:rPr lang="en-US" sz="2800" dirty="0">
                <a:effectLst/>
              </a:rPr>
            </a:br>
            <a:r>
              <a:rPr lang="ar-IQ" sz="2800" dirty="0" smtClean="0">
                <a:effectLst/>
              </a:rPr>
              <a:t>1.</a:t>
            </a:r>
            <a:r>
              <a:rPr lang="ar-SA" sz="2800" dirty="0" smtClean="0">
                <a:effectLst/>
              </a:rPr>
              <a:t>تسهيل </a:t>
            </a:r>
            <a:r>
              <a:rPr lang="ar-SA" sz="2800" dirty="0">
                <a:effectLst/>
              </a:rPr>
              <a:t>عمليات انتقال السلع والترويج عنها .</a:t>
            </a:r>
            <a:r>
              <a:rPr lang="en-US" sz="2800" dirty="0">
                <a:effectLst/>
              </a:rPr>
              <a:t/>
            </a:r>
            <a:br>
              <a:rPr lang="en-US" sz="2800" dirty="0">
                <a:effectLst/>
              </a:rPr>
            </a:br>
            <a:r>
              <a:rPr lang="ar-IQ" sz="2800" dirty="0" smtClean="0">
                <a:effectLst/>
              </a:rPr>
              <a:t>2.</a:t>
            </a:r>
            <a:r>
              <a:rPr lang="ar-SA" sz="2800" dirty="0" smtClean="0">
                <a:effectLst/>
              </a:rPr>
              <a:t>حماية </a:t>
            </a:r>
            <a:r>
              <a:rPr lang="ar-SA" sz="2800" dirty="0">
                <a:effectLst/>
              </a:rPr>
              <a:t>المستهلك في عمليات الشراء لمعرفة مصدر السلعة </a:t>
            </a:r>
            <a:r>
              <a:rPr lang="en-US" sz="2800" dirty="0">
                <a:effectLst/>
              </a:rPr>
              <a:t/>
            </a:r>
            <a:br>
              <a:rPr lang="en-US" sz="2800" dirty="0">
                <a:effectLst/>
              </a:rPr>
            </a:br>
            <a:r>
              <a:rPr lang="ar-IQ" sz="2800" dirty="0" smtClean="0">
                <a:effectLst/>
              </a:rPr>
              <a:t>3.</a:t>
            </a:r>
            <a:r>
              <a:rPr lang="ar-SA" sz="2800" dirty="0" smtClean="0">
                <a:effectLst/>
              </a:rPr>
              <a:t>سهولة </a:t>
            </a:r>
            <a:r>
              <a:rPr lang="ar-SA" sz="2800" dirty="0">
                <a:effectLst/>
              </a:rPr>
              <a:t>الرقابة والاشراف على سوق السلعة ذات العلامة التجارية المميزة .</a:t>
            </a:r>
            <a:r>
              <a:rPr lang="en-US" sz="2800" dirty="0">
                <a:effectLst/>
              </a:rPr>
              <a:t/>
            </a:r>
            <a:br>
              <a:rPr lang="en-US" sz="2800" dirty="0">
                <a:effectLst/>
              </a:rPr>
            </a:br>
            <a:r>
              <a:rPr lang="ar-IQ" sz="2800" dirty="0" smtClean="0">
                <a:effectLst/>
              </a:rPr>
              <a:t>4.</a:t>
            </a:r>
            <a:r>
              <a:rPr lang="ar-SA" sz="2800" dirty="0" smtClean="0">
                <a:effectLst/>
              </a:rPr>
              <a:t>دعم </a:t>
            </a:r>
            <a:r>
              <a:rPr lang="ar-SA" sz="2800" dirty="0">
                <a:effectLst/>
              </a:rPr>
              <a:t>وتنمية وسائل الآتصال بين المنتج والمستهلك من خلال العلامة المميزة للسلعة .</a:t>
            </a:r>
            <a:r>
              <a:rPr lang="en-US" sz="2800" dirty="0">
                <a:effectLst/>
              </a:rPr>
              <a:t/>
            </a:r>
            <a:br>
              <a:rPr lang="en-US" sz="2800" dirty="0">
                <a:effectLst/>
              </a:rPr>
            </a:br>
            <a:endParaRPr lang="ar-IQ" sz="2800" dirty="0"/>
          </a:p>
        </p:txBody>
      </p:sp>
    </p:spTree>
    <p:extLst>
      <p:ext uri="{BB962C8B-B14F-4D97-AF65-F5344CB8AC3E}">
        <p14:creationId xmlns:p14="http://schemas.microsoft.com/office/powerpoint/2010/main" val="229943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
            <a:ext cx="8400288" cy="5974080"/>
          </a:xfrm>
        </p:spPr>
        <p:txBody>
          <a:bodyPr>
            <a:noAutofit/>
          </a:bodyPr>
          <a:lstStyle/>
          <a:p>
            <a:pPr algn="r"/>
            <a:r>
              <a:rPr lang="ar-SA" sz="2800" b="1" dirty="0">
                <a:effectLst/>
              </a:rPr>
              <a:t>احيانا يصعب تمييز المنتجات ، وبخاصة في الحالآت التالية :</a:t>
            </a:r>
            <a:r>
              <a:rPr lang="en-US" sz="2800" dirty="0">
                <a:effectLst/>
              </a:rPr>
              <a:t/>
            </a:r>
            <a:br>
              <a:rPr lang="en-US" sz="2800" dirty="0">
                <a:effectLst/>
              </a:rPr>
            </a:br>
            <a:r>
              <a:rPr lang="ar-IQ" sz="2800" dirty="0" smtClean="0">
                <a:effectLst/>
              </a:rPr>
              <a:t>1.</a:t>
            </a:r>
            <a:r>
              <a:rPr lang="ar-SA" sz="2800" dirty="0" smtClean="0">
                <a:effectLst/>
              </a:rPr>
              <a:t>صغر </a:t>
            </a:r>
            <a:r>
              <a:rPr lang="ar-SA" sz="2800" dirty="0">
                <a:effectLst/>
              </a:rPr>
              <a:t>حجم الإنتاج من سلعة معينة قد لا يبرر الكلف اللازمة لتمييز المنتجات .</a:t>
            </a:r>
            <a:r>
              <a:rPr lang="en-US" sz="2800" dirty="0">
                <a:effectLst/>
              </a:rPr>
              <a:t/>
            </a:r>
            <a:br>
              <a:rPr lang="en-US" sz="2800" dirty="0">
                <a:effectLst/>
              </a:rPr>
            </a:br>
            <a:r>
              <a:rPr lang="ar-IQ" sz="2800" dirty="0" smtClean="0">
                <a:effectLst/>
              </a:rPr>
              <a:t>2.</a:t>
            </a:r>
            <a:r>
              <a:rPr lang="ar-SA" sz="2800" dirty="0" smtClean="0">
                <a:effectLst/>
              </a:rPr>
              <a:t>صعوبة </a:t>
            </a:r>
            <a:r>
              <a:rPr lang="ar-SA" sz="2800" dirty="0">
                <a:effectLst/>
              </a:rPr>
              <a:t>تمييز بعض المنتجات مثل بعض أنواع الخضر والفواكه .</a:t>
            </a:r>
            <a:r>
              <a:rPr lang="en-US" sz="2800" dirty="0">
                <a:effectLst/>
              </a:rPr>
              <a:t/>
            </a:r>
            <a:br>
              <a:rPr lang="en-US" sz="2800" dirty="0">
                <a:effectLst/>
              </a:rPr>
            </a:br>
            <a:r>
              <a:rPr lang="ar-IQ" sz="2800" dirty="0" smtClean="0">
                <a:effectLst/>
              </a:rPr>
              <a:t>3.</a:t>
            </a:r>
            <a:r>
              <a:rPr lang="ar-SA" sz="2800" dirty="0" smtClean="0">
                <a:effectLst/>
              </a:rPr>
              <a:t>لا </a:t>
            </a:r>
            <a:r>
              <a:rPr lang="ar-SA" sz="2800" dirty="0">
                <a:effectLst/>
              </a:rPr>
              <a:t>يميل المنتجين لتمييز المنتجات ذات الجودة المنخفضة مقارنة بالمنتجات ذات الجودة العالية </a:t>
            </a:r>
            <a:r>
              <a:rPr lang="en-US" sz="2800" dirty="0">
                <a:effectLst/>
              </a:rPr>
              <a:t/>
            </a:r>
            <a:br>
              <a:rPr lang="en-US" sz="2800" dirty="0">
                <a:effectLst/>
              </a:rPr>
            </a:br>
            <a:r>
              <a:rPr lang="ar-IQ" sz="2800" dirty="0" smtClean="0">
                <a:effectLst/>
              </a:rPr>
              <a:t>4.</a:t>
            </a:r>
            <a:r>
              <a:rPr lang="ar-SA" sz="2800" dirty="0" smtClean="0">
                <a:effectLst/>
              </a:rPr>
              <a:t>اصرار </a:t>
            </a:r>
            <a:r>
              <a:rPr lang="ar-SA" sz="2800" dirty="0">
                <a:effectLst/>
              </a:rPr>
              <a:t>بعض الموزعين على شراء منتجات غير مميزة حتى يتم تمييزها بعلاماتهم الخاصة .</a:t>
            </a:r>
            <a:r>
              <a:rPr lang="en-US" sz="2800" dirty="0">
                <a:effectLst/>
              </a:rPr>
              <a:t/>
            </a:r>
            <a:br>
              <a:rPr lang="en-US" sz="2800" dirty="0">
                <a:effectLst/>
              </a:rPr>
            </a:br>
            <a:r>
              <a:rPr lang="ar-IQ" sz="2800" dirty="0" smtClean="0">
                <a:effectLst/>
              </a:rPr>
              <a:t>5.</a:t>
            </a:r>
            <a:r>
              <a:rPr lang="ar-SA" sz="2800" dirty="0" smtClean="0">
                <a:effectLst/>
              </a:rPr>
              <a:t>يفضل </a:t>
            </a:r>
            <a:r>
              <a:rPr lang="ar-SA" sz="2800" dirty="0">
                <a:effectLst/>
              </a:rPr>
              <a:t>بعض المنتجين عدم تمييز منتجاتهم للاستفادة من مزأيا مرونة التسعير </a:t>
            </a:r>
            <a:endParaRPr lang="ar-IQ" sz="2800" dirty="0"/>
          </a:p>
        </p:txBody>
      </p:sp>
    </p:spTree>
    <p:extLst>
      <p:ext uri="{BB962C8B-B14F-4D97-AF65-F5344CB8AC3E}">
        <p14:creationId xmlns:p14="http://schemas.microsoft.com/office/powerpoint/2010/main" val="3730315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
            <a:ext cx="8705088" cy="6355080"/>
          </a:xfrm>
        </p:spPr>
        <p:txBody>
          <a:bodyPr>
            <a:noAutofit/>
          </a:bodyPr>
          <a:lstStyle/>
          <a:p>
            <a:pPr algn="r"/>
            <a:r>
              <a:rPr lang="ar-SA" sz="2000" b="1" dirty="0">
                <a:effectLst/>
              </a:rPr>
              <a:t>ثامنا: الاستراتيجيات المتعلقة بالمنتجات:</a:t>
            </a:r>
            <a:r>
              <a:rPr lang="ar-SA" sz="2000" dirty="0">
                <a:effectLst/>
              </a:rPr>
              <a:t> </a:t>
            </a:r>
            <a:r>
              <a:rPr lang="ar-SA" sz="2000" b="1" dirty="0">
                <a:effectLst/>
              </a:rPr>
              <a:t>استراتيجيات التسويق خلال دورة حياة المنتج</a:t>
            </a:r>
            <a:r>
              <a:rPr lang="ar-SA" sz="2000" dirty="0">
                <a:effectLst/>
              </a:rPr>
              <a:t> : حدد (</a:t>
            </a:r>
            <a:r>
              <a:rPr lang="en-US" sz="2000" dirty="0" err="1">
                <a:effectLst/>
              </a:rPr>
              <a:t>Kotler</a:t>
            </a:r>
            <a:r>
              <a:rPr lang="ar-SA" sz="2000" dirty="0">
                <a:effectLst/>
              </a:rPr>
              <a:t>) استراتيجيات تسويقية عدة تبعا لدورة حياة المنتج و كما مبين ادناه : </a:t>
            </a:r>
            <a:r>
              <a:rPr lang="ar-IQ" sz="2000" dirty="0" smtClean="0">
                <a:effectLst/>
              </a:rPr>
              <a:t/>
            </a:r>
            <a:br>
              <a:rPr lang="ar-IQ" sz="2000" dirty="0" smtClean="0">
                <a:effectLst/>
              </a:rPr>
            </a:br>
            <a:r>
              <a:rPr lang="ar-IQ" sz="2000" dirty="0" smtClean="0">
                <a:effectLst/>
              </a:rPr>
              <a:t>1.</a:t>
            </a:r>
            <a:r>
              <a:rPr lang="ar-SA" sz="2000" dirty="0" smtClean="0">
                <a:effectLst/>
              </a:rPr>
              <a:t>استراتيجيات </a:t>
            </a:r>
            <a:r>
              <a:rPr lang="ar-SA" sz="2000" dirty="0">
                <a:effectLst/>
              </a:rPr>
              <a:t>التسويق في مرحلة التقديم : بامكان المنظمة اتباع احدى الاستراتيجيات الاربعة الآتية :</a:t>
            </a:r>
            <a:r>
              <a:rPr lang="en-US" sz="2000" dirty="0">
                <a:effectLst/>
              </a:rPr>
              <a:t/>
            </a:r>
            <a:br>
              <a:rPr lang="en-US" sz="2000" dirty="0">
                <a:effectLst/>
              </a:rPr>
            </a:br>
            <a:r>
              <a:rPr lang="ar-IQ" sz="2000" dirty="0" smtClean="0">
                <a:effectLst/>
              </a:rPr>
              <a:t>* </a:t>
            </a:r>
            <a:r>
              <a:rPr lang="ar-SA" sz="2000" dirty="0" smtClean="0">
                <a:effectLst/>
              </a:rPr>
              <a:t>استراتيجية </a:t>
            </a:r>
            <a:r>
              <a:rPr lang="ar-SA" sz="2000" dirty="0">
                <a:effectLst/>
              </a:rPr>
              <a:t>الاستخلاص السريع: تتالف بالبدء بمنتج جديد بسعر مرتفع وبمستوى ترويج عالي، وتتقاضى المنظمة سعرا مرتفعا لغرض استعادة ما يمكن من التكاليف بأسرع وقت ممكن وتتميزهذه الاستراتيجية بتكثيف الترويج لزيادة التغلغل في السوق ، </a:t>
            </a:r>
            <a:r>
              <a:rPr lang="ar-SA" sz="2000" b="1" dirty="0">
                <a:effectLst/>
              </a:rPr>
              <a:t>هذه الاستراتيجية مقبولة مع الافتراضات الآتية</a:t>
            </a:r>
            <a:r>
              <a:rPr lang="ar-SA" sz="2000" dirty="0">
                <a:effectLst/>
              </a:rPr>
              <a:t> : " يكون جزء كبير من السوق المحتمل غير مدرك للمنتج. يتحمس الذين يدركون المنتج لاقتنائه ويستطيعون دفع السعر المطلوب وتواجه المنظمة منافسة محتملة و تريد بناء أولوية للعلامة التجارية".</a:t>
            </a:r>
            <a:r>
              <a:rPr lang="en-US" sz="2000" dirty="0">
                <a:effectLst/>
              </a:rPr>
              <a:t/>
            </a:r>
            <a:br>
              <a:rPr lang="en-US" sz="2000" dirty="0">
                <a:effectLst/>
              </a:rPr>
            </a:br>
            <a:r>
              <a:rPr lang="ar-IQ" sz="2000" dirty="0" smtClean="0">
                <a:effectLst/>
              </a:rPr>
              <a:t>* </a:t>
            </a:r>
            <a:r>
              <a:rPr lang="ar-SA" sz="2000" dirty="0" smtClean="0">
                <a:effectLst/>
              </a:rPr>
              <a:t>استراتيجية </a:t>
            </a:r>
            <a:r>
              <a:rPr lang="ar-SA" sz="2000" dirty="0">
                <a:effectLst/>
              </a:rPr>
              <a:t>الاستخلاص البطيء: تتمثل بالبدء بمنتج جديد بسعر مرتفع و مستوى ترويج منخفض إذ يساعد السعر المرتفع في استعادة ما يمكن من الارباح ، ويبقى المستوى المنخفض من الترويج كلف التسويق منخفضة </a:t>
            </a:r>
            <a:r>
              <a:rPr lang="ar-SA" sz="2000" b="1" dirty="0">
                <a:effectLst/>
              </a:rPr>
              <a:t>هذه الاستراتيجية مقبولة في الحالآت الآتيه</a:t>
            </a:r>
            <a:r>
              <a:rPr lang="ar-SA" sz="2000" dirty="0">
                <a:effectLst/>
              </a:rPr>
              <a:t>: " غالبية السوق يدرك المنتج ويرغب المشترون في دفع سعر مرتفع والمنافسة المحتملة غير قريبة .</a:t>
            </a:r>
            <a:r>
              <a:rPr lang="en-US" sz="2000" dirty="0">
                <a:effectLst/>
              </a:rPr>
              <a:t/>
            </a:r>
            <a:br>
              <a:rPr lang="en-US" sz="2000" dirty="0">
                <a:effectLst/>
              </a:rPr>
            </a:br>
            <a:r>
              <a:rPr lang="ar-IQ" sz="2000" dirty="0" smtClean="0">
                <a:effectLst/>
              </a:rPr>
              <a:t>* </a:t>
            </a:r>
            <a:r>
              <a:rPr lang="ar-SA" sz="2000" dirty="0" smtClean="0">
                <a:effectLst/>
              </a:rPr>
              <a:t>استراتيجية </a:t>
            </a:r>
            <a:r>
              <a:rPr lang="ar-SA" sz="2000" dirty="0">
                <a:effectLst/>
              </a:rPr>
              <a:t>التغلغل السريع:تتمثل بالبدء بسعر منخفض والأنفاق باسراف عن الترويج،  وتحقق اسرع تغلغل في السوق و اكبر حصة سوقية </a:t>
            </a:r>
            <a:r>
              <a:rPr lang="ar-SA" sz="2000" b="1" dirty="0">
                <a:effectLst/>
              </a:rPr>
              <a:t>وهذه الاستراتيجية مقبولة عندما</a:t>
            </a:r>
            <a:r>
              <a:rPr lang="ar-SA" sz="2000" dirty="0">
                <a:effectLst/>
              </a:rPr>
              <a:t> تكون السوق كبيرة الحجم, لا يدرك السوق المنتج. يكون اغلب المشترين حساسين تجاه السعر. هنالك منافسة قوية محتملة".</a:t>
            </a:r>
            <a:r>
              <a:rPr lang="en-US" sz="2000" dirty="0">
                <a:effectLst/>
              </a:rPr>
              <a:t/>
            </a:r>
            <a:br>
              <a:rPr lang="en-US" sz="2000" dirty="0">
                <a:effectLst/>
              </a:rPr>
            </a:br>
            <a:r>
              <a:rPr lang="ar-IQ" sz="2000" dirty="0" smtClean="0">
                <a:effectLst/>
              </a:rPr>
              <a:t>* </a:t>
            </a:r>
            <a:r>
              <a:rPr lang="ar-SA" sz="2000" dirty="0" smtClean="0">
                <a:effectLst/>
              </a:rPr>
              <a:t>استراتيجية </a:t>
            </a:r>
            <a:r>
              <a:rPr lang="ar-SA" sz="2000" dirty="0">
                <a:effectLst/>
              </a:rPr>
              <a:t>التغلغل البطيء: تتعلق بأنتاج منتج جديد بسعر منخفض ومستوى منخفض من الترويج ويشجع السعر المنخفض على القبول السريع للمنتج وبالتالي زيادة الارباح الارباح تستخدمها المنظمة عندما </a:t>
            </a:r>
            <a:endParaRPr lang="ar-IQ" sz="2000" dirty="0"/>
          </a:p>
        </p:txBody>
      </p:sp>
    </p:spTree>
    <p:extLst>
      <p:ext uri="{BB962C8B-B14F-4D97-AF65-F5344CB8AC3E}">
        <p14:creationId xmlns:p14="http://schemas.microsoft.com/office/powerpoint/2010/main" val="3451241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
            <a:ext cx="8400288" cy="5974080"/>
          </a:xfrm>
        </p:spPr>
        <p:txBody>
          <a:bodyPr>
            <a:noAutofit/>
          </a:bodyPr>
          <a:lstStyle/>
          <a:p>
            <a:pPr lvl="0" algn="r"/>
            <a:r>
              <a:rPr lang="ar-IQ" sz="2000" dirty="0" smtClean="0">
                <a:effectLst/>
              </a:rPr>
              <a:t>2</a:t>
            </a:r>
            <a:r>
              <a:rPr lang="ar-SA" sz="2000" dirty="0" smtClean="0">
                <a:effectLst/>
              </a:rPr>
              <a:t>-</a:t>
            </a:r>
            <a:r>
              <a:rPr lang="ar-SA" sz="2000" b="1" dirty="0" smtClean="0">
                <a:effectLst/>
              </a:rPr>
              <a:t>استراتيجيات </a:t>
            </a:r>
            <a:r>
              <a:rPr lang="ar-SA" sz="2000" b="1" dirty="0">
                <a:effectLst/>
              </a:rPr>
              <a:t>التسويق في مرحلة النمو</a:t>
            </a:r>
            <a:r>
              <a:rPr lang="ar-SA" sz="2000" dirty="0">
                <a:effectLst/>
              </a:rPr>
              <a:t>:خلال مرحلة النمو تستخدم المنظمة استراتيجيات للحفاظ على النمو السريع للسوق فضلاً عن تقوية موقعها التنافسي عن طريق: </a:t>
            </a:r>
            <a:r>
              <a:rPr lang="en-US" sz="2000" dirty="0">
                <a:effectLst/>
              </a:rPr>
              <a:t/>
            </a:r>
            <a:br>
              <a:rPr lang="en-US" sz="2000" dirty="0">
                <a:effectLst/>
              </a:rPr>
            </a:br>
            <a:r>
              <a:rPr lang="ar-IQ" sz="2000" dirty="0" smtClean="0">
                <a:effectLst/>
              </a:rPr>
              <a:t>* </a:t>
            </a:r>
            <a:r>
              <a:rPr lang="ar-SA" sz="2000" dirty="0" smtClean="0">
                <a:effectLst/>
              </a:rPr>
              <a:t>تحسين </a:t>
            </a:r>
            <a:r>
              <a:rPr lang="ar-SA" sz="2000" dirty="0">
                <a:effectLst/>
              </a:rPr>
              <a:t>وتطوير نوعية المنتج و بإضافة خصائص جديدة للمنتج.</a:t>
            </a:r>
            <a:r>
              <a:rPr lang="en-US" sz="2000" dirty="0">
                <a:effectLst/>
              </a:rPr>
              <a:t/>
            </a:r>
            <a:br>
              <a:rPr lang="en-US" sz="2000" dirty="0">
                <a:effectLst/>
              </a:rPr>
            </a:br>
            <a:r>
              <a:rPr lang="ar-IQ" sz="2000" dirty="0" smtClean="0">
                <a:effectLst/>
              </a:rPr>
              <a:t>* </a:t>
            </a:r>
            <a:r>
              <a:rPr lang="ar-SA" sz="2000" dirty="0" smtClean="0">
                <a:effectLst/>
              </a:rPr>
              <a:t>إضافة </a:t>
            </a:r>
            <a:r>
              <a:rPr lang="ar-SA" sz="2000" dirty="0">
                <a:effectLst/>
              </a:rPr>
              <a:t>نماذج جديدة ومنتجات جانبية.</a:t>
            </a:r>
            <a:r>
              <a:rPr lang="en-US" sz="2000" dirty="0">
                <a:effectLst/>
              </a:rPr>
              <a:t/>
            </a:r>
            <a:br>
              <a:rPr lang="en-US" sz="2000" dirty="0">
                <a:effectLst/>
              </a:rPr>
            </a:br>
            <a:r>
              <a:rPr lang="ar-IQ" sz="2000" dirty="0" smtClean="0">
                <a:effectLst/>
              </a:rPr>
              <a:t>* </a:t>
            </a:r>
            <a:r>
              <a:rPr lang="ar-SA" sz="2000" dirty="0" smtClean="0">
                <a:effectLst/>
              </a:rPr>
              <a:t>الدخول </a:t>
            </a:r>
            <a:r>
              <a:rPr lang="ar-SA" sz="2000" dirty="0">
                <a:effectLst/>
              </a:rPr>
              <a:t>في اجزاء جديدة في السوق مثلتزيد من تغطيتها للتوزيع ودخول قنوات جديدة</a:t>
            </a:r>
            <a:r>
              <a:rPr lang="en-US" sz="2000" dirty="0">
                <a:effectLst/>
              </a:rPr>
              <a:t/>
            </a:r>
            <a:br>
              <a:rPr lang="en-US" sz="2000" dirty="0">
                <a:effectLst/>
              </a:rPr>
            </a:br>
            <a:r>
              <a:rPr lang="ar-IQ" sz="2000" dirty="0" smtClean="0">
                <a:effectLst/>
              </a:rPr>
              <a:t>* </a:t>
            </a:r>
            <a:r>
              <a:rPr lang="ar-SA" sz="2000" dirty="0" smtClean="0">
                <a:effectLst/>
              </a:rPr>
              <a:t>تخفيض </a:t>
            </a:r>
            <a:r>
              <a:rPr lang="ar-SA" sz="2000" dirty="0">
                <a:effectLst/>
              </a:rPr>
              <a:t>الأسعار لكي تجذب المشترين الحساسين تجاه السعر.</a:t>
            </a:r>
            <a:r>
              <a:rPr lang="en-US" sz="2000" dirty="0">
                <a:effectLst/>
              </a:rPr>
              <a:t/>
            </a:r>
            <a:br>
              <a:rPr lang="en-US" sz="2000" dirty="0">
                <a:effectLst/>
              </a:rPr>
            </a:br>
            <a:r>
              <a:rPr lang="ar-IQ" sz="2000" dirty="0" smtClean="0">
                <a:effectLst/>
              </a:rPr>
              <a:t>2. </a:t>
            </a:r>
            <a:r>
              <a:rPr lang="ar-SA" sz="2000" dirty="0" smtClean="0">
                <a:effectLst/>
              </a:rPr>
              <a:t>استراتيجيات </a:t>
            </a:r>
            <a:r>
              <a:rPr lang="ar-SA" sz="2000" dirty="0">
                <a:effectLst/>
              </a:rPr>
              <a:t>التسويق في مرحلة النضج:في مرحلة النضوج تتخلى بعض المنظمات عن المنتجات الضعيفة وتفضل منتجات ذات الربح العالي وأن الاستراتيجيات الملائمة  والواجب اتباعها هنا هي:</a:t>
            </a:r>
            <a:r>
              <a:rPr lang="en-US" sz="2000" dirty="0">
                <a:effectLst/>
              </a:rPr>
              <a:t/>
            </a:r>
            <a:br>
              <a:rPr lang="en-US" sz="2000" dirty="0">
                <a:effectLst/>
              </a:rPr>
            </a:br>
            <a:r>
              <a:rPr lang="ar-IQ" sz="2000" dirty="0" smtClean="0">
                <a:effectLst/>
              </a:rPr>
              <a:t>* </a:t>
            </a:r>
            <a:r>
              <a:rPr lang="ar-SA" sz="2000" dirty="0" smtClean="0">
                <a:effectLst/>
              </a:rPr>
              <a:t>استراتيجيات </a:t>
            </a:r>
            <a:r>
              <a:rPr lang="ar-SA" sz="2000" dirty="0">
                <a:effectLst/>
              </a:rPr>
              <a:t>تعديل السوق:من المحتمل أن تحاول المنظمة توسيع السوق بعلامتها التجارية عن طريق التعامل مع حجم المبيعات وهو عدد مستخدمي العلامة التجارية (</a:t>
            </a:r>
            <a:r>
              <a:rPr lang="en-US" sz="2000" dirty="0">
                <a:effectLst/>
              </a:rPr>
              <a:t>x</a:t>
            </a:r>
            <a:r>
              <a:rPr lang="ar-SA" sz="2000" dirty="0">
                <a:effectLst/>
              </a:rPr>
              <a:t>) نسبة لكل السوق(الزبائن للمنظمة وللمنظمات المنافسة) وتستطيع المنظمة أن تتوسع عبر جذب زبائن المنافسين من خلال ترغيبهم بطرق جديدة او الدخول في اجزاء جديدة للسوق. </a:t>
            </a:r>
            <a:r>
              <a:rPr lang="en-US" sz="2000" dirty="0">
                <a:effectLst/>
              </a:rPr>
              <a:t/>
            </a:r>
            <a:br>
              <a:rPr lang="en-US" sz="2000" dirty="0">
                <a:effectLst/>
              </a:rPr>
            </a:br>
            <a:r>
              <a:rPr lang="ar-IQ" sz="2000" dirty="0" smtClean="0">
                <a:effectLst/>
              </a:rPr>
              <a:t>* </a:t>
            </a:r>
            <a:r>
              <a:rPr lang="ar-SA" sz="2000" dirty="0" smtClean="0">
                <a:effectLst/>
              </a:rPr>
              <a:t>استراتيجية </a:t>
            </a:r>
            <a:r>
              <a:rPr lang="ar-SA" sz="2000" dirty="0">
                <a:effectLst/>
              </a:rPr>
              <a:t>تعديل المنتج: في هذه الاستراتيجية تقوم المنظمة بمحاولة الحفاظ على المبيعات الحالية عن طريق قيامها بتعديل المنتج(تحسين او تطوير خصائص المنتج) لجذب مستهلكين جدد للمنتج ، وان الفائدة تتجلى في تحسين صورتها في نظر المستهلكين .</a:t>
            </a:r>
            <a:r>
              <a:rPr lang="en-US" sz="2000" dirty="0">
                <a:effectLst/>
              </a:rPr>
              <a:t/>
            </a:r>
            <a:br>
              <a:rPr lang="en-US" sz="2000" dirty="0">
                <a:effectLst/>
              </a:rPr>
            </a:br>
            <a:r>
              <a:rPr lang="ar-IQ" sz="2000" dirty="0" smtClean="0">
                <a:effectLst/>
              </a:rPr>
              <a:t>*</a:t>
            </a:r>
            <a:r>
              <a:rPr lang="ar-SA" sz="2000" dirty="0" smtClean="0">
                <a:effectLst/>
              </a:rPr>
              <a:t>استراتيجية </a:t>
            </a:r>
            <a:r>
              <a:rPr lang="ar-SA" sz="2000" dirty="0">
                <a:effectLst/>
              </a:rPr>
              <a:t>تعديل مزيج التسويق: يمكن أن يحاول مدراء المنتج تنشيط المبيعات عن طريق تعديل العناصر الأخرى لمزيج التسويق مثل السعر او الترويج او التوزيع</a:t>
            </a:r>
            <a:r>
              <a:rPr lang="ar-SA" sz="2000" dirty="0" smtClean="0">
                <a:effectLst/>
              </a:rPr>
              <a:t>.</a:t>
            </a:r>
            <a:r>
              <a:rPr lang="en-US" sz="2000" dirty="0" smtClean="0">
                <a:effectLst/>
              </a:rPr>
              <a:t/>
            </a:r>
            <a:br>
              <a:rPr lang="en-US" sz="2000" dirty="0" smtClean="0">
                <a:effectLst/>
              </a:rPr>
            </a:br>
            <a:r>
              <a:rPr lang="ar-IQ" sz="2000" dirty="0" smtClean="0">
                <a:effectLst/>
              </a:rPr>
              <a:t>3.</a:t>
            </a:r>
            <a:r>
              <a:rPr lang="ar-SA" sz="2000" dirty="0" smtClean="0">
                <a:effectLst/>
              </a:rPr>
              <a:t>استراتيجية </a:t>
            </a:r>
            <a:r>
              <a:rPr lang="ar-SA" sz="2000" dirty="0">
                <a:effectLst/>
              </a:rPr>
              <a:t>التسويق في مرحلة الانحدار:  في هذه المرحلة تكون الاستراتيجية المتبعة هي استراتيجية وقف أنتاج السلعة و تقرر المنظمة هنا ما إذا  كأن هذا الوقف بسرعة أو ببطء أو بالتدرج.</a:t>
            </a:r>
            <a:r>
              <a:rPr lang="en-US" sz="2000" dirty="0">
                <a:effectLst/>
              </a:rPr>
              <a:t/>
            </a:r>
            <a:br>
              <a:rPr lang="en-US" sz="2000" dirty="0">
                <a:effectLst/>
              </a:rPr>
            </a:br>
            <a:r>
              <a:rPr lang="en-US" sz="2000" dirty="0">
                <a:effectLst/>
              </a:rPr>
              <a:t/>
            </a:r>
            <a:br>
              <a:rPr lang="en-US" sz="2000" dirty="0">
                <a:effectLst/>
              </a:rPr>
            </a:br>
            <a:endParaRPr lang="ar-IQ" sz="2000" dirty="0"/>
          </a:p>
        </p:txBody>
      </p:sp>
    </p:spTree>
    <p:extLst>
      <p:ext uri="{BB962C8B-B14F-4D97-AF65-F5344CB8AC3E}">
        <p14:creationId xmlns:p14="http://schemas.microsoft.com/office/powerpoint/2010/main" val="2974673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
            <a:ext cx="8247888" cy="6126480"/>
          </a:xfrm>
        </p:spPr>
        <p:txBody>
          <a:bodyPr>
            <a:noAutofit/>
          </a:bodyPr>
          <a:lstStyle/>
          <a:p>
            <a:pPr algn="r"/>
            <a:r>
              <a:rPr lang="ar-SA" sz="2000" b="1" dirty="0">
                <a:effectLst/>
              </a:rPr>
              <a:t>تاسعا: العوامل المؤثرة في استراتيجية المنتج</a:t>
            </a:r>
            <a:r>
              <a:rPr lang="en-US" sz="2000" dirty="0">
                <a:effectLst/>
              </a:rPr>
              <a:t/>
            </a:r>
            <a:br>
              <a:rPr lang="en-US" sz="2000" dirty="0">
                <a:effectLst/>
              </a:rPr>
            </a:br>
            <a:r>
              <a:rPr lang="ar-IQ" sz="2000" dirty="0" smtClean="0">
                <a:effectLst/>
              </a:rPr>
              <a:t>1.</a:t>
            </a:r>
            <a:r>
              <a:rPr lang="ar-SA" sz="2000" dirty="0" smtClean="0">
                <a:effectLst/>
              </a:rPr>
              <a:t>الاثر </a:t>
            </a:r>
            <a:r>
              <a:rPr lang="ar-SA" sz="2000" dirty="0">
                <a:effectLst/>
              </a:rPr>
              <a:t>على المنتج الحالي: أن المنتجات الجديدة تؤثر في مبيعات خطوط المنتجات الحالية للمنظمة ، فمثلا عندما تضيف المنظمة منتج جديد فلا بد أن يؤدي الى زيادة المبيعات والربحية.</a:t>
            </a:r>
            <a:r>
              <a:rPr lang="en-US" sz="2000" dirty="0">
                <a:effectLst/>
              </a:rPr>
              <a:t/>
            </a:r>
            <a:br>
              <a:rPr lang="en-US" sz="2000" dirty="0">
                <a:effectLst/>
              </a:rPr>
            </a:br>
            <a:r>
              <a:rPr lang="ar-IQ" sz="2000" dirty="0" smtClean="0">
                <a:effectLst/>
              </a:rPr>
              <a:t>2.</a:t>
            </a:r>
            <a:r>
              <a:rPr lang="ar-SA" sz="2000" dirty="0" smtClean="0">
                <a:effectLst/>
              </a:rPr>
              <a:t>التقلبات </a:t>
            </a:r>
            <a:r>
              <a:rPr lang="ar-SA" sz="2000" dirty="0">
                <a:effectLst/>
              </a:rPr>
              <a:t>الدورية: إذا  كأن الطلب على منتجات المنظمة يتسم بعدم الثبات أي التقلب (فصلي) على المنظمة أن تنتج أنواع أخرى مستغلة الطاقة الإنتاجية المتاحة.</a:t>
            </a:r>
            <a:r>
              <a:rPr lang="en-US" sz="2000" dirty="0">
                <a:effectLst/>
              </a:rPr>
              <a:t/>
            </a:r>
            <a:br>
              <a:rPr lang="en-US" sz="2000" dirty="0">
                <a:effectLst/>
              </a:rPr>
            </a:br>
            <a:r>
              <a:rPr lang="ar-IQ" sz="2000" dirty="0" smtClean="0">
                <a:effectLst/>
              </a:rPr>
              <a:t>3.</a:t>
            </a:r>
            <a:r>
              <a:rPr lang="ar-SA" sz="2000" dirty="0" smtClean="0">
                <a:effectLst/>
              </a:rPr>
              <a:t>المواد </a:t>
            </a:r>
            <a:r>
              <a:rPr lang="ar-SA" sz="2000" dirty="0">
                <a:effectLst/>
              </a:rPr>
              <a:t>الأولية: إذا  كانت للمنظمة رقابة على مصادر المواد الأولية سوف يؤثر ذلك في استراتيجية المنتج ، كما يجب على المنظمة الا تعتمد في و ضع استراتيجيتها على مواد أولية معرضة لمشاكل مثل النادرة أو صعب الحصول عليها  او متذبذبة.</a:t>
            </a:r>
            <a:r>
              <a:rPr lang="en-US" sz="2000" dirty="0">
                <a:effectLst/>
              </a:rPr>
              <a:t/>
            </a:r>
            <a:br>
              <a:rPr lang="en-US" sz="2000" dirty="0">
                <a:effectLst/>
              </a:rPr>
            </a:br>
            <a:r>
              <a:rPr lang="ar-IQ" sz="2000" dirty="0" smtClean="0">
                <a:effectLst/>
              </a:rPr>
              <a:t>4.</a:t>
            </a:r>
            <a:r>
              <a:rPr lang="ar-SA" sz="2000" dirty="0" smtClean="0">
                <a:effectLst/>
              </a:rPr>
              <a:t>قنوات </a:t>
            </a:r>
            <a:r>
              <a:rPr lang="ar-SA" sz="2000" dirty="0">
                <a:effectLst/>
              </a:rPr>
              <a:t>التوزيع: من المهم جدا للمنظمة أن تقوم بتوزيع منتجات جديدة عبر قنوات التوزيع الحالية والتي تعتمد عليها في توزيع منتجاتها الحالية.</a:t>
            </a:r>
            <a:r>
              <a:rPr lang="en-US" sz="2000" dirty="0">
                <a:effectLst/>
              </a:rPr>
              <a:t/>
            </a:r>
            <a:br>
              <a:rPr lang="en-US" sz="2000" dirty="0">
                <a:effectLst/>
              </a:rPr>
            </a:br>
            <a:r>
              <a:rPr lang="ar-IQ" sz="2000" dirty="0" smtClean="0">
                <a:effectLst/>
              </a:rPr>
              <a:t>5.</a:t>
            </a:r>
            <a:r>
              <a:rPr lang="ar-SA" sz="2000" dirty="0" smtClean="0">
                <a:effectLst/>
              </a:rPr>
              <a:t>البحث </a:t>
            </a:r>
            <a:r>
              <a:rPr lang="ar-SA" sz="2000" dirty="0">
                <a:effectLst/>
              </a:rPr>
              <a:t>والتطوير: بامكان  المنظمة استخدام نفس اطارات البحث وادواته الخاصة بالبحوث القديمة في تقديم منتجاتها نظرا لكون عملية البحث الجديدة تكلف اموالا وهي صعبة.</a:t>
            </a:r>
            <a:r>
              <a:rPr lang="en-US" sz="2000" dirty="0">
                <a:effectLst/>
              </a:rPr>
              <a:t/>
            </a:r>
            <a:br>
              <a:rPr lang="en-US" sz="2000" dirty="0">
                <a:effectLst/>
              </a:rPr>
            </a:br>
            <a:r>
              <a:rPr lang="ar-IQ" sz="2000" dirty="0" smtClean="0">
                <a:effectLst/>
              </a:rPr>
              <a:t>6.</a:t>
            </a:r>
            <a:r>
              <a:rPr lang="ar-SA" sz="2000" dirty="0" smtClean="0">
                <a:effectLst/>
              </a:rPr>
              <a:t>التسهيلات </a:t>
            </a:r>
            <a:r>
              <a:rPr lang="ar-SA" sz="2000" dirty="0">
                <a:effectLst/>
              </a:rPr>
              <a:t>الإنتاجية: مثل الآت وخبرات ومواد أولية لانها تشجيع المنظمة على تقديم منتجات جديدة.</a:t>
            </a:r>
            <a:r>
              <a:rPr lang="en-US" sz="2000" dirty="0">
                <a:effectLst/>
              </a:rPr>
              <a:t/>
            </a:r>
            <a:br>
              <a:rPr lang="en-US" sz="2000" dirty="0">
                <a:effectLst/>
              </a:rPr>
            </a:br>
            <a:r>
              <a:rPr lang="ar-IQ" sz="2000" dirty="0" smtClean="0">
                <a:effectLst/>
              </a:rPr>
              <a:t>7.</a:t>
            </a:r>
            <a:r>
              <a:rPr lang="ar-SA" sz="2000" dirty="0" smtClean="0">
                <a:effectLst/>
              </a:rPr>
              <a:t>الاستثمارات </a:t>
            </a:r>
            <a:r>
              <a:rPr lang="ar-SA" sz="2000" dirty="0">
                <a:effectLst/>
              </a:rPr>
              <a:t>المطلوبة: إذا توفرت الاستثمارات فأن باستطاعتها تطوير منتجاتهاواضافه خطوط أنتاج جديدة.</a:t>
            </a:r>
            <a:r>
              <a:rPr lang="en-US" sz="2000" dirty="0">
                <a:effectLst/>
              </a:rPr>
              <a:t/>
            </a:r>
            <a:br>
              <a:rPr lang="en-US" sz="2000" dirty="0">
                <a:effectLst/>
              </a:rPr>
            </a:br>
            <a:r>
              <a:rPr lang="ar-IQ" sz="2000" dirty="0" smtClean="0">
                <a:effectLst/>
              </a:rPr>
              <a:t>8.</a:t>
            </a:r>
            <a:r>
              <a:rPr lang="ar-SA" sz="2000" dirty="0" smtClean="0">
                <a:effectLst/>
              </a:rPr>
              <a:t>المهارات </a:t>
            </a:r>
            <a:r>
              <a:rPr lang="ar-SA" sz="2000" dirty="0">
                <a:effectLst/>
              </a:rPr>
              <a:t>الفنية والتسويقية: يجب امتلاكها  هذه المهارات قبل وبعد أنتاج المنتج الجديد ودخوله إلى السوق. </a:t>
            </a:r>
            <a:r>
              <a:rPr lang="en-US" sz="2000" dirty="0">
                <a:effectLst/>
              </a:rPr>
              <a:t/>
            </a:r>
            <a:br>
              <a:rPr lang="en-US" sz="2000" dirty="0">
                <a:effectLst/>
              </a:rPr>
            </a:br>
            <a:endParaRPr lang="ar-IQ" sz="2000" dirty="0"/>
          </a:p>
        </p:txBody>
      </p:sp>
    </p:spTree>
    <p:extLst>
      <p:ext uri="{BB962C8B-B14F-4D97-AF65-F5344CB8AC3E}">
        <p14:creationId xmlns:p14="http://schemas.microsoft.com/office/powerpoint/2010/main" val="4160049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TotalTime>
  <Words>289</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المنتج</vt:lpstr>
      <vt:lpstr>4.مرحلة اختبار المنتج : اختبار المنتج الجديد قبل طرحه في الأسواق جأنبين هما : * الجأنب الفني:تختص الادارة الهندسية بفحص عينة والمطابقة مع المواصفات المطلوبة ، وقد يتم هذا الاختبار داخل المنظمة أو خارجها،بشرط توفر الظروف المماثلة لظروف استخدام المنتج . * الجأنب التسويقي : يتم استقصاء اراء بعض المستهلكين  المختارين ليستخدموا المنتج ، لمعرفة رد فعلهم تجاه هذا المنتج أيجابا وسلبا ، بشرط توفر الموضوعية وعدم التحيز عند اختيار المستهلكين لاختبار المنتج. 5.مرحلة تقديم المنتج للسوق:تبدا المنظمة بأتخاذ قرار بناء على نتائج الاختبارات التسويقية إذا نتائج هذه الاختبارات ايجابية تبدا عملية طرح المنتج في السوق على نطاق واسع وإذا اظهرت هذه النتائج غير أيجابية فيتم اعادة النظر في المنتج(تعديله اوالاستغناء عنه)وعند تقديم المنتج للسوق يجب مراعاة التوقيت والمكان المناسبين ويجب التعرف على استراتيجيات المنافسين واتجاهاتهم  6.مرحلة المتابعة والتقييم : تعنى ضرورة حرص المنظمة على متابعة المبيعات والربحية للمنتج في السوق لمعرفة درجة تطورها ومقارنتها بمعدلات الربح والمبيعات  المتوقعه عند المنافسين لتجنب فشل المنتج في بدأية مراحله وتشمل المتابعة المجالآت الآتية:   1)متابعة عملية تقديم المنتج للسوق.2) متابعة تنفيذ البرنامج التسويقي .3)متابعة استجابة المستهلكين للمنتج.4)متابعة حجم المبيعات أولا بأول. </vt:lpstr>
      <vt:lpstr>سادسا: تطوير المنتجات الحالية  يقصد بتطوير المنتجات الحالية اجراء بعض التعديلات عليها في ضوء ملاحظات الزبائن وقد يتطلب التطوير تغيير مواصفات السلعة أو تعديل مكوناتها أو تغييرات في (الحجم,الشكل, اللون) بهدف زيادة قبول الزبائن للمنتج ، وتحقيق الأهداف التسويقية للمنظمة،الفكرة تاتى من مقترحات الزبائن غالباً ثم يتم درأستها وتقييمها،فإذا كانت تلائم امكانات وموارد المنظمة، يتم اقرارها وتعديل المنتج اوتطويره وطرحه في السوق وهناك عدد من استراتيجية لتطور المنتج وهي : 1.التوسع : وهي بمعنى توسيع التشكيلة بإضافة نماذج جديدة مثل منظمة بيجو لديها تشكيلات عدة من السيارات  )بيجو 406، بيجو 306 ). 2.العصرنة :تعني تكييف المنتجات القديمة وذلك باجراء تحسينات عليها لاعادة تقديمها للسوق  3.التخفيض :التخلي عن بعض المنتجات التي اصبحت غير مربحة </vt:lpstr>
      <vt:lpstr>كما تستطيع المنظمة أن تطوير منتجات جديدة من خلال :  1.التملك: مثل قيام المنظمة بشراء حقوق اختراعات وابتكارات او امتياز بالتصنيع من منظمة أخرى لأنتاج منتجات منظمات أخرى هنا المنظمة لا تطور منتجات جديدة وأنما تقوم بامتلاك حقوق منتجات قائمة. 2.تطوير منتج جديد:ياخذ مسارين رئيسيين اما قيام المنظمة بتطوير منتجات جديدة في مختبراتها او تكليف عدد من الباحثين المستقلين أو وكالآت متخصصة في مجال تطوير المنتجات  3.الاشكال المختلفة للتطوير : يوجد  أنواع من المنتجات الجديدة وهي كالآتي:  ا)منتجات جديدة تماما لم تكن معروفة .ب)علامات جديدة ج) توسعة المزيج السلعي بإضافة خطوط لمنتجات جديدة .د)اجراء تحسينات وتعديلات على منتجات قائمة .ه)توجيه منتجات جديدة إلى أسواق جديدة .و)تقليص الكلفة عبر أنتاج منتجات جديدة بكلفة اقل. </vt:lpstr>
      <vt:lpstr>سابعا: تمييز المنتجات  يهدف تمييز المنتجات إلى تمييز السلعة عن السلع المشابهة لها في الأسواق ، ويستخدم في ذلك الحروف أو الكلمات أو الارقام أو الرموز أو الصور أو مزيج منها ليكون لها علامة تجارية( مثل علامة التمساح الذي تتميز بها منظمة Lacoste الفرنسية)، اما الاسم التجارى فيتكون من كلمات أو حروف أو ارقام يمكن النطق بها،مثل( BMW أو مرسيدس)وفي بعض الحالآت يتم تمييز جميع منتجات المنظمة بعلامة المجموعة السلعية ، ولتمييز المنتجات فوائد متعددة للمنظمة ، منها : 1.تسهيل عمليات انتقال السلع والترويج عنها . 2.حماية المستهلك في عمليات الشراء لمعرفة مصدر السلعة  3.سهولة الرقابة والاشراف على سوق السلعة ذات العلامة التجارية المميزة . 4.دعم وتنمية وسائل الآتصال بين المنتج والمستهلك من خلال العلامة المميزة للسلعة . </vt:lpstr>
      <vt:lpstr>احيانا يصعب تمييز المنتجات ، وبخاصة في الحالآت التالية : 1.صغر حجم الإنتاج من سلعة معينة قد لا يبرر الكلف اللازمة لتمييز المنتجات . 2.صعوبة تمييز بعض المنتجات مثل بعض أنواع الخضر والفواكه . 3.لا يميل المنتجين لتمييز المنتجات ذات الجودة المنخفضة مقارنة بالمنتجات ذات الجودة العالية  4.اصرار بعض الموزعين على شراء منتجات غير مميزة حتى يتم تمييزها بعلاماتهم الخاصة . 5.يفضل بعض المنتجين عدم تمييز منتجاتهم للاستفادة من مزأيا مرونة التسعير </vt:lpstr>
      <vt:lpstr>ثامنا: الاستراتيجيات المتعلقة بالمنتجات: استراتيجيات التسويق خلال دورة حياة المنتج : حدد (Kotler) استراتيجيات تسويقية عدة تبعا لدورة حياة المنتج و كما مبين ادناه :  1.استراتيجيات التسويق في مرحلة التقديم : بامكان المنظمة اتباع احدى الاستراتيجيات الاربعة الآتية : * استراتيجية الاستخلاص السريع: تتالف بالبدء بمنتج جديد بسعر مرتفع وبمستوى ترويج عالي، وتتقاضى المنظمة سعرا مرتفعا لغرض استعادة ما يمكن من التكاليف بأسرع وقت ممكن وتتميزهذه الاستراتيجية بتكثيف الترويج لزيادة التغلغل في السوق ، هذه الاستراتيجية مقبولة مع الافتراضات الآتية : " يكون جزء كبير من السوق المحتمل غير مدرك للمنتج. يتحمس الذين يدركون المنتج لاقتنائه ويستطيعون دفع السعر المطلوب وتواجه المنظمة منافسة محتملة و تريد بناء أولوية للعلامة التجارية". * استراتيجية الاستخلاص البطيء: تتمثل بالبدء بمنتج جديد بسعر مرتفع و مستوى ترويج منخفض إذ يساعد السعر المرتفع في استعادة ما يمكن من الارباح ، ويبقى المستوى المنخفض من الترويج كلف التسويق منخفضة هذه الاستراتيجية مقبولة في الحالآت الآتيه: " غالبية السوق يدرك المنتج ويرغب المشترون في دفع سعر مرتفع والمنافسة المحتملة غير قريبة . * استراتيجية التغلغل السريع:تتمثل بالبدء بسعر منخفض والأنفاق باسراف عن الترويج،  وتحقق اسرع تغلغل في السوق و اكبر حصة سوقية وهذه الاستراتيجية مقبولة عندما تكون السوق كبيرة الحجم, لا يدرك السوق المنتج. يكون اغلب المشترين حساسين تجاه السعر. هنالك منافسة قوية محتملة". * استراتيجية التغلغل البطيء: تتعلق بأنتاج منتج جديد بسعر منخفض ومستوى منخفض من الترويج ويشجع السعر المنخفض على القبول السريع للمنتج وبالتالي زيادة الارباح الارباح تستخدمها المنظمة عندما </vt:lpstr>
      <vt:lpstr>2-استراتيجيات التسويق في مرحلة النمو:خلال مرحلة النمو تستخدم المنظمة استراتيجيات للحفاظ على النمو السريع للسوق فضلاً عن تقوية موقعها التنافسي عن طريق:  * تحسين وتطوير نوعية المنتج و بإضافة خصائص جديدة للمنتج. * إضافة نماذج جديدة ومنتجات جانبية. * الدخول في اجزاء جديدة في السوق مثلتزيد من تغطيتها للتوزيع ودخول قنوات جديدة * تخفيض الأسعار لكي تجذب المشترين الحساسين تجاه السعر. 2. استراتيجيات التسويق في مرحلة النضج:في مرحلة النضوج تتخلى بعض المنظمات عن المنتجات الضعيفة وتفضل منتجات ذات الربح العالي وأن الاستراتيجيات الملائمة  والواجب اتباعها هنا هي: * استراتيجيات تعديل السوق:من المحتمل أن تحاول المنظمة توسيع السوق بعلامتها التجارية عن طريق التعامل مع حجم المبيعات وهو عدد مستخدمي العلامة التجارية (x) نسبة لكل السوق(الزبائن للمنظمة وللمنظمات المنافسة) وتستطيع المنظمة أن تتوسع عبر جذب زبائن المنافسين من خلال ترغيبهم بطرق جديدة او الدخول في اجزاء جديدة للسوق.  * استراتيجية تعديل المنتج: في هذه الاستراتيجية تقوم المنظمة بمحاولة الحفاظ على المبيعات الحالية عن طريق قيامها بتعديل المنتج(تحسين او تطوير خصائص المنتج) لجذب مستهلكين جدد للمنتج ، وان الفائدة تتجلى في تحسين صورتها في نظر المستهلكين . *استراتيجية تعديل مزيج التسويق: يمكن أن يحاول مدراء المنتج تنشيط المبيعات عن طريق تعديل العناصر الأخرى لمزيج التسويق مثل السعر او الترويج او التوزيع. 3.استراتيجية التسويق في مرحلة الانحدار:  في هذه المرحلة تكون الاستراتيجية المتبعة هي استراتيجية وقف أنتاج السلعة و تقرر المنظمة هنا ما إذا  كأن هذا الوقف بسرعة أو ببطء أو بالتدرج.  </vt:lpstr>
      <vt:lpstr>تاسعا: العوامل المؤثرة في استراتيجية المنتج 1.الاثر على المنتج الحالي: أن المنتجات الجديدة تؤثر في مبيعات خطوط المنتجات الحالية للمنظمة ، فمثلا عندما تضيف المنظمة منتج جديد فلا بد أن يؤدي الى زيادة المبيعات والربحية. 2.التقلبات الدورية: إذا  كأن الطلب على منتجات المنظمة يتسم بعدم الثبات أي التقلب (فصلي) على المنظمة أن تنتج أنواع أخرى مستغلة الطاقة الإنتاجية المتاحة. 3.المواد الأولية: إذا  كانت للمنظمة رقابة على مصادر المواد الأولية سوف يؤثر ذلك في استراتيجية المنتج ، كما يجب على المنظمة الا تعتمد في و ضع استراتيجيتها على مواد أولية معرضة لمشاكل مثل النادرة أو صعب الحصول عليها  او متذبذبة. 4.قنوات التوزيع: من المهم جدا للمنظمة أن تقوم بتوزيع منتجات جديدة عبر قنوات التوزيع الحالية والتي تعتمد عليها في توزيع منتجاتها الحالية. 5.البحث والتطوير: بامكان  المنظمة استخدام نفس اطارات البحث وادواته الخاصة بالبحوث القديمة في تقديم منتجاتها نظرا لكون عملية البحث الجديدة تكلف اموالا وهي صعبة. 6.التسهيلات الإنتاجية: مثل الآت وخبرات ومواد أولية لانها تشجيع المنظمة على تقديم منتجات جديدة. 7.الاستثمارات المطلوبة: إذا توفرت الاستثمارات فأن باستطاعتها تطوير منتجاتهاواضافه خطوط أنتاج جديدة. 8.المهارات الفنية والتسويقية: يجب امتلاكها  هذه المهارات قبل وبعد أنتاج المنتج الجديد ودخوله إلى السوق.  </vt:lpstr>
      <vt:lpstr>عاشرا: الأنشطة المتعلقة بالمنتج 1.التغليف : يمكن تعريف التغليف بأنه مجموع العناصر التي تكون جزء من المنتج والتي تباع معه من اجل حفظ محتوياته ويتكون من الغلاف الخارجي الذي يعد بمثابة الديكور الذي عادة ما يشمل عدة رسومات و الوأن مستعملة و نصوص و قصاصات، و العبوة : زجاج ، بلاستيك ،كارتون ، حديد وغيرها، وعادتاً هناك مستويات ثلاثة للتغليف : * التغليف الأولي: وهو الذي يحتوي على المنتج (عبوة مباشرة) (قوطية الببسي). * التغليف الثأنوي : هو الذي يجمع عدة وحدات من المنتج لجعلها في وحدة مباعة (صندوق ببسي) * تغليف الشحن:يسمح بنقل عدد كبير من المنتجات من المصنع إلى نقاط البيع الخاصة  إذ يعد التغليف جزء حيوي في سياسة تطوير المنتجات وجزء مهم من المنتج في تقديم معلومات والحكم على جودة المنتجات,اما أهداف التغليف هي: * المحافظة على محتويات المنتج و حمأيته اثناء عملية النقل والخزن  * يعد التغليف وسيلة اتصال مع المستهلكين لتعريفهم بالمنظمة والتعليمات لاستخدام المنتج.    * يعد اداة للتترويج و التمييز  عن المنافسين. * يعتبر التغليف عامل لنجاح المنتجات الجديدة. * يساعد التغليف المنظمة على اتباع سياسة التغيير مثل التغيير من العبوات الزجاجية إلى العبوات الكارتونية  * حمأية البيئة:بسبب الضغط لحمأية البيئة فأن المنتجين يصممون الاغلفة لتتلائم مع البيئة وعدم تلويثها. </vt:lpstr>
      <vt:lpstr>2.العلامة : العلامة هي اسم أو مصطلح أو رمز،أو تصميم أو خليط منها والتي تحدد سلع وخدمات البائع وكذلك تفرق بينها وبين منتجات المتنافسين، وظائف العلامة بالنسبة للمنظمة وبالنسبة للمستهلك: أ)ترمز إلى ملكية المنظمة. ب)تميز مختلف المنتجات ج)تقسيم السوق، تقديم رموز لدعم ولاء الزبائن د)الآتصال و تثبيت المنتج. ه)القضاء على التقليد من خلال العلامة المسجلة. و) التعرف على المنتج ومراقبته و ضمأن الجودة من قبل المستهلك  .ل)تقديم نمط حياة    . يمكننا أن نميز بين  نوعين من العلامات التجارية وهي : * علامة المنتجين: ) العلامة القومية( هي تلك العلامة المملوكة بواسطة المنظمةالمصنعة وعادة ما يطلق عليها العلامة القومية مثل : OMO ، TIDE ، SONY * علامة الموزعين:هي تلك العلامة المملوكة بواسطة احد الوسطاء مثل متاجر التجزئة أو متاجر الجملة، عادة ما يطلق عليها بالعلامة الخاصة أو اسم المتجر(المحل) ، ويمكننا أن نميز علامة الموزع بكونها تباع بسعر اقل من تلك المنتجات التي تحمل علامات قومية لأن هذه الاخيرة عادة ما ينفق عليها ترويج ضخم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الفصل الثامن : المنتج </dc:title>
  <dc:creator>ALalamiya</dc:creator>
  <cp:lastModifiedBy>ALalamiya</cp:lastModifiedBy>
  <cp:revision>6</cp:revision>
  <dcterms:created xsi:type="dcterms:W3CDTF">2006-08-16T00:00:00Z</dcterms:created>
  <dcterms:modified xsi:type="dcterms:W3CDTF">2020-05-04T11:36:17Z</dcterms:modified>
</cp:coreProperties>
</file>