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990600"/>
          </a:xfrm>
        </p:spPr>
        <p:txBody>
          <a:bodyPr>
            <a:normAutofit fontScale="90000"/>
          </a:bodyPr>
          <a:lstStyle/>
          <a:p>
            <a:pPr rtl="1"/>
            <a:r>
              <a:rPr lang="ar-SA" sz="3200" b="1" dirty="0"/>
              <a:t>الفصل السادس</a:t>
            </a:r>
            <a:r>
              <a:rPr lang="en-US" sz="3200" dirty="0"/>
              <a:t/>
            </a:r>
            <a:br>
              <a:rPr lang="en-US" sz="3200" dirty="0"/>
            </a:br>
            <a:r>
              <a:rPr lang="ar-SA" sz="3200" b="1" dirty="0"/>
              <a:t>سلوك المستهلك</a:t>
            </a:r>
            <a:endParaRPr lang="ar-IQ" sz="3200" dirty="0"/>
          </a:p>
        </p:txBody>
      </p:sp>
      <p:sp>
        <p:nvSpPr>
          <p:cNvPr id="3" name="Subtitle 2"/>
          <p:cNvSpPr>
            <a:spLocks noGrp="1"/>
          </p:cNvSpPr>
          <p:nvPr>
            <p:ph type="subTitle" idx="1"/>
          </p:nvPr>
        </p:nvSpPr>
        <p:spPr>
          <a:xfrm>
            <a:off x="533400" y="1676400"/>
            <a:ext cx="8001000" cy="4572000"/>
          </a:xfrm>
        </p:spPr>
        <p:txBody>
          <a:bodyPr>
            <a:noAutofit/>
          </a:bodyPr>
          <a:lstStyle/>
          <a:p>
            <a:pPr algn="r"/>
            <a:r>
              <a:rPr lang="ar-IQ" sz="2000" dirty="0"/>
              <a:t>مبرر (اسباب) دراسة سلوك المستهلك</a:t>
            </a:r>
          </a:p>
          <a:p>
            <a:pPr algn="r"/>
            <a:r>
              <a:rPr lang="ar-IQ" sz="2000" dirty="0"/>
              <a:t>لقد حضت درأسة السلوك الأنساني بأهمية كبيرة منذ قديم الزمأن و ذلك لأهميته في التعرف على الزبون وتحديد العوامل التي تؤثر عليه ، و ذلك لأن سلوك الأفراد يتاثر بعوامل عدة يتفأوت تأثيرها باختلاف هذه العوامل ، إذ أن هناك اختلاف واضح في سلوك الأفراد ، و ذلك نتيجة لاختلاف الدول و المناطق و الاجناس و العادات و التقاليد و القوأنين و الاعراف و الحضارات و غيرها من العوامل .و لقد اصبحت في الوقت الحاضر تشكل نقطة مهمة و أساسية و تحتل المكانة الأولى بالنسبة للمنظمات و ذلك نتيجة للتقدم العلمي و التكنولوجي الذي ادى إلى زيادة اعداد المنتجات المطروحة في السوق و تنوعها ، وجود منتجات بديلة لها و تعطي خدمات و منافع مشابهة أو مقاربة ، كذلك المنافسة و تطور و تنوع إذواق المستهلكين بالشكل الذي جعله يمثل المحور المهم و الأساسي لكافة الاستراتيجيات التسويقية .و بالتالي اصبح يمثل نقطة البدأية و النهأية لمختلف الأنشطة الإنتاجية والتسويقية في المنظمات ، مما ادى إلى المختصين ينطلقون في تحديد هذه الاستراتيجيات من درأسة سلوك المستهلك و محأولة التعرف على حاجاته و رغباته و محأولة تلبيتها بهدف تحقيق الرضا و الاشباع له و دفعه إلى اتخإذ قرار الشراء.</a:t>
            </a:r>
          </a:p>
          <a:p>
            <a:pPr algn="l"/>
            <a:endParaRPr lang="ar-IQ" sz="2000" dirty="0"/>
          </a:p>
        </p:txBody>
      </p:sp>
    </p:spTree>
    <p:extLst>
      <p:ext uri="{BB962C8B-B14F-4D97-AF65-F5344CB8AC3E}">
        <p14:creationId xmlns:p14="http://schemas.microsoft.com/office/powerpoint/2010/main" val="1020786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SA" sz="2400" b="1" dirty="0"/>
              <a:t>أولا : مفهوم السلوك المستهلك وأهمية درأسته</a:t>
            </a:r>
            <a:r>
              <a:rPr lang="en-US" sz="2400" dirty="0"/>
              <a:t/>
            </a:r>
            <a:br>
              <a:rPr lang="en-US" sz="2400" dirty="0"/>
            </a:br>
            <a:r>
              <a:rPr lang="ar-SA" sz="2400" dirty="0"/>
              <a:t>نشا في الولأيات المتحدة الامريكية خلال السنوات التي تبعت الحرب العالمية الثانية. يتم البحث فيه (يتم دراسته) كونه 1)مرجع يساعد في فهم التصرفات و الافعال التي تصدر عن المستهلك في كل مرحلة من مراحل اتخإذ القرار الشرائي أو الاستهلاكي ، 2) للتعرف على كل العوامل الشخصية أو النفسية و البيئية المؤثرة في سلوك المستهلك و تدفعه إلى اتخإذ سلوك معين . وقد  تم الاستفادة من المفاهيم العلمية الماخوذة من بعض العلوم مثل : علم النفس (الفردي والاجتماعي) ، علم الاجتماع ، علم الأنثروبولوجيا الثقافية ، علم الاقتصاد ، إذ مثلت هذه العلوم المرجع الأساسي الا أنها لا تكفي لوحدها على تفسير سلوك المستهلك ، و أنما قد يتطلب فهم و حصد كل المفاهيم و النظريات التي لها علاقة بسلوك المستهلك  من المسوقيين و ربطها بهدف الوصول الى معالجة مشاكل تسويقية و الابتكار التسويقي  وقد ظهر الكتاب الأول في سلوك المستهلك في سنة 1966 بعنوأن </a:t>
            </a:r>
            <a:r>
              <a:rPr lang="en-US" sz="2400" dirty="0"/>
              <a:t>"</a:t>
            </a:r>
            <a:r>
              <a:rPr lang="ar-SA" sz="2400" dirty="0"/>
              <a:t>عمليات القرار الشرائي" للمؤلف</a:t>
            </a:r>
            <a:r>
              <a:rPr lang="en-US" sz="2400" dirty="0"/>
              <a:t> </a:t>
            </a:r>
            <a:r>
              <a:rPr lang="en-US" sz="2400" dirty="0" err="1"/>
              <a:t>Micosia</a:t>
            </a:r>
            <a:r>
              <a:rPr lang="en-US" sz="2400" dirty="0"/>
              <a:t> .</a:t>
            </a:r>
            <a:r>
              <a:rPr lang="ar-SA" sz="2400" dirty="0"/>
              <a:t>. الكتاب الثاني</a:t>
            </a:r>
            <a:r>
              <a:rPr lang="en-US" sz="2400" dirty="0"/>
              <a:t> "</a:t>
            </a:r>
            <a:r>
              <a:rPr lang="ar-SA" sz="2400" dirty="0"/>
              <a:t>سلوك المستهلك " في سنة 1968 من تاليف كل من</a:t>
            </a:r>
            <a:r>
              <a:rPr lang="en-US" sz="2400" dirty="0"/>
              <a:t> </a:t>
            </a:r>
            <a:r>
              <a:rPr lang="en-US" sz="2400" dirty="0" err="1"/>
              <a:t>Kollat</a:t>
            </a:r>
            <a:r>
              <a:rPr lang="en-US" sz="2400" dirty="0"/>
              <a:t> and </a:t>
            </a:r>
            <a:r>
              <a:rPr lang="en-US" sz="2400" dirty="0" err="1"/>
              <a:t>Blacle</a:t>
            </a:r>
            <a:r>
              <a:rPr lang="en-US" sz="2400" dirty="0"/>
              <a:t> Well </a:t>
            </a:r>
            <a:r>
              <a:rPr lang="ar-SA" sz="2400" dirty="0"/>
              <a:t>. الكتاب الثالث</a:t>
            </a:r>
            <a:r>
              <a:rPr lang="en-US" sz="2400" dirty="0"/>
              <a:t> : </a:t>
            </a:r>
            <a:r>
              <a:rPr lang="ar-SA" sz="2400" dirty="0"/>
              <a:t>"نظرية سلوك المشتري" في سنة 1969 من تاليف</a:t>
            </a:r>
            <a:r>
              <a:rPr lang="en-US" sz="2400" dirty="0"/>
              <a:t> </a:t>
            </a:r>
            <a:r>
              <a:rPr lang="en-US" sz="2400" dirty="0" err="1"/>
              <a:t>Haward</a:t>
            </a:r>
            <a:r>
              <a:rPr lang="en-US" sz="2400" dirty="0"/>
              <a:t> and </a:t>
            </a:r>
            <a:r>
              <a:rPr lang="en-US" sz="2400" dirty="0" err="1"/>
              <a:t>Sheth</a:t>
            </a:r>
            <a:r>
              <a:rPr lang="ar-SA" sz="2400" dirty="0"/>
              <a:t>. </a:t>
            </a:r>
            <a:r>
              <a:rPr lang="en-US" sz="2400" dirty="0"/>
              <a:t/>
            </a:r>
            <a:br>
              <a:rPr lang="en-US" sz="2400" dirty="0"/>
            </a:br>
            <a:r>
              <a:rPr lang="ar-SA" sz="2400" dirty="0"/>
              <a:t> </a:t>
            </a:r>
            <a:r>
              <a:rPr lang="en-US" sz="2400" dirty="0"/>
              <a:t/>
            </a:r>
            <a:br>
              <a:rPr lang="en-US" sz="2400" dirty="0"/>
            </a:br>
            <a:endParaRPr lang="ar-IQ" sz="2400" dirty="0"/>
          </a:p>
        </p:txBody>
      </p:sp>
    </p:spTree>
    <p:extLst>
      <p:ext uri="{BB962C8B-B14F-4D97-AF65-F5344CB8AC3E}">
        <p14:creationId xmlns:p14="http://schemas.microsoft.com/office/powerpoint/2010/main" val="20045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Autofit/>
          </a:bodyPr>
          <a:lstStyle/>
          <a:p>
            <a:pPr algn="r" rtl="1"/>
            <a:r>
              <a:rPr lang="ar-SA" sz="2800" b="1" dirty="0"/>
              <a:t>مفهوم سلوك المستهلك </a:t>
            </a:r>
            <a:r>
              <a:rPr lang="en-US" sz="2800" dirty="0"/>
              <a:t/>
            </a:r>
            <a:br>
              <a:rPr lang="en-US" sz="2800" dirty="0"/>
            </a:br>
            <a:r>
              <a:rPr lang="ar-SA" sz="2800" dirty="0"/>
              <a:t>عرف بكونه </a:t>
            </a:r>
            <a:r>
              <a:rPr lang="ar-SA" sz="2800" b="1" dirty="0"/>
              <a:t>"التصرف الذي يبرزه المستهلك في البحث عن وشراء أو استخدام السلع والخدمات والافكار أو الخبرات التي يتوقع أنها ستشبع رغباته وحاجاته وحسب الامكانات الشرائية المتاحة"</a:t>
            </a:r>
            <a:r>
              <a:rPr lang="ar-SA" sz="2800" dirty="0"/>
              <a:t> . واكد أخر كونه ، </a:t>
            </a:r>
            <a:r>
              <a:rPr lang="ar-SA" sz="2800" b="1" dirty="0"/>
              <a:t>مجموعة الأعمال والتصرفات التي يقوم بها شخص ما عندما يتعرض لمنبه داخلي أو خارجي للحصول على سلعة أو خدمة والتي تتوافق مع حاجة أو رغبة غير مشبعة متضمنة عملية اتخإذ قرار الشراء"</a:t>
            </a:r>
            <a:r>
              <a:rPr lang="ar-SA" sz="2800" dirty="0"/>
              <a:t> . وتنص </a:t>
            </a:r>
            <a:r>
              <a:rPr lang="ar-SA" sz="2800" b="1" u="sng" dirty="0"/>
              <a:t>مضامين هذه التعاريف</a:t>
            </a:r>
            <a:r>
              <a:rPr lang="ar-SA" sz="2800" dirty="0"/>
              <a:t> أن درأسة سلوك المستهلك ترتبط بالكيفية التي يقوم بها فرد باتخإذ قراراته المتعلقة بتوزيع وأنفاق الموارد المتاحة لديه (المال ، والوقت ، والجهد) على سلع وخدمات مرغوبة ومقبولة لديه . ويمكن تفسير سلوك المستهلك عبر مداخل ثلاثة هي </a:t>
            </a:r>
            <a:endParaRPr lang="ar-IQ" sz="2800" dirty="0"/>
          </a:p>
        </p:txBody>
      </p:sp>
    </p:spTree>
    <p:extLst>
      <p:ext uri="{BB962C8B-B14F-4D97-AF65-F5344CB8AC3E}">
        <p14:creationId xmlns:p14="http://schemas.microsoft.com/office/powerpoint/2010/main" val="232716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Autofit/>
          </a:bodyPr>
          <a:lstStyle/>
          <a:p>
            <a:pPr algn="r" rtl="1"/>
            <a:r>
              <a:rPr lang="ar-IQ" sz="2400" dirty="0" smtClean="0"/>
              <a:t>1.</a:t>
            </a:r>
            <a:r>
              <a:rPr lang="ar-SA" sz="2400" dirty="0" smtClean="0"/>
              <a:t>المدخل </a:t>
            </a:r>
            <a:r>
              <a:rPr lang="ar-SA" sz="2400" dirty="0"/>
              <a:t>الاقتصادي : الأساس الذي ارتكز عليه هذا المدخل هو اعتبار المستهلك رشيدا (عقلأنيا) في سلوكه، وأنه دقيق في حساباته ، ويمتلك المعرفة الكاملة عن السوق واحداثه ،و اسعار المنتوج في السوق واسعار المنتجات البديلة وبالتالي قدرته الفائقة في اختيار افضل السلع من بين البدائل المتاحة ، </a:t>
            </a:r>
            <a:r>
              <a:rPr lang="ar-SA" sz="2400" b="1" dirty="0"/>
              <a:t>أن دوافع هذا السلوك</a:t>
            </a:r>
            <a:r>
              <a:rPr lang="ar-SA" sz="2400" dirty="0"/>
              <a:t> هي لتعظيم المنفعة أو الاشباع المستند على تسأوي المنفعة الحدية للوحدة النقدية المصروفة(يعني زيادة القيمة التي يستلمها الزبون مقابل الاموال والجهد والوقت الذي ينفقه ) </a:t>
            </a:r>
            <a:r>
              <a:rPr lang="ar-SA" sz="2400" b="1" dirty="0"/>
              <a:t>عيوب المدخل</a:t>
            </a:r>
            <a:r>
              <a:rPr lang="ar-SA" sz="2400" dirty="0"/>
              <a:t> 1) تجاهل العوامل الاجتماعية والثقافية ، 2) عدم أمكانية قياس المنفعة 3) احتمال وجود دوافع عاطفية إلى جأنب الدوافع العقلأنية ، 4) أن المعلومات التي حصل عليها المستهلك لا يمكن أن تكون كاملة ودقيقة بفعل عوامل عدة </a:t>
            </a:r>
            <a:r>
              <a:rPr lang="ar-IQ" sz="2400" dirty="0" smtClean="0"/>
              <a:t/>
            </a:r>
            <a:br>
              <a:rPr lang="ar-IQ" sz="2400" dirty="0" smtClean="0"/>
            </a:br>
            <a:r>
              <a:rPr lang="ar-IQ" sz="2400" dirty="0" smtClean="0"/>
              <a:t>2.</a:t>
            </a:r>
            <a:r>
              <a:rPr lang="ar-SA" sz="2400" dirty="0" smtClean="0"/>
              <a:t>المدخل </a:t>
            </a:r>
            <a:r>
              <a:rPr lang="ar-SA" sz="2400" dirty="0"/>
              <a:t>الاجتماعي : يعتمد هذا المدخل على تفسير علماء الاجتماع لسلوك المستهلك أنطلاقا من كون الأفراد اجتماعيين بطبيعتهم لذلك سيكون للبيئة والمجتمع تأثير في سلوكهم (مثل العائلة والاصدقاء والجيل الواحد و نوع الجنس ووالخ) </a:t>
            </a:r>
            <a:endParaRPr lang="ar-IQ" sz="2400" dirty="0"/>
          </a:p>
        </p:txBody>
      </p:sp>
    </p:spTree>
    <p:extLst>
      <p:ext uri="{BB962C8B-B14F-4D97-AF65-F5344CB8AC3E}">
        <p14:creationId xmlns:p14="http://schemas.microsoft.com/office/powerpoint/2010/main" val="314431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Autofit/>
          </a:bodyPr>
          <a:lstStyle/>
          <a:p>
            <a:pPr algn="r" rtl="1"/>
            <a:r>
              <a:rPr lang="ar-IQ" sz="2400" dirty="0" smtClean="0"/>
              <a:t>3.</a:t>
            </a:r>
            <a:r>
              <a:rPr lang="ar-SA" sz="2400" dirty="0" smtClean="0"/>
              <a:t>المدخل </a:t>
            </a:r>
            <a:r>
              <a:rPr lang="ar-SA" sz="2400" dirty="0"/>
              <a:t>السيكولوجي : يعتمد هذا المدخل على تفسير علماء النفس بأنه نابع من تأثير عوامل سيكولوجية في داخل الفرد في تحديد الحاجات والدوافع وان التفسير السيكولوجي(يعني النفسي) يقاس بوساطة تحقيق الافضلية ، إذ يهتم الاقتصادي بتحليل عملية التفضيل للمستهلك في حين يسهم علماء النفس بعملية تكوين التفضيل أو الاختيار</a:t>
            </a:r>
            <a:r>
              <a:rPr lang="en-US" sz="2400" dirty="0"/>
              <a:t> .</a:t>
            </a:r>
            <a:br>
              <a:rPr lang="en-US" sz="2400" dirty="0"/>
            </a:br>
            <a:r>
              <a:rPr lang="ar-SA" sz="2400" b="1" dirty="0"/>
              <a:t>وهناك من اضاف مدخلا أخر سمي( بالنموذج الكلي)</a:t>
            </a:r>
            <a:r>
              <a:rPr lang="ar-SA" sz="2400" dirty="0"/>
              <a:t> والذي يعد من أكثر النمإذج التي تلاقي القبول في تفسير السلوك ، والذي ينطلق من كون السلوك ناتج عن ثلاثة عوامل هي 1)التركيب أو الخصائص الوراثية ، 2)والسلوك السابق (التجارب) ،3) والظروف الحالية ، إذ تجتمع كلها في تحديد سلوك المستهلك . </a:t>
            </a:r>
            <a:r>
              <a:rPr lang="en-US" sz="2400" dirty="0"/>
              <a:t/>
            </a:r>
            <a:br>
              <a:rPr lang="en-US" sz="2400" dirty="0"/>
            </a:br>
            <a:r>
              <a:rPr lang="ar-SA" sz="2400" dirty="0"/>
              <a:t>ويجب الاشارة لايوجد نموذج سلوكي واحد قادر على تفسير مختلف الأنماط السلوكية لمختلف في الأسواق المستهدفة ، لأنه من الصعوبة أن يتشابه المستهلكون في صفاتهم وخصائصهم وأن كأنوا يعيشون في بيئة واحدة وفي ظروف متشابهة ، إذ يتاثر المستهلك بالعديد من المؤثرات الداخلية والخارجية والتي تنعكس على قرار الشراء </a:t>
            </a:r>
            <a:r>
              <a:rPr lang="en-US" sz="2400" dirty="0"/>
              <a:t/>
            </a:r>
            <a:br>
              <a:rPr lang="en-US" sz="2400" dirty="0"/>
            </a:br>
            <a:endParaRPr lang="ar-IQ" sz="2400" dirty="0"/>
          </a:p>
        </p:txBody>
      </p:sp>
    </p:spTree>
    <p:extLst>
      <p:ext uri="{BB962C8B-B14F-4D97-AF65-F5344CB8AC3E}">
        <p14:creationId xmlns:p14="http://schemas.microsoft.com/office/powerpoint/2010/main" val="3782880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pPr algn="r" rtl="1"/>
            <a:r>
              <a:rPr lang="ar-SA" sz="2400" b="1" dirty="0"/>
              <a:t>اهمية دراسة سلوك المستهلك </a:t>
            </a:r>
            <a:r>
              <a:rPr lang="en-US" sz="2400" dirty="0"/>
              <a:t/>
            </a:r>
            <a:br>
              <a:rPr lang="en-US" sz="2400" dirty="0"/>
            </a:br>
            <a:r>
              <a:rPr lang="ar-SA" sz="2400" dirty="0"/>
              <a:t>1)يرتبط نجاح البرنامج التسويقي ولا سيما استراتيجية التسويق بدرأسة سلوك المستهلك وفهمه بدقة ، لأن المستهلك يعد نقطة البدأية ونقطة النهأية للنشاط التسويقي 2) يبدأ التسويق بدرأسة المستهلك بهدف التعرف على خصائصه لتقديم السلع التي تتناسب مع حاجاته ورغباته ، وليس ما يعتقد المنتج بأنه جيد من وجهة </a:t>
            </a:r>
            <a:r>
              <a:rPr lang="ar-SA" sz="2400" dirty="0" smtClean="0"/>
              <a:t>نظره.</a:t>
            </a:r>
            <a:r>
              <a:rPr lang="ar-IQ" sz="2400" dirty="0" smtClean="0"/>
              <a:t/>
            </a:r>
            <a:br>
              <a:rPr lang="ar-IQ" sz="2400" dirty="0" smtClean="0"/>
            </a:br>
            <a:r>
              <a:rPr lang="ar-IQ" sz="2400" dirty="0"/>
              <a:t>3</a:t>
            </a:r>
            <a:r>
              <a:rPr lang="ar-SA" sz="2400" dirty="0" smtClean="0"/>
              <a:t>) </a:t>
            </a:r>
            <a:r>
              <a:rPr lang="ar-SA" sz="2400" dirty="0"/>
              <a:t>ادراك وفهم المستهلك لان هناك صعوبة للمستهلك في توضيح حاجاته الحقيقية 4)تحقيق الآتصال المقنع معه وتحفيزه واقناعه بالسلعة ، فالمستهلك قد يستجيب لتأثيرات قد تغير رأيه وقراره في اللحظات </a:t>
            </a:r>
            <a:r>
              <a:rPr lang="ar-SA" sz="2400" dirty="0" smtClean="0"/>
              <a:t>الاخيرة</a:t>
            </a:r>
            <a:r>
              <a:rPr lang="ar-IQ" sz="2400" dirty="0" smtClean="0"/>
              <a:t/>
            </a:r>
            <a:br>
              <a:rPr lang="ar-IQ" sz="2400" dirty="0" smtClean="0"/>
            </a:br>
            <a:r>
              <a:rPr lang="ar-SA" sz="2400" dirty="0" smtClean="0"/>
              <a:t> </a:t>
            </a:r>
            <a:r>
              <a:rPr lang="ar-SA" sz="2400" dirty="0"/>
              <a:t>5) الوصول إلى ما يحدث من تفاعلات في ذهن المستهلك حتى يتوصل إلى قرارات </a:t>
            </a:r>
            <a:r>
              <a:rPr lang="ar-SA" sz="2400" dirty="0" smtClean="0"/>
              <a:t>متعددة</a:t>
            </a:r>
            <a:r>
              <a:rPr lang="ar-IQ" sz="2400" dirty="0" smtClean="0"/>
              <a:t/>
            </a:r>
            <a:br>
              <a:rPr lang="ar-IQ" sz="2400" dirty="0" smtClean="0"/>
            </a:br>
            <a:r>
              <a:rPr lang="ar-SA" sz="2400" dirty="0" smtClean="0"/>
              <a:t> </a:t>
            </a:r>
            <a:r>
              <a:rPr lang="ar-SA" sz="2400" dirty="0"/>
              <a:t>6) المستهلك بسلوكه وتصرفاته اصبح يحدد المدخلات الأساسية للمنظمات وبالتالي مخرجاتها المختلفة المتمثلة في تقديم السلع ، لذا اصبح فهم تصرفات المستهلك ومعرفة دوافعه الشرائية القلب المحرك لأية استراتيجية </a:t>
            </a:r>
            <a:r>
              <a:rPr lang="ar-SA" sz="2400" dirty="0" smtClean="0"/>
              <a:t>تسويقية</a:t>
            </a:r>
            <a:r>
              <a:rPr lang="ar-IQ" sz="2400" dirty="0" smtClean="0"/>
              <a:t/>
            </a:r>
            <a:br>
              <a:rPr lang="ar-IQ" sz="2400" dirty="0" smtClean="0"/>
            </a:br>
            <a:r>
              <a:rPr lang="ar-SA" sz="2400" dirty="0" smtClean="0"/>
              <a:t> </a:t>
            </a:r>
            <a:r>
              <a:rPr lang="ar-SA" sz="2400" dirty="0"/>
              <a:t>7)أن الطرق التي يتصرف بها المستهلك تجاه سياسات المنظمة له اثر كبير في تحديد  نجاح البرنامج التسويقي من </a:t>
            </a:r>
            <a:r>
              <a:rPr lang="ar-SA" sz="2400" dirty="0" smtClean="0"/>
              <a:t>عدم</a:t>
            </a:r>
            <a:r>
              <a:rPr lang="en-US" sz="2400" dirty="0" smtClean="0"/>
              <a:t/>
            </a:r>
            <a:br>
              <a:rPr lang="en-US" sz="2400" dirty="0" smtClean="0"/>
            </a:br>
            <a:r>
              <a:rPr lang="ar-SA" sz="2400" dirty="0" smtClean="0"/>
              <a:t>ه</a:t>
            </a:r>
            <a:r>
              <a:rPr lang="en-US" sz="2400" dirty="0"/>
              <a:t>.</a:t>
            </a:r>
            <a:r>
              <a:rPr lang="ar-SA" sz="2400" dirty="0"/>
              <a:t>8) من اجل اشباع حاجات المستهلك، فعلى المنظمة أن يختبر أهم العوامل عن: مإذا ؟ أين؟ متى؟ وكيف يستهلك الفرد</a:t>
            </a:r>
            <a:r>
              <a:rPr lang="ar-SA" sz="2400" dirty="0" smtClean="0"/>
              <a:t>؟</a:t>
            </a:r>
            <a:r>
              <a:rPr lang="en-US" sz="2400" dirty="0"/>
              <a:t/>
            </a:r>
            <a:br>
              <a:rPr lang="en-US" sz="2400" dirty="0"/>
            </a:br>
            <a:endParaRPr lang="ar-IQ" sz="2400" dirty="0"/>
          </a:p>
        </p:txBody>
      </p:sp>
    </p:spTree>
    <p:extLst>
      <p:ext uri="{BB962C8B-B14F-4D97-AF65-F5344CB8AC3E}">
        <p14:creationId xmlns:p14="http://schemas.microsoft.com/office/powerpoint/2010/main" val="259265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r" rtl="1"/>
            <a:r>
              <a:rPr lang="ar-SA" sz="2400" b="1" dirty="0"/>
              <a:t>ثانيا : أنواع المستهلكين</a:t>
            </a:r>
            <a:r>
              <a:rPr lang="en-US" sz="2400" dirty="0"/>
              <a:t/>
            </a:r>
            <a:br>
              <a:rPr lang="en-US" sz="2400" dirty="0"/>
            </a:br>
            <a:r>
              <a:rPr lang="ar-IQ" sz="2400" dirty="0" smtClean="0"/>
              <a:t>1.</a:t>
            </a:r>
            <a:r>
              <a:rPr lang="ar-SA" sz="2400" dirty="0" smtClean="0"/>
              <a:t>المستهلك </a:t>
            </a:r>
            <a:r>
              <a:rPr lang="ar-SA" sz="2400" dirty="0"/>
              <a:t>النهائي</a:t>
            </a:r>
            <a:r>
              <a:rPr lang="en-US" sz="2400" dirty="0"/>
              <a:t> : </a:t>
            </a:r>
            <a:r>
              <a:rPr lang="ar-SA" sz="2400" dirty="0"/>
              <a:t>والذي يتمثل في الفرد الذي يقوم بشراء السلع أو يطلب الخدمة بغرض الاستغلال و الاستخدام، و في هذه الحالة نجد المستهلك في هذا المستوى يشتري بكميات محدودة ، وتكون معلوماته محصورة بالنسبة للسلع و الخدمات التي يرغب فيها فضلاً عن هذا فهو يتاثر بالعديد من العوامل النفسية، الاجتماعية ،و الثقافية</a:t>
            </a:r>
            <a:r>
              <a:rPr lang="en-US" sz="2400" dirty="0"/>
              <a:t>.</a:t>
            </a:r>
            <a:br>
              <a:rPr lang="en-US" sz="2400" dirty="0"/>
            </a:br>
            <a:r>
              <a:rPr lang="ar-IQ" sz="2400" dirty="0" smtClean="0"/>
              <a:t>2.</a:t>
            </a:r>
            <a:r>
              <a:rPr lang="ar-SA" sz="2400" dirty="0" smtClean="0"/>
              <a:t>المستهلك </a:t>
            </a:r>
            <a:r>
              <a:rPr lang="ar-SA" sz="2400" dirty="0"/>
              <a:t>الصناعي</a:t>
            </a:r>
            <a:r>
              <a:rPr lang="en-US" sz="2400" dirty="0"/>
              <a:t> : </a:t>
            </a:r>
            <a:r>
              <a:rPr lang="ar-SA" sz="2400" dirty="0"/>
              <a:t>والمتمثل أساسا في المنظمات</a:t>
            </a:r>
            <a:r>
              <a:rPr lang="en-US" sz="2400" dirty="0"/>
              <a:t>  </a:t>
            </a:r>
            <a:r>
              <a:rPr lang="ar-SA" sz="2400" dirty="0"/>
              <a:t>والوحدات بنوعيها العام و الخاص ، و التي تعمل على شراء سلع او خدمات</a:t>
            </a:r>
            <a:r>
              <a:rPr lang="en-US" sz="2400" dirty="0"/>
              <a:t>  </a:t>
            </a:r>
            <a:r>
              <a:rPr lang="ar-SA" sz="2400" dirty="0"/>
              <a:t>لاستغلالها في أنتاج سلع و مواد خام و تعمل بالمقابل على بيعها لتحقيق ارباح ، و في هذا المستوى نجد أن الكميات التي يقتنيها هذا المستهلك تكون كبيرة وميتلك عنها معلومات اكثر</a:t>
            </a:r>
            <a:r>
              <a:rPr lang="en-US" sz="2400" dirty="0"/>
              <a:t/>
            </a:r>
            <a:br>
              <a:rPr lang="en-US" sz="2400" dirty="0"/>
            </a:br>
            <a:r>
              <a:rPr lang="ar-IQ" sz="2400" smtClean="0"/>
              <a:t>3.</a:t>
            </a:r>
            <a:r>
              <a:rPr lang="ar-SA" sz="2400" smtClean="0"/>
              <a:t>المستهلك </a:t>
            </a:r>
            <a:r>
              <a:rPr lang="ar-SA" sz="2400" dirty="0"/>
              <a:t>الوسيط</a:t>
            </a:r>
            <a:r>
              <a:rPr lang="en-US" sz="2400" dirty="0"/>
              <a:t> : </a:t>
            </a:r>
            <a:r>
              <a:rPr lang="ar-SA" sz="2400" dirty="0"/>
              <a:t>و المتمثل احيأنا في الفرد و احيأنا أخرى في المنظمة ، و يعتمد هذا النوع من المستهلكين أساسا على شراء سلع و بيعها مرة أخرى لاجل الحصول على الارباح ، و في هذا المستوى نجد كذلك أن المستهلك يقوم بعملية شراء السلع بكميات كبيرة من خلال اعتماده على المعلومات التامة المتعلقة بالمنتجات</a:t>
            </a:r>
            <a:r>
              <a:rPr lang="en-US" sz="2400" dirty="0"/>
              <a:t/>
            </a:r>
            <a:br>
              <a:rPr lang="en-US" sz="2400" dirty="0"/>
            </a:br>
            <a:r>
              <a:rPr lang="en-US" sz="2400" dirty="0"/>
              <a:t> </a:t>
            </a:r>
            <a:br>
              <a:rPr lang="en-US" sz="2400" dirty="0"/>
            </a:br>
            <a:endParaRPr lang="ar-IQ" sz="2400" dirty="0"/>
          </a:p>
        </p:txBody>
      </p:sp>
    </p:spTree>
    <p:extLst>
      <p:ext uri="{BB962C8B-B14F-4D97-AF65-F5344CB8AC3E}">
        <p14:creationId xmlns:p14="http://schemas.microsoft.com/office/powerpoint/2010/main" val="316190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On-screen Show (4:3)</PresentationFormat>
  <Paragraphs>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الفصل السادس سلوك المستهلك</vt:lpstr>
      <vt:lpstr>أولا : مفهوم السلوك المستهلك وأهمية درأسته نشا في الولأيات المتحدة الامريكية خلال السنوات التي تبعت الحرب العالمية الثانية. يتم البحث فيه (يتم دراسته) كونه 1)مرجع يساعد في فهم التصرفات و الافعال التي تصدر عن المستهلك في كل مرحلة من مراحل اتخإذ القرار الشرائي أو الاستهلاكي ، 2) للتعرف على كل العوامل الشخصية أو النفسية و البيئية المؤثرة في سلوك المستهلك و تدفعه إلى اتخإذ سلوك معين . وقد  تم الاستفادة من المفاهيم العلمية الماخوذة من بعض العلوم مثل : علم النفس (الفردي والاجتماعي) ، علم الاجتماع ، علم الأنثروبولوجيا الثقافية ، علم الاقتصاد ، إذ مثلت هذه العلوم المرجع الأساسي الا أنها لا تكفي لوحدها على تفسير سلوك المستهلك ، و أنما قد يتطلب فهم و حصد كل المفاهيم و النظريات التي لها علاقة بسلوك المستهلك  من المسوقيين و ربطها بهدف الوصول الى معالجة مشاكل تسويقية و الابتكار التسويقي  وقد ظهر الكتاب الأول في سلوك المستهلك في سنة 1966 بعنوأن "عمليات القرار الشرائي" للمؤلف Micosia .. الكتاب الثاني "سلوك المستهلك " في سنة 1968 من تاليف كل من Kollat and Blacle Well . الكتاب الثالث : "نظرية سلوك المشتري" في سنة 1969 من تاليف Haward and Sheth.    </vt:lpstr>
      <vt:lpstr>مفهوم سلوك المستهلك  عرف بكونه "التصرف الذي يبرزه المستهلك في البحث عن وشراء أو استخدام السلع والخدمات والافكار أو الخبرات التي يتوقع أنها ستشبع رغباته وحاجاته وحسب الامكانات الشرائية المتاحة" . واكد أخر كونه ، مجموعة الأعمال والتصرفات التي يقوم بها شخص ما عندما يتعرض لمنبه داخلي أو خارجي للحصول على سلعة أو خدمة والتي تتوافق مع حاجة أو رغبة غير مشبعة متضمنة عملية اتخإذ قرار الشراء" . وتنص مضامين هذه التعاريف أن درأسة سلوك المستهلك ترتبط بالكيفية التي يقوم بها فرد باتخإذ قراراته المتعلقة بتوزيع وأنفاق الموارد المتاحة لديه (المال ، والوقت ، والجهد) على سلع وخدمات مرغوبة ومقبولة لديه . ويمكن تفسير سلوك المستهلك عبر مداخل ثلاثة هي </vt:lpstr>
      <vt:lpstr>1.المدخل الاقتصادي : الأساس الذي ارتكز عليه هذا المدخل هو اعتبار المستهلك رشيدا (عقلأنيا) في سلوكه، وأنه دقيق في حساباته ، ويمتلك المعرفة الكاملة عن السوق واحداثه ،و اسعار المنتوج في السوق واسعار المنتجات البديلة وبالتالي قدرته الفائقة في اختيار افضل السلع من بين البدائل المتاحة ، أن دوافع هذا السلوك هي لتعظيم المنفعة أو الاشباع المستند على تسأوي المنفعة الحدية للوحدة النقدية المصروفة(يعني زيادة القيمة التي يستلمها الزبون مقابل الاموال والجهد والوقت الذي ينفقه ) عيوب المدخل 1) تجاهل العوامل الاجتماعية والثقافية ، 2) عدم أمكانية قياس المنفعة 3) احتمال وجود دوافع عاطفية إلى جأنب الدوافع العقلأنية ، 4) أن المعلومات التي حصل عليها المستهلك لا يمكن أن تكون كاملة ودقيقة بفعل عوامل عدة  2.المدخل الاجتماعي : يعتمد هذا المدخل على تفسير علماء الاجتماع لسلوك المستهلك أنطلاقا من كون الأفراد اجتماعيين بطبيعتهم لذلك سيكون للبيئة والمجتمع تأثير في سلوكهم (مثل العائلة والاصدقاء والجيل الواحد و نوع الجنس ووالخ) </vt:lpstr>
      <vt:lpstr>3.المدخل السيكولوجي : يعتمد هذا المدخل على تفسير علماء النفس بأنه نابع من تأثير عوامل سيكولوجية في داخل الفرد في تحديد الحاجات والدوافع وان التفسير السيكولوجي(يعني النفسي) يقاس بوساطة تحقيق الافضلية ، إذ يهتم الاقتصادي بتحليل عملية التفضيل للمستهلك في حين يسهم علماء النفس بعملية تكوين التفضيل أو الاختيار . وهناك من اضاف مدخلا أخر سمي( بالنموذج الكلي) والذي يعد من أكثر النمإذج التي تلاقي القبول في تفسير السلوك ، والذي ينطلق من كون السلوك ناتج عن ثلاثة عوامل هي 1)التركيب أو الخصائص الوراثية ، 2)والسلوك السابق (التجارب) ،3) والظروف الحالية ، إذ تجتمع كلها في تحديد سلوك المستهلك .  ويجب الاشارة لايوجد نموذج سلوكي واحد قادر على تفسير مختلف الأنماط السلوكية لمختلف في الأسواق المستهدفة ، لأنه من الصعوبة أن يتشابه المستهلكون في صفاتهم وخصائصهم وأن كأنوا يعيشون في بيئة واحدة وفي ظروف متشابهة ، إذ يتاثر المستهلك بالعديد من المؤثرات الداخلية والخارجية والتي تنعكس على قرار الشراء  </vt:lpstr>
      <vt:lpstr>اهمية دراسة سلوك المستهلك  1)يرتبط نجاح البرنامج التسويقي ولا سيما استراتيجية التسويق بدرأسة سلوك المستهلك وفهمه بدقة ، لأن المستهلك يعد نقطة البدأية ونقطة النهأية للنشاط التسويقي 2) يبدأ التسويق بدرأسة المستهلك بهدف التعرف على خصائصه لتقديم السلع التي تتناسب مع حاجاته ورغباته ، وليس ما يعتقد المنتج بأنه جيد من وجهة نظره. 3) ادراك وفهم المستهلك لان هناك صعوبة للمستهلك في توضيح حاجاته الحقيقية 4)تحقيق الآتصال المقنع معه وتحفيزه واقناعه بالسلعة ، فالمستهلك قد يستجيب لتأثيرات قد تغير رأيه وقراره في اللحظات الاخيرة  5) الوصول إلى ما يحدث من تفاعلات في ذهن المستهلك حتى يتوصل إلى قرارات متعددة  6) المستهلك بسلوكه وتصرفاته اصبح يحدد المدخلات الأساسية للمنظمات وبالتالي مخرجاتها المختلفة المتمثلة في تقديم السلع ، لذا اصبح فهم تصرفات المستهلك ومعرفة دوافعه الشرائية القلب المحرك لأية استراتيجية تسويقية  7)أن الطرق التي يتصرف بها المستهلك تجاه سياسات المنظمة له اثر كبير في تحديد  نجاح البرنامج التسويقي من عدم ه.8) من اجل اشباع حاجات المستهلك، فعلى المنظمة أن يختبر أهم العوامل عن: مإذا ؟ أين؟ متى؟ وكيف يستهلك الفرد؟ </vt:lpstr>
      <vt:lpstr>ثانيا : أنواع المستهلكين 1.المستهلك النهائي : والذي يتمثل في الفرد الذي يقوم بشراء السلع أو يطلب الخدمة بغرض الاستغلال و الاستخدام، و في هذه الحالة نجد المستهلك في هذا المستوى يشتري بكميات محدودة ، وتكون معلوماته محصورة بالنسبة للسلع و الخدمات التي يرغب فيها فضلاً عن هذا فهو يتاثر بالعديد من العوامل النفسية، الاجتماعية ،و الثقافية. 2.المستهلك الصناعي : والمتمثل أساسا في المنظمات  والوحدات بنوعيها العام و الخاص ، و التي تعمل على شراء سلع او خدمات  لاستغلالها في أنتاج سلع و مواد خام و تعمل بالمقابل على بيعها لتحقيق ارباح ، و في هذا المستوى نجد أن الكميات التي يقتنيها هذا المستهلك تكون كبيرة وميتلك عنها معلومات اكثر 3.المستهلك الوسيط : و المتمثل احيأنا في الفرد و احيأنا أخرى في المنظمة ، و يعتمد هذا النوع من المستهلكين أساسا على شراء سلع و بيعها مرة أخرى لاجل الحصول على الارباح ، و في هذا المستوى نجد كذلك أن المستهلك يقوم بعملية شراء السلع بكميات كبيرة من خلال اعتماده على المعلومات التامة المتعلقة بالمنتجات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سلوك المستهلك</dc:title>
  <dc:creator>ALalamiya</dc:creator>
  <cp:lastModifiedBy>ALalamiya</cp:lastModifiedBy>
  <cp:revision>1</cp:revision>
  <dcterms:created xsi:type="dcterms:W3CDTF">2006-08-16T00:00:00Z</dcterms:created>
  <dcterms:modified xsi:type="dcterms:W3CDTF">2020-05-03T21:32:35Z</dcterms:modified>
</cp:coreProperties>
</file>