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ar-SA" b="1" dirty="0"/>
              <a:t>تجزئة السوق</a:t>
            </a:r>
            <a:endParaRPr lang="ar-IQ" dirty="0"/>
          </a:p>
        </p:txBody>
      </p:sp>
      <p:sp>
        <p:nvSpPr>
          <p:cNvPr id="3" name="Subtitle 2"/>
          <p:cNvSpPr>
            <a:spLocks noGrp="1"/>
          </p:cNvSpPr>
          <p:nvPr>
            <p:ph type="subTitle" idx="1"/>
          </p:nvPr>
        </p:nvSpPr>
        <p:spPr>
          <a:xfrm>
            <a:off x="457200" y="1600200"/>
            <a:ext cx="8153400" cy="4724400"/>
          </a:xfrm>
        </p:spPr>
        <p:txBody>
          <a:bodyPr>
            <a:normAutofit fontScale="92500" lnSpcReduction="10000"/>
          </a:bodyPr>
          <a:lstStyle/>
          <a:p>
            <a:pPr algn="r" rtl="1"/>
            <a:r>
              <a:rPr lang="ar-SA" b="1" dirty="0"/>
              <a:t>سابعا: مفهوم الأسواق المستهدفة </a:t>
            </a:r>
            <a:endParaRPr lang="en-US" dirty="0"/>
          </a:p>
          <a:p>
            <a:pPr algn="r" rtl="1"/>
            <a:r>
              <a:rPr lang="ar-SA" dirty="0"/>
              <a:t>بعد التطرق لتجزئة السوق ياتي الدور لاختيار واحد او أكثر من تلك الاجزاء</a:t>
            </a:r>
            <a:endParaRPr lang="en-US" dirty="0"/>
          </a:p>
          <a:p>
            <a:pPr algn="r" rtl="1"/>
            <a:r>
              <a:rPr lang="ar-SA" dirty="0"/>
              <a:t> اذا كان جزء او اثنين او اكثر </a:t>
            </a:r>
            <a:r>
              <a:rPr lang="ar-SA" b="1" dirty="0"/>
              <a:t>يسمى  السوق المستهدف</a:t>
            </a:r>
            <a:r>
              <a:rPr lang="ar-SA" dirty="0"/>
              <a:t> اي يتم اختيار الزبائن على وفق استراتيجيات السوق المستهدف .</a:t>
            </a:r>
            <a:endParaRPr lang="en-US" dirty="0"/>
          </a:p>
          <a:p>
            <a:pPr algn="r" rtl="1"/>
            <a:r>
              <a:rPr lang="ar-SA" dirty="0"/>
              <a:t> </a:t>
            </a:r>
            <a:r>
              <a:rPr lang="ar-SA" b="1" dirty="0"/>
              <a:t>ويعرف السوق المستهدف</a:t>
            </a:r>
            <a:r>
              <a:rPr lang="ar-SA" dirty="0"/>
              <a:t> بأنه اختيار ذلك الجزء من السوق لتقديم خدمة أو سلعة ما على أساس عوامل ديمغرافية أو جغرافية أو عوامل اقتصادية وطبيعية  او عوامل اأخرى.</a:t>
            </a:r>
            <a:endParaRPr lang="en-US" dirty="0"/>
          </a:p>
          <a:p>
            <a:pPr algn="r" rtl="1"/>
            <a:r>
              <a:rPr lang="ar-SA" dirty="0"/>
              <a:t> وان اختيار احد هذه العوامل يتم بعد درأسة المنظمة لها بالتفصيل(كما تم توضيحه في التجزئة) ، أن هذه العملية تقود إلى اختيار مزيج تسويقي ملائم لذلك الجزء من السوق  والذي يختلف عن المزيج الموجه لجزء أخر وهذا يحقق فاعلية وكفاءة بمعنى تخفيض في الكلف وهذا يكون نتيجة لعملية تجزئة السوق التي ادت إلى تقسيم الأسواق إلى اجزاء لكن ليس بالضرورة أن تعمل المنظمة في جميعها والاجزاء المختارة هي التي تسمى </a:t>
            </a:r>
            <a:r>
              <a:rPr lang="ar-SA" b="1" dirty="0"/>
              <a:t>اسواق مستهدفة </a:t>
            </a:r>
            <a:r>
              <a:rPr lang="ar-SA" dirty="0"/>
              <a:t>.</a:t>
            </a:r>
            <a:endParaRPr lang="en-US" dirty="0"/>
          </a:p>
          <a:p>
            <a:pPr algn="r"/>
            <a:endParaRPr lang="ar-IQ" dirty="0"/>
          </a:p>
        </p:txBody>
      </p:sp>
    </p:spTree>
    <p:extLst>
      <p:ext uri="{BB962C8B-B14F-4D97-AF65-F5344CB8AC3E}">
        <p14:creationId xmlns:p14="http://schemas.microsoft.com/office/powerpoint/2010/main" val="337722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ثامنا : اختيار السوق المستهدف</a:t>
            </a:r>
            <a:r>
              <a:rPr lang="en-US" sz="2400" dirty="0"/>
              <a:t/>
            </a:r>
            <a:br>
              <a:rPr lang="en-US" sz="2400" dirty="0"/>
            </a:br>
            <a:r>
              <a:rPr lang="ar-IQ" sz="2400" dirty="0" smtClean="0"/>
              <a:t>1.</a:t>
            </a:r>
            <a:r>
              <a:rPr lang="ar-SA" sz="2400" dirty="0" smtClean="0"/>
              <a:t>اختيار </a:t>
            </a:r>
            <a:r>
              <a:rPr lang="ar-SA" sz="2400" dirty="0"/>
              <a:t>السوق المستهدف مرتبط بتجزئة السوق و ليس مردافا له( يعني ليس بديل).</a:t>
            </a:r>
            <a:r>
              <a:rPr lang="en-US" sz="2400" dirty="0"/>
              <a:t/>
            </a:r>
            <a:br>
              <a:rPr lang="en-US" sz="2400" dirty="0"/>
            </a:br>
            <a:r>
              <a:rPr lang="ar-IQ" sz="2400" dirty="0" smtClean="0"/>
              <a:t>2.</a:t>
            </a:r>
            <a:r>
              <a:rPr lang="ar-SA" sz="2400" dirty="0" smtClean="0"/>
              <a:t>عملية </a:t>
            </a:r>
            <a:r>
              <a:rPr lang="ar-SA" sz="2400" dirty="0"/>
              <a:t>تجزئة السوق هي اداة لتحقيق اختيار السوق المستهدف( يعني يتم التجزئة اولاً ثم الاستهداف بعتبارها خطوة ثانية).</a:t>
            </a:r>
            <a:r>
              <a:rPr lang="en-US" sz="2400" dirty="0"/>
              <a:t/>
            </a:r>
            <a:br>
              <a:rPr lang="en-US" sz="2400" dirty="0"/>
            </a:br>
            <a:r>
              <a:rPr lang="ar-IQ" sz="2400" dirty="0" smtClean="0"/>
              <a:t>3.</a:t>
            </a:r>
            <a:r>
              <a:rPr lang="ar-SA" sz="2400" dirty="0" smtClean="0"/>
              <a:t>عملية </a:t>
            </a:r>
            <a:r>
              <a:rPr lang="ar-SA" sz="2400" dirty="0"/>
              <a:t>التجزئة للسوق على أسس مختلفة تساعد على الاستهداف الصحيح للسوق .</a:t>
            </a:r>
            <a:r>
              <a:rPr lang="en-US" sz="2400" dirty="0"/>
              <a:t/>
            </a:r>
            <a:br>
              <a:rPr lang="en-US" sz="2400" dirty="0"/>
            </a:br>
            <a:r>
              <a:rPr lang="ar-IQ" sz="2400" dirty="0" smtClean="0"/>
              <a:t>4.</a:t>
            </a:r>
            <a:r>
              <a:rPr lang="ar-SA" sz="2400" dirty="0" smtClean="0"/>
              <a:t>يهتم </a:t>
            </a:r>
            <a:r>
              <a:rPr lang="ar-SA" sz="2400" dirty="0"/>
              <a:t>المسوق لكل جزء من السوق بكونه فرصة تسويقية متميزة.</a:t>
            </a:r>
            <a:r>
              <a:rPr lang="en-US" sz="2400" dirty="0"/>
              <a:t/>
            </a:r>
            <a:br>
              <a:rPr lang="en-US" sz="2400" dirty="0"/>
            </a:br>
            <a:r>
              <a:rPr lang="ar-IQ" sz="2400" dirty="0" smtClean="0"/>
              <a:t>5.</a:t>
            </a:r>
            <a:r>
              <a:rPr lang="ar-SA" sz="2400" dirty="0" smtClean="0"/>
              <a:t>تقييم </a:t>
            </a:r>
            <a:r>
              <a:rPr lang="ar-SA" sz="2400" dirty="0"/>
              <a:t>المنفعة لكل جزء من السوق ( السبب لكي يتم الاختيار بشكل صحيح (المربح)).</a:t>
            </a:r>
            <a:r>
              <a:rPr lang="en-US" sz="2400" dirty="0"/>
              <a:t/>
            </a:r>
            <a:br>
              <a:rPr lang="en-US" sz="2400" dirty="0"/>
            </a:br>
            <a:r>
              <a:rPr lang="ar-IQ" sz="2400" dirty="0" smtClean="0"/>
              <a:t>6.</a:t>
            </a:r>
            <a:r>
              <a:rPr lang="ar-SA" sz="2400" dirty="0" smtClean="0"/>
              <a:t>تقييم </a:t>
            </a:r>
            <a:r>
              <a:rPr lang="ar-SA" sz="2400" dirty="0"/>
              <a:t>إذا  ماكأن هذا الجزء قابل للقياس،مميز،كبير، يمكن الوصول اليه، مربح، ومتوافق مع امكانات المنظمة المادية والتسويقي.</a:t>
            </a:r>
            <a:r>
              <a:rPr lang="en-US" sz="2400" dirty="0"/>
              <a:t/>
            </a:r>
            <a:br>
              <a:rPr lang="en-US" sz="2400" dirty="0"/>
            </a:br>
            <a:r>
              <a:rPr lang="ar-IQ" sz="2400" dirty="0" smtClean="0"/>
              <a:t>7.</a:t>
            </a:r>
            <a:r>
              <a:rPr lang="ar-SA" sz="2400" dirty="0" smtClean="0"/>
              <a:t>درأسة </a:t>
            </a:r>
            <a:r>
              <a:rPr lang="ar-SA" sz="2400" dirty="0"/>
              <a:t>إذا ما كأن من الافضل اختيار السوق ككل أو اجزاء محددة منه  لاستهدافه.</a:t>
            </a:r>
            <a:r>
              <a:rPr lang="en-US" sz="2400" dirty="0"/>
              <a:t/>
            </a:r>
            <a:br>
              <a:rPr lang="en-US" sz="2400" dirty="0"/>
            </a:br>
            <a:r>
              <a:rPr lang="ar-IQ" sz="2400" dirty="0" smtClean="0"/>
              <a:t>8.</a:t>
            </a:r>
            <a:r>
              <a:rPr lang="ar-SA" sz="2400" dirty="0" smtClean="0"/>
              <a:t>البحث </a:t>
            </a:r>
            <a:r>
              <a:rPr lang="ar-SA" sz="2400" dirty="0"/>
              <a:t>في اجزاء السوق وتحديد أيا منها اقل اشباعاً من قبل المنظمات المنافسة لنفس البضاعة. (لان اذا غير مشبع معناها الطلب مستمر على المنتجات والمنظمات انتاجها لا يكفي لتلبية طلب الزبائن)</a:t>
            </a:r>
            <a:r>
              <a:rPr lang="en-US" sz="2400" dirty="0"/>
              <a:t/>
            </a:r>
            <a:br>
              <a:rPr lang="en-US" sz="2400" dirty="0"/>
            </a:br>
            <a:endParaRPr lang="ar-IQ" sz="2400" dirty="0"/>
          </a:p>
        </p:txBody>
      </p:sp>
    </p:spTree>
    <p:extLst>
      <p:ext uri="{BB962C8B-B14F-4D97-AF65-F5344CB8AC3E}">
        <p14:creationId xmlns:p14="http://schemas.microsoft.com/office/powerpoint/2010/main" val="133573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SA" sz="2000" b="1" dirty="0"/>
              <a:t>تاسعا : العوامل المؤثرة في اختيار السوق المستهدف: </a:t>
            </a:r>
            <a:r>
              <a:rPr lang="ar-SA" sz="2000" dirty="0"/>
              <a:t>هناك عاملأن مؤثرأن في اختيار السوق المستهدف هما</a:t>
            </a:r>
            <a:r>
              <a:rPr lang="en-US" sz="2000" dirty="0"/>
              <a:t/>
            </a:r>
            <a:br>
              <a:rPr lang="en-US" sz="2000" dirty="0"/>
            </a:br>
            <a:r>
              <a:rPr lang="ar-IQ" sz="2000" dirty="0" smtClean="0"/>
              <a:t>1.</a:t>
            </a:r>
            <a:r>
              <a:rPr lang="ar-SA" sz="2000" dirty="0" smtClean="0"/>
              <a:t>جإذبية </a:t>
            </a:r>
            <a:r>
              <a:rPr lang="ar-SA" sz="2000" dirty="0"/>
              <a:t>السوق: هنا بعض الجوأنب يجب اخذها بعين الاعتبار عن تحديد جإذبية السوق </a:t>
            </a:r>
            <a:r>
              <a:rPr lang="en-US" sz="2000" dirty="0"/>
              <a:t/>
            </a:r>
            <a:br>
              <a:rPr lang="en-US" sz="2000" dirty="0"/>
            </a:br>
            <a:r>
              <a:rPr lang="ar-SA" sz="2000" dirty="0"/>
              <a:t>حجم الجزء (عدد الزبائن). و معدل النمو الجزء. والمنافسة في هذا الجزء و حجم المبيعات المتوقع للمنظمة في هذا الجزء وهامش الربح</a:t>
            </a:r>
            <a:r>
              <a:rPr lang="en-US" sz="2000" dirty="0"/>
              <a:t> .</a:t>
            </a:r>
            <a:br>
              <a:rPr lang="en-US" sz="2000" dirty="0"/>
            </a:br>
            <a:r>
              <a:rPr lang="ar-IQ" sz="2000" dirty="0" smtClean="0"/>
              <a:t>* </a:t>
            </a:r>
            <a:r>
              <a:rPr lang="ar-SA" sz="2000" dirty="0" smtClean="0"/>
              <a:t>الولاء </a:t>
            </a:r>
            <a:r>
              <a:rPr lang="ar-SA" sz="2000" dirty="0"/>
              <a:t>للعلامة التجارية من الزبائن الحاليين في هذا الجزء( يعني اذا اكو ولاء لمنتج منظمة منافسة اساساَ شركتكم متدخل لهذا الجزء  لان الزبون يبدل المنتج المتعود عليه ) ( اذا ماكو ولاء ممكن شركتكم تبيع منتجاتها لزبائن السوق). </a:t>
            </a:r>
            <a:r>
              <a:rPr lang="en-US" sz="2000" dirty="0"/>
              <a:t/>
            </a:r>
            <a:br>
              <a:rPr lang="en-US" sz="2000" dirty="0"/>
            </a:br>
            <a:r>
              <a:rPr lang="ar-IQ" sz="2000" dirty="0" smtClean="0"/>
              <a:t>* </a:t>
            </a:r>
            <a:r>
              <a:rPr lang="ar-SA" sz="2000" dirty="0" smtClean="0"/>
              <a:t>الحصة </a:t>
            </a:r>
            <a:r>
              <a:rPr lang="ar-SA" sz="2000" dirty="0"/>
              <a:t>السوقية المتحققة مقارنة بنفقات الترويج والمنافسة.( اذا الحصة السوقية يعني عدد الزبائن المشترين  زيادتهم كانت بنسبة قليلة مقارنه بكلف الترويج  العالية , اذا ماكو داعي الدخول الى الاسواق اما اذا نسبة ارتفاع عدد الزبائن كبيرة اذا يتم الدخول الى الاسواق)  </a:t>
            </a:r>
            <a:r>
              <a:rPr lang="en-US" sz="2000" dirty="0"/>
              <a:t/>
            </a:r>
            <a:br>
              <a:rPr lang="en-US" sz="2000" dirty="0"/>
            </a:br>
            <a:r>
              <a:rPr lang="ar-IQ" sz="2000" dirty="0" smtClean="0"/>
              <a:t>* </a:t>
            </a:r>
            <a:r>
              <a:rPr lang="ar-SA" sz="2000" dirty="0" smtClean="0"/>
              <a:t>الحصة </a:t>
            </a:r>
            <a:r>
              <a:rPr lang="ar-SA" sz="2000" dirty="0"/>
              <a:t>السوقية المطلوبة لتحقيق نقطة التعادل( نقطة التعادل يعني عدد الوحدات الي تكفي لتغطية النفقات وبعد هاي النقطة تبدأ الارباح). </a:t>
            </a:r>
            <a:r>
              <a:rPr lang="en-US" sz="2000" dirty="0"/>
              <a:t/>
            </a:r>
            <a:br>
              <a:rPr lang="en-US" sz="2000" dirty="0"/>
            </a:br>
            <a:r>
              <a:rPr lang="ar-IQ" sz="2000" dirty="0" smtClean="0"/>
              <a:t>2.</a:t>
            </a:r>
            <a:r>
              <a:rPr lang="ar-SA" sz="2000" dirty="0" smtClean="0"/>
              <a:t>ملائمة </a:t>
            </a:r>
            <a:r>
              <a:rPr lang="ar-SA" sz="2000" dirty="0"/>
              <a:t>اجزاء السوق مع امكانات المنظمة: يتم تقييم قطاعات السوق هل تناسب المنظمة من حيث الأهداف، والموارد، والقدرات. ومن هذه الجوأنب الآتي:</a:t>
            </a:r>
            <a:r>
              <a:rPr lang="en-US" sz="2000" dirty="0"/>
              <a:t/>
            </a:r>
            <a:br>
              <a:rPr lang="en-US" sz="2000" dirty="0"/>
            </a:br>
            <a:r>
              <a:rPr lang="ar-IQ" sz="2000" dirty="0" smtClean="0"/>
              <a:t>* </a:t>
            </a:r>
            <a:r>
              <a:rPr lang="ar-SA" sz="2000" dirty="0" smtClean="0"/>
              <a:t>القيمة </a:t>
            </a:r>
            <a:r>
              <a:rPr lang="ar-SA" sz="2000" dirty="0"/>
              <a:t>التي تقدمها المنظمة للزبائن مقارنة بالمنافسين في ذلك الجزء.</a:t>
            </a:r>
            <a:r>
              <a:rPr lang="en-US" sz="2000" dirty="0"/>
              <a:t/>
            </a:r>
            <a:br>
              <a:rPr lang="en-US" sz="2000" dirty="0"/>
            </a:br>
            <a:r>
              <a:rPr lang="ar-IQ" sz="2000" dirty="0" smtClean="0"/>
              <a:t>* </a:t>
            </a:r>
            <a:r>
              <a:rPr lang="ar-SA" sz="2000" dirty="0" smtClean="0"/>
              <a:t>تأثير </a:t>
            </a:r>
            <a:r>
              <a:rPr lang="ar-SA" sz="2000" dirty="0"/>
              <a:t>الخدمة المقدمة في ذلك الجزء على سمعة المنظمة.</a:t>
            </a:r>
            <a:r>
              <a:rPr lang="en-US" sz="2000" dirty="0"/>
              <a:t/>
            </a:r>
            <a:br>
              <a:rPr lang="en-US" sz="2000" dirty="0"/>
            </a:br>
            <a:r>
              <a:rPr lang="ar-IQ" sz="2000" dirty="0" smtClean="0"/>
              <a:t>* </a:t>
            </a:r>
            <a:r>
              <a:rPr lang="ar-SA" sz="2000" dirty="0" smtClean="0"/>
              <a:t>أمكانية </a:t>
            </a:r>
            <a:r>
              <a:rPr lang="ar-SA" sz="2000" dirty="0"/>
              <a:t>الوصول للقنوات التوزيعية التي تخدم الجزء المستهدف.</a:t>
            </a:r>
            <a:r>
              <a:rPr lang="en-US" sz="2000" dirty="0"/>
              <a:t/>
            </a:r>
            <a:br>
              <a:rPr lang="en-US" sz="2000" dirty="0"/>
            </a:br>
            <a:r>
              <a:rPr lang="ar-IQ" sz="2000" dirty="0" smtClean="0"/>
              <a:t>* </a:t>
            </a:r>
            <a:r>
              <a:rPr lang="ar-SA" sz="2000" dirty="0" smtClean="0"/>
              <a:t>موارد </a:t>
            </a:r>
            <a:r>
              <a:rPr lang="ar-SA" sz="2000" dirty="0"/>
              <a:t>المنظمة المستثمرة مقابل ما يتحقق من ارباح في الجزء المستهدف.</a:t>
            </a:r>
            <a:r>
              <a:rPr lang="en-US" sz="2000" dirty="0"/>
              <a:t/>
            </a:r>
            <a:br>
              <a:rPr lang="en-US" sz="2000" dirty="0"/>
            </a:br>
            <a:endParaRPr lang="ar-IQ" sz="2000" dirty="0"/>
          </a:p>
        </p:txBody>
      </p:sp>
    </p:spTree>
    <p:extLst>
      <p:ext uri="{BB962C8B-B14F-4D97-AF65-F5344CB8AC3E}">
        <p14:creationId xmlns:p14="http://schemas.microsoft.com/office/powerpoint/2010/main" val="185431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b="1" dirty="0"/>
              <a:t>عاشرا : استراتيجيات السوق المستهدف</a:t>
            </a:r>
            <a:r>
              <a:rPr lang="en-US" sz="2400" dirty="0"/>
              <a:t/>
            </a:r>
            <a:br>
              <a:rPr lang="en-US" sz="2400" dirty="0"/>
            </a:br>
            <a:r>
              <a:rPr lang="ar-IQ" sz="2400" dirty="0" smtClean="0"/>
              <a:t>1.</a:t>
            </a:r>
            <a:r>
              <a:rPr lang="ar-SA" sz="2400" dirty="0" smtClean="0"/>
              <a:t>استراتيجية </a:t>
            </a:r>
            <a:r>
              <a:rPr lang="ar-SA" sz="2400" dirty="0"/>
              <a:t>التسويق غير المميزة : تعني قيام المنظمة بالتعامل مع السوق الكامل كزبائن محتملين لمنتجاتها ، أي أن المنظمة تتعامل مع تسويقها وكأن الجميع زبون محتمل بدلا من استهداف أولئك الذين من المحتمل جدا أن يكونوا زبائن لمنتجاتها ، على وفق ذلك يجري وضع مزيج تسويقي واحد ومتشابه يوجه لجميع القطاعات السوقية (يعني الحاجات و الرغبات و التفضيلات متجانسة ونوعاً ما .. متشابهه لذا لا يوجد سبب لتصميم اكثر من مزيج تسويقي ... مثل الملح , ومعجون الطماطة )</a:t>
            </a:r>
            <a:r>
              <a:rPr lang="en-US" sz="2400" dirty="0"/>
              <a:t/>
            </a:r>
            <a:br>
              <a:rPr lang="en-US" sz="2400" dirty="0"/>
            </a:br>
            <a:r>
              <a:rPr lang="ar-SA" sz="2400" b="1" dirty="0"/>
              <a:t>وتفترض هذه الاستراتيجية</a:t>
            </a:r>
            <a:r>
              <a:rPr lang="ar-SA" sz="2400" dirty="0"/>
              <a:t> عدم وجود أي تفأوت بين الزبائن داخل كل قطاع من القطاعات من حيث الخصائص والحاجات والرغبات والتطلعات ... </a:t>
            </a:r>
            <a:r>
              <a:rPr lang="ar-SA" sz="2400" b="1" dirty="0"/>
              <a:t>ومن أهم ما تتميز به هذه الاستراتيجية</a:t>
            </a:r>
            <a:r>
              <a:rPr lang="ar-SA" sz="2400" dirty="0"/>
              <a:t> ((أنخفاض الكلف الخاصة بالإنتاج ، والتي تتحقق بسبب التنميط والإنتاج الكبير وما يصاحبه من تخفيض في الكلف الخاصة بالمنتج . كذلك فأن كلف التسويق من ترويج ، ونقل ، وتخزين ، وتوزيع ستنخفض نتيجة لتركيزها في مزيج واحد </a:t>
            </a:r>
            <a:r>
              <a:rPr lang="ar-SA" sz="2400" dirty="0" smtClean="0"/>
              <a:t>))</a:t>
            </a:r>
            <a:r>
              <a:rPr lang="ar-IQ" sz="2400" dirty="0" smtClean="0"/>
              <a:t> </a:t>
            </a:r>
            <a:r>
              <a:rPr lang="ar-SA" sz="2400" b="1" dirty="0"/>
              <a:t>ولكن يعاب عليها</a:t>
            </a:r>
            <a:r>
              <a:rPr lang="ar-SA" sz="2400" dirty="0"/>
              <a:t> 1)أنها تتجاهل قطاعا سوقيا أو أكثر من القطاعات المهمة التي كأن من الممكن التعامل معها واشباع حاجاتها ورغباتها ، 2) المنافسة حادة في القطاعات في هذه الاجزاء السوقية الكبيرة، بينما تهمل القطاعات الصغيرة من السوق </a:t>
            </a:r>
            <a:endParaRPr lang="ar-IQ" sz="2400" dirty="0"/>
          </a:p>
        </p:txBody>
      </p:sp>
    </p:spTree>
    <p:extLst>
      <p:ext uri="{BB962C8B-B14F-4D97-AF65-F5344CB8AC3E}">
        <p14:creationId xmlns:p14="http://schemas.microsoft.com/office/powerpoint/2010/main" val="44514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r" rtl="1"/>
            <a:r>
              <a:rPr lang="ar-IQ" sz="2000" dirty="0" smtClean="0"/>
              <a:t>2.</a:t>
            </a:r>
            <a:r>
              <a:rPr lang="ar-SA" sz="2000" dirty="0" smtClean="0"/>
              <a:t>استراتيجية </a:t>
            </a:r>
            <a:r>
              <a:rPr lang="ar-SA" sz="2000" dirty="0"/>
              <a:t>التسويق المميزة : تعني قيام المنظمة بتحديد وتسويق منتجاتها بصورة فعالة إلى اثنين أو أكثر من قطاعات السوق على أساس حاجات الزبون المتنوعة .</a:t>
            </a:r>
            <a:r>
              <a:rPr lang="en-US" sz="2000" dirty="0"/>
              <a:t/>
            </a:r>
            <a:br>
              <a:rPr lang="en-US" sz="2000" dirty="0"/>
            </a:br>
            <a:r>
              <a:rPr lang="ar-SA" sz="2000" dirty="0"/>
              <a:t> لذا فأن كل قطاع يعد سوق مستهدف منفصل عن القطاعات الأخرى . أن المنظمة على وفق هذه الاستراتيجية تقوم بوضع مزيج تسويقي موجه لكل قطاع بما يتناسب معه(يعني اذا تستهدف سوقين لازم تمتلك مزيجين تسويقية لكل سوق مزيج خاص بي .. واذا ثلاث اجزاء اذا 3 مزيج تسويقي ) ، </a:t>
            </a:r>
            <a:r>
              <a:rPr lang="ar-SA" sz="2000" b="1" dirty="0"/>
              <a:t>وتستخدم هذه الاستراتيجية</a:t>
            </a:r>
            <a:r>
              <a:rPr lang="ar-SA" sz="2000" dirty="0"/>
              <a:t> عندما ترغب المنظمة بتقديم مزيج تسويقي مناسب لخصائص لكل سوق مستهدف ...( مثل الملابس الشتوية تتباين سمكها بين المناطق الشمالية و الجنوبية ... وكذلك مثل الوان الملابس و تفضيلاتها ممكن تختلف من منطقة جغرافية الى اخرى) </a:t>
            </a:r>
            <a:r>
              <a:rPr lang="en-US" sz="2000" dirty="0"/>
              <a:t/>
            </a:r>
            <a:br>
              <a:rPr lang="en-US" sz="2000" dirty="0"/>
            </a:br>
            <a:r>
              <a:rPr lang="ar-SA" sz="2000" dirty="0"/>
              <a:t> </a:t>
            </a:r>
            <a:r>
              <a:rPr lang="ar-SA" sz="2000" b="1" dirty="0"/>
              <a:t>ومن أهم مزأيا هذه الاستراتيجية</a:t>
            </a:r>
            <a:r>
              <a:rPr lang="ar-SA" sz="2000" dirty="0"/>
              <a:t> 1)زيادة المبيعات الاجمالية بالمقارنة باستراتيجية التسويق غير المميزة ، 2)وزيادة كفاءة وفعالية الجهود التسويقية ، 3) أنخفاض درجة المخاطرة ، بسبب التنوع في القطاعات خاصة إذا  كانت درجة الاختلاف بينها كبيرة . (على سبيل المثال إذا  حدثت مشكلة في قطاع سوقي معين ، فلن تحدث مشكلة مماثلة بالضرورة في القطاع الأخر ) . </a:t>
            </a:r>
            <a:r>
              <a:rPr lang="en-US" sz="2000" dirty="0"/>
              <a:t/>
            </a:r>
            <a:br>
              <a:rPr lang="en-US" sz="2000" dirty="0"/>
            </a:br>
            <a:r>
              <a:rPr lang="ar-SA" sz="2000" b="1" dirty="0"/>
              <a:t>و يعاب على هذه الاستراتيجية</a:t>
            </a:r>
            <a:r>
              <a:rPr lang="ar-SA" sz="2000" dirty="0"/>
              <a:t> ... ارتفاع الكلف اذ مجرد وجود أكثر من مزيج تسويقي واحد يعني زيادة في الكلف . وقد ياخذ ارتفاع هذه الكلف شكل زيادة في كلف تعديل المنتج وكلف الإنتاج ، أو زيادة في المصروفات الادارية للتسويق ، أو ارتفاع في كلف التخزين وكلف الترويج </a:t>
            </a:r>
            <a:endParaRPr lang="ar-IQ" sz="2000" dirty="0"/>
          </a:p>
        </p:txBody>
      </p:sp>
    </p:spTree>
    <p:extLst>
      <p:ext uri="{BB962C8B-B14F-4D97-AF65-F5344CB8AC3E}">
        <p14:creationId xmlns:p14="http://schemas.microsoft.com/office/powerpoint/2010/main" val="405714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r" rtl="1"/>
            <a:r>
              <a:rPr lang="ar-IQ" sz="2400" dirty="0" smtClean="0"/>
              <a:t>3.</a:t>
            </a:r>
            <a:r>
              <a:rPr lang="ar-SA" sz="2400" dirty="0" smtClean="0"/>
              <a:t>استراتيجية </a:t>
            </a:r>
            <a:r>
              <a:rPr lang="ar-SA" sz="2400" dirty="0"/>
              <a:t>التسويق المركزة : على وفق هذه الاستراتيجية تنظر المنظمة إلى السوق على أنه مزيج من الرغبات والحاجات والتفضيلات ، ولكي تكون المنظمة قادرة على خدمته ، فأنها تختار قطاع معين أو عدد قليل من القطاعات منه بما يتلائم مع مواردها وقدراتها الأخرى.</a:t>
            </a:r>
            <a:r>
              <a:rPr lang="en-US" sz="2400" dirty="0"/>
              <a:t/>
            </a:r>
            <a:br>
              <a:rPr lang="en-US" sz="2400" dirty="0"/>
            </a:br>
            <a:r>
              <a:rPr lang="ar-SA" sz="2400" dirty="0"/>
              <a:t>وتقوم بتصميم مزيج تسويقي واحد يوجه إلى قطاع واحد أو إلى عدد قليل من القطاعات السوقية(يعني مزيج تسويقي واحد  لكن لا تقدمه الى كل السوق بل تختار جزئين او اكثر و تقدمه لهم )</a:t>
            </a:r>
            <a:r>
              <a:rPr lang="en-US" sz="2400" dirty="0"/>
              <a:t/>
            </a:r>
            <a:br>
              <a:rPr lang="en-US" sz="2400" dirty="0"/>
            </a:br>
            <a:r>
              <a:rPr lang="ar-SA" sz="2400" dirty="0"/>
              <a:t> </a:t>
            </a:r>
            <a:r>
              <a:rPr lang="ar-SA" sz="2400" b="1" dirty="0"/>
              <a:t>والميزة الرئيسة لاستخدام استراتيجية التسويق المركزة</a:t>
            </a:r>
            <a:r>
              <a:rPr lang="ar-SA" sz="2400" dirty="0"/>
              <a:t> هي أنها 1)تسمح للمنظمة بالتخصص وتركيز جهودها ومواردها لخدمة ذلك القطاع . 2) أن هذا النوع من الاستراتيجية يصلح للمنظمات ذات الموارد المحدودة لكي تنافس المنظمات الكبيرة التي من المحتمل تجاهلها لقطاعات صغيرة معينة . </a:t>
            </a:r>
            <a:r>
              <a:rPr lang="en-US" sz="2400" dirty="0"/>
              <a:t/>
            </a:r>
            <a:br>
              <a:rPr lang="en-US" sz="2400" dirty="0"/>
            </a:br>
            <a:r>
              <a:rPr lang="ar-SA" sz="2400" b="1" dirty="0"/>
              <a:t>عيوبها </a:t>
            </a:r>
            <a:r>
              <a:rPr lang="ar-SA" sz="2400" dirty="0"/>
              <a:t>..استخدام هذه الاستراتيجية أي المنظمة تضع بيضها في سلة واحدة (توكع السلة يتكسر كل البيض ..يعني خطورة عالية) إذ أن التغيرات في حجم هذا القطاع أو التغيير في أنماط </a:t>
            </a:r>
            <a:r>
              <a:rPr lang="ar-IQ" sz="2400" dirty="0"/>
              <a:t>شراء </a:t>
            </a:r>
            <a:r>
              <a:rPr lang="ar-SA" sz="2400" dirty="0"/>
              <a:t> الزبائن ربما يؤدي إلى مشاكل مالية كبيرة ، كما يمكن أن تهبط المبيعات كنتيجة لدخول منافسين جدد . </a:t>
            </a:r>
            <a:r>
              <a:rPr lang="en-US" sz="2400" dirty="0"/>
              <a:t/>
            </a:r>
            <a:br>
              <a:rPr lang="en-US" sz="2400" dirty="0"/>
            </a:br>
            <a:endParaRPr lang="ar-IQ" sz="2400" dirty="0"/>
          </a:p>
        </p:txBody>
      </p:sp>
    </p:spTree>
    <p:extLst>
      <p:ext uri="{BB962C8B-B14F-4D97-AF65-F5344CB8AC3E}">
        <p14:creationId xmlns:p14="http://schemas.microsoft.com/office/powerpoint/2010/main" val="2463222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243</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تجزئة السوق</vt:lpstr>
      <vt:lpstr>ثامنا : اختيار السوق المستهدف 1.اختيار السوق المستهدف مرتبط بتجزئة السوق و ليس مردافا له( يعني ليس بديل). 2.عملية تجزئة السوق هي اداة لتحقيق اختيار السوق المستهدف( يعني يتم التجزئة اولاً ثم الاستهداف بعتبارها خطوة ثانية). 3.عملية التجزئة للسوق على أسس مختلفة تساعد على الاستهداف الصحيح للسوق . 4.يهتم المسوق لكل جزء من السوق بكونه فرصة تسويقية متميزة. 5.تقييم المنفعة لكل جزء من السوق ( السبب لكي يتم الاختيار بشكل صحيح (المربح)). 6.تقييم إذا  ماكأن هذا الجزء قابل للقياس،مميز،كبير، يمكن الوصول اليه، مربح، ومتوافق مع امكانات المنظمة المادية والتسويقي. 7.درأسة إذا ما كأن من الافضل اختيار السوق ككل أو اجزاء محددة منه  لاستهدافه. 8.البحث في اجزاء السوق وتحديد أيا منها اقل اشباعاً من قبل المنظمات المنافسة لنفس البضاعة. (لان اذا غير مشبع معناها الطلب مستمر على المنتجات والمنظمات انتاجها لا يكفي لتلبية طلب الزبائن) </vt:lpstr>
      <vt:lpstr>تاسعا : العوامل المؤثرة في اختيار السوق المستهدف: هناك عاملأن مؤثرأن في اختيار السوق المستهدف هما 1.جإذبية السوق: هنا بعض الجوأنب يجب اخذها بعين الاعتبار عن تحديد جإذبية السوق  حجم الجزء (عدد الزبائن). و معدل النمو الجزء. والمنافسة في هذا الجزء و حجم المبيعات المتوقع للمنظمة في هذا الجزء وهامش الربح . * الولاء للعلامة التجارية من الزبائن الحاليين في هذا الجزء( يعني اذا اكو ولاء لمنتج منظمة منافسة اساساَ شركتكم متدخل لهذا الجزء  لان الزبون يبدل المنتج المتعود عليه ) ( اذا ماكو ولاء ممكن شركتكم تبيع منتجاتها لزبائن السوق).  * الحصة السوقية المتحققة مقارنة بنفقات الترويج والمنافسة.( اذا الحصة السوقية يعني عدد الزبائن المشترين  زيادتهم كانت بنسبة قليلة مقارنه بكلف الترويج  العالية , اذا ماكو داعي الدخول الى الاسواق اما اذا نسبة ارتفاع عدد الزبائن كبيرة اذا يتم الدخول الى الاسواق)   * الحصة السوقية المطلوبة لتحقيق نقطة التعادل( نقطة التعادل يعني عدد الوحدات الي تكفي لتغطية النفقات وبعد هاي النقطة تبدأ الارباح).  2.ملائمة اجزاء السوق مع امكانات المنظمة: يتم تقييم قطاعات السوق هل تناسب المنظمة من حيث الأهداف، والموارد، والقدرات. ومن هذه الجوأنب الآتي: * القيمة التي تقدمها المنظمة للزبائن مقارنة بالمنافسين في ذلك الجزء. * تأثير الخدمة المقدمة في ذلك الجزء على سمعة المنظمة. * أمكانية الوصول للقنوات التوزيعية التي تخدم الجزء المستهدف. * موارد المنظمة المستثمرة مقابل ما يتحقق من ارباح في الجزء المستهدف. </vt:lpstr>
      <vt:lpstr>عاشرا : استراتيجيات السوق المستهدف 1.استراتيجية التسويق غير المميزة : تعني قيام المنظمة بالتعامل مع السوق الكامل كزبائن محتملين لمنتجاتها ، أي أن المنظمة تتعامل مع تسويقها وكأن الجميع زبون محتمل بدلا من استهداف أولئك الذين من المحتمل جدا أن يكونوا زبائن لمنتجاتها ، على وفق ذلك يجري وضع مزيج تسويقي واحد ومتشابه يوجه لجميع القطاعات السوقية (يعني الحاجات و الرغبات و التفضيلات متجانسة ونوعاً ما .. متشابهه لذا لا يوجد سبب لتصميم اكثر من مزيج تسويقي ... مثل الملح , ومعجون الطماطة ) وتفترض هذه الاستراتيجية عدم وجود أي تفأوت بين الزبائن داخل كل قطاع من القطاعات من حيث الخصائص والحاجات والرغبات والتطلعات ... ومن أهم ما تتميز به هذه الاستراتيجية ((أنخفاض الكلف الخاصة بالإنتاج ، والتي تتحقق بسبب التنميط والإنتاج الكبير وما يصاحبه من تخفيض في الكلف الخاصة بالمنتج . كذلك فأن كلف التسويق من ترويج ، ونقل ، وتخزين ، وتوزيع ستنخفض نتيجة لتركيزها في مزيج واحد )) ولكن يعاب عليها 1)أنها تتجاهل قطاعا سوقيا أو أكثر من القطاعات المهمة التي كأن من الممكن التعامل معها واشباع حاجاتها ورغباتها ، 2) المنافسة حادة في القطاعات في هذه الاجزاء السوقية الكبيرة، بينما تهمل القطاعات الصغيرة من السوق </vt:lpstr>
      <vt:lpstr>2.استراتيجية التسويق المميزة : تعني قيام المنظمة بتحديد وتسويق منتجاتها بصورة فعالة إلى اثنين أو أكثر من قطاعات السوق على أساس حاجات الزبون المتنوعة .  لذا فأن كل قطاع يعد سوق مستهدف منفصل عن القطاعات الأخرى . أن المنظمة على وفق هذه الاستراتيجية تقوم بوضع مزيج تسويقي موجه لكل قطاع بما يتناسب معه(يعني اذا تستهدف سوقين لازم تمتلك مزيجين تسويقية لكل سوق مزيج خاص بي .. واذا ثلاث اجزاء اذا 3 مزيج تسويقي ) ، وتستخدم هذه الاستراتيجية عندما ترغب المنظمة بتقديم مزيج تسويقي مناسب لخصائص لكل سوق مستهدف ...( مثل الملابس الشتوية تتباين سمكها بين المناطق الشمالية و الجنوبية ... وكذلك مثل الوان الملابس و تفضيلاتها ممكن تختلف من منطقة جغرافية الى اخرى)   ومن أهم مزأيا هذه الاستراتيجية 1)زيادة المبيعات الاجمالية بالمقارنة باستراتيجية التسويق غير المميزة ، 2)وزيادة كفاءة وفعالية الجهود التسويقية ، 3) أنخفاض درجة المخاطرة ، بسبب التنوع في القطاعات خاصة إذا  كانت درجة الاختلاف بينها كبيرة . (على سبيل المثال إذا  حدثت مشكلة في قطاع سوقي معين ، فلن تحدث مشكلة مماثلة بالضرورة في القطاع الأخر ) .  و يعاب على هذه الاستراتيجية ... ارتفاع الكلف اذ مجرد وجود أكثر من مزيج تسويقي واحد يعني زيادة في الكلف . وقد ياخذ ارتفاع هذه الكلف شكل زيادة في كلف تعديل المنتج وكلف الإنتاج ، أو زيادة في المصروفات الادارية للتسويق ، أو ارتفاع في كلف التخزين وكلف الترويج </vt:lpstr>
      <vt:lpstr>3.استراتيجية التسويق المركزة : على وفق هذه الاستراتيجية تنظر المنظمة إلى السوق على أنه مزيج من الرغبات والحاجات والتفضيلات ، ولكي تكون المنظمة قادرة على خدمته ، فأنها تختار قطاع معين أو عدد قليل من القطاعات منه بما يتلائم مع مواردها وقدراتها الأخرى. وتقوم بتصميم مزيج تسويقي واحد يوجه إلى قطاع واحد أو إلى عدد قليل من القطاعات السوقية(يعني مزيج تسويقي واحد  لكن لا تقدمه الى كل السوق بل تختار جزئين او اكثر و تقدمه لهم )  والميزة الرئيسة لاستخدام استراتيجية التسويق المركزة هي أنها 1)تسمح للمنظمة بالتخصص وتركيز جهودها ومواردها لخدمة ذلك القطاع . 2) أن هذا النوع من الاستراتيجية يصلح للمنظمات ذات الموارد المحدودة لكي تنافس المنظمات الكبيرة التي من المحتمل تجاهلها لقطاعات صغيرة معينة .  عيوبها ..استخدام هذه الاستراتيجية أي المنظمة تضع بيضها في سلة واحدة (توكع السلة يتكسر كل البيض ..يعني خطورة عالية) إذ أن التغيرات في حجم هذا القطاع أو التغيير في أنماط شراء  الزبائن ربما يؤدي إلى مشاكل مالية كبيرة ، كما يمكن أن تهبط المبيعات كنتيجة لدخول منافسين جدد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تجزئة السوق</dc:title>
  <dc:creator>ALalamiya</dc:creator>
  <cp:lastModifiedBy>ALalamiya</cp:lastModifiedBy>
  <cp:revision>2</cp:revision>
  <dcterms:created xsi:type="dcterms:W3CDTF">2006-08-16T00:00:00Z</dcterms:created>
  <dcterms:modified xsi:type="dcterms:W3CDTF">2020-05-03T21:23:06Z</dcterms:modified>
</cp:coreProperties>
</file>