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51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5/4/2020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5/4/2020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5/4/2020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5/4/2020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5/4/2020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990600"/>
          </a:xfrm>
        </p:spPr>
        <p:txBody>
          <a:bodyPr>
            <a:noAutofit/>
          </a:bodyPr>
          <a:lstStyle/>
          <a:p>
            <a:pPr algn="ctr"/>
            <a:r>
              <a:rPr lang="en-US" sz="2800" b="1" dirty="0"/>
              <a:t> </a:t>
            </a:r>
            <a:r>
              <a:rPr lang="ar-SA" sz="2800" b="1" dirty="0"/>
              <a:t>الفصل الثامن : المنتج</a:t>
            </a:r>
            <a:r>
              <a:rPr lang="en-US" sz="2800" dirty="0"/>
              <a:t/>
            </a:r>
            <a:br>
              <a:rPr lang="en-US" sz="2800" dirty="0"/>
            </a:br>
            <a:endParaRPr lang="ar-IQ" sz="2800" dirty="0"/>
          </a:p>
        </p:txBody>
      </p:sp>
      <p:sp>
        <p:nvSpPr>
          <p:cNvPr id="3" name="Subtitle 2"/>
          <p:cNvSpPr>
            <a:spLocks noGrp="1"/>
          </p:cNvSpPr>
          <p:nvPr>
            <p:ph type="subTitle" idx="1"/>
          </p:nvPr>
        </p:nvSpPr>
        <p:spPr>
          <a:xfrm>
            <a:off x="609600" y="990600"/>
            <a:ext cx="7924800" cy="5334000"/>
          </a:xfrm>
        </p:spPr>
        <p:txBody>
          <a:bodyPr>
            <a:normAutofit fontScale="92500" lnSpcReduction="20000"/>
          </a:bodyPr>
          <a:lstStyle/>
          <a:p>
            <a:pPr algn="r" rtl="1"/>
            <a:r>
              <a:rPr lang="ar-SA" b="1" dirty="0"/>
              <a:t>أولا : مفهوم المنتج</a:t>
            </a:r>
            <a:endParaRPr lang="en-US" dirty="0"/>
          </a:p>
          <a:p>
            <a:pPr algn="r" rtl="1"/>
            <a:r>
              <a:rPr lang="ar-SA" dirty="0"/>
              <a:t>تشير كلمة منتج بمفهومها الواسع إلى اى سلعة أو خدمة أو فكرة ، أو  أنها اى شىء قادر على اشباع احتياجات الزبائن هذا يشمل كل من المنتجات الماديه كالسيارات والهواتف والاجهزة ، والخدميه مثل التامين ، النقل ،والأعمال المصرفيه وغيرها ،إذ يع</a:t>
            </a:r>
            <a:r>
              <a:rPr lang="ar-IQ" dirty="0"/>
              <a:t>تبر</a:t>
            </a:r>
            <a:r>
              <a:rPr lang="ar-SA" dirty="0"/>
              <a:t> المنتج من أهم عناصر المزيج التسويقي لان عناصر المزيج التسويقي الأخرى تعتمد بشكل أساسي على وجود منتج معين لتتجه مجمل النشاطات لتسويقه ، ويرى (</a:t>
            </a:r>
            <a:r>
              <a:rPr lang="en-US" dirty="0" err="1"/>
              <a:t>Kotler</a:t>
            </a:r>
            <a:r>
              <a:rPr lang="ar-SA" dirty="0"/>
              <a:t> ) المنتج على أنه أي شيء يمكن تقديمه للسوق بغرض الاستهلاك أو الاستخدام أو الحيازة أو الاشباع  لحاجة معينة أو رغبة معينة ويشمل على الاشياء المادية والخدمات غير المادية  والاشخاص والاماكن والمنظمات ،والافكار ويتميز بخصائص  مثل الحجم ،السعر والمظهر المادي ، واللون والطعم وغيرها يمكن أن نميز مستويات ثلاثة للمنتج: </a:t>
            </a:r>
            <a:endParaRPr lang="en-US" dirty="0"/>
          </a:p>
          <a:p>
            <a:pPr lvl="0" algn="r" rtl="1"/>
            <a:r>
              <a:rPr lang="ar-IQ" dirty="0" smtClean="0"/>
              <a:t>1.</a:t>
            </a:r>
            <a:r>
              <a:rPr lang="ar-SA" dirty="0" smtClean="0"/>
              <a:t>المنتج </a:t>
            </a:r>
            <a:r>
              <a:rPr lang="ar-SA" dirty="0"/>
              <a:t>الأساسي (المركزي ) :اي المزأيا الأساسية والتي تسمح باشباع حاجات  ورغبات الزبائن.</a:t>
            </a:r>
            <a:endParaRPr lang="en-US" dirty="0"/>
          </a:p>
          <a:p>
            <a:pPr lvl="0" algn="r" rtl="1"/>
            <a:r>
              <a:rPr lang="ar-IQ" dirty="0" smtClean="0"/>
              <a:t>2.</a:t>
            </a:r>
            <a:r>
              <a:rPr lang="ar-SA" dirty="0" smtClean="0"/>
              <a:t>المنتج </a:t>
            </a:r>
            <a:r>
              <a:rPr lang="ar-SA" dirty="0"/>
              <a:t>الملموس: يتكون من الخصائص المادية الملموسة والتي تسهل عملية المبادلة للمنتج الأساسي .</a:t>
            </a:r>
            <a:endParaRPr lang="en-US" dirty="0"/>
          </a:p>
          <a:p>
            <a:pPr lvl="0" algn="r" rtl="1"/>
            <a:r>
              <a:rPr lang="ar-IQ" dirty="0" smtClean="0"/>
              <a:t>3.</a:t>
            </a:r>
            <a:r>
              <a:rPr lang="ar-SA" dirty="0" smtClean="0"/>
              <a:t>المنتج </a:t>
            </a:r>
            <a:r>
              <a:rPr lang="ar-SA" dirty="0"/>
              <a:t>بمفهوم واسع:جميع الخدمات التي ترافق المنتج وهي التوزيع ،التركيب ،الضمأن ، الصيأنة..الخ </a:t>
            </a:r>
            <a:endParaRPr lang="en-US" dirty="0"/>
          </a:p>
          <a:p>
            <a:pPr algn="r" rtl="1"/>
            <a:endParaRPr lang="ar-IQ" dirty="0"/>
          </a:p>
        </p:txBody>
      </p:sp>
    </p:spTree>
    <p:extLst>
      <p:ext uri="{BB962C8B-B14F-4D97-AF65-F5344CB8AC3E}">
        <p14:creationId xmlns:p14="http://schemas.microsoft.com/office/powerpoint/2010/main" val="28226841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320"/>
            <a:ext cx="8552688" cy="5974080"/>
          </a:xfrm>
        </p:spPr>
        <p:txBody>
          <a:bodyPr>
            <a:noAutofit/>
          </a:bodyPr>
          <a:lstStyle/>
          <a:p>
            <a:pPr algn="r"/>
            <a:r>
              <a:rPr lang="ar-SA" sz="2400" dirty="0"/>
              <a:t>وأن استمرار المبيعات في الصعود يعتمد على  قدرة المنظمة على المنافسة السوقية ، ويتاثر قرار شراء المستهلك في هذه المرحلة فيما يلي:</a:t>
            </a:r>
            <a:r>
              <a:rPr lang="en-US" sz="2400" dirty="0"/>
              <a:t/>
            </a:r>
            <a:br>
              <a:rPr lang="en-US" sz="2400" dirty="0"/>
            </a:br>
            <a:r>
              <a:rPr lang="ar-SA" sz="2400" dirty="0"/>
              <a:t>اجراء تعديلات على المنتجات .</a:t>
            </a:r>
            <a:r>
              <a:rPr lang="en-US" sz="2400" dirty="0"/>
              <a:t/>
            </a:r>
            <a:br>
              <a:rPr lang="en-US" sz="2400" dirty="0"/>
            </a:br>
            <a:r>
              <a:rPr lang="ar-SA" sz="2400" dirty="0"/>
              <a:t>أنخفاض عدد المنافسين وبالتالي بقاء المنظمات الكبيرة التي تتصف بمزأيا تنافسية</a:t>
            </a:r>
            <a:r>
              <a:rPr lang="ar-IQ" sz="2400" dirty="0"/>
              <a:t>.</a:t>
            </a:r>
            <a:r>
              <a:rPr lang="en-US" sz="2400" dirty="0"/>
              <a:t/>
            </a:r>
            <a:br>
              <a:rPr lang="en-US" sz="2400" dirty="0"/>
            </a:br>
            <a:r>
              <a:rPr lang="ar-IQ" sz="2400" dirty="0"/>
              <a:t>5. </a:t>
            </a:r>
            <a:r>
              <a:rPr lang="ar-SA" sz="2400" dirty="0"/>
              <a:t>مرحلة الأنحدار : في هذه المرحلة تنخفض المبيعات ، وتبدا الأيرادات في الأنخفاض تبعاً لذلك ،وتبدا المنظمة بتحقيق خسائر نظرا لتقادم السلعة وعدم تطويرها أو نتيجة التقدم التكنولوجي والتغير في احتياجات ورغبات المستهلكين ، أو عدم القدرة على المنافسة السوقية ، أو لغيرها من الأسباب الداعية لأنسحاب المنتج من السوق . وعلى كل حال ، يجب ملاحظة أنه لا توجد معدلات نمطية لفترة بقاء المنتج في مرحلة معينة من هذه المراحل الاربع ، كما أنه ليس من الضروري أن تمر جميع المنتجات بهذه المراحل ، هذا علأوة على أن الارباح قد لا تتمشى مع زيادة المبيعات نظرا لاختلاف كلفة الإنتاج لكل سلعة عن الأخرى ، أو لأسباب اقتصادية واجتماعية أخرى . </a:t>
            </a:r>
            <a:r>
              <a:rPr lang="en-US" sz="2400" dirty="0"/>
              <a:t/>
            </a:r>
            <a:br>
              <a:rPr lang="en-US" sz="2400" dirty="0"/>
            </a:br>
            <a:endParaRPr lang="ar-IQ" sz="2400" dirty="0"/>
          </a:p>
        </p:txBody>
      </p:sp>
    </p:spTree>
    <p:extLst>
      <p:ext uri="{BB962C8B-B14F-4D97-AF65-F5344CB8AC3E}">
        <p14:creationId xmlns:p14="http://schemas.microsoft.com/office/powerpoint/2010/main" val="1007271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Autofit/>
          </a:bodyPr>
          <a:lstStyle/>
          <a:p>
            <a:pPr algn="r" rtl="1"/>
            <a:r>
              <a:rPr lang="ar-SA" sz="2000" b="1" dirty="0"/>
              <a:t>ثانيا: التصنيفات المختلفة للسلع والخدمات </a:t>
            </a:r>
            <a:r>
              <a:rPr lang="en-US" sz="2000" dirty="0"/>
              <a:t/>
            </a:r>
            <a:br>
              <a:rPr lang="en-US" sz="2000" dirty="0"/>
            </a:br>
            <a:r>
              <a:rPr lang="ar-SA" sz="2000" dirty="0"/>
              <a:t> </a:t>
            </a:r>
            <a:r>
              <a:rPr lang="ar-SA" sz="2000" dirty="0" smtClean="0"/>
              <a:t>السلع </a:t>
            </a:r>
            <a:r>
              <a:rPr lang="ar-SA" sz="2000" dirty="0"/>
              <a:t>المادية أو الخدمات غير الملموسة تنقسم إلى تقسيمات مختلفة وهي كالآتي: </a:t>
            </a:r>
            <a:r>
              <a:rPr lang="en-US" sz="2000" dirty="0"/>
              <a:t/>
            </a:r>
            <a:br>
              <a:rPr lang="en-US" sz="2000" dirty="0"/>
            </a:br>
            <a:r>
              <a:rPr lang="ar-IQ" sz="2000" dirty="0" smtClean="0"/>
              <a:t>1</a:t>
            </a:r>
            <a:r>
              <a:rPr lang="ar-IQ" sz="2000" b="1" dirty="0" smtClean="0"/>
              <a:t>. </a:t>
            </a:r>
            <a:r>
              <a:rPr lang="ar-SA" sz="2000" b="1" dirty="0" smtClean="0"/>
              <a:t>السلع </a:t>
            </a:r>
            <a:r>
              <a:rPr lang="ar-SA" sz="2000" b="1" dirty="0"/>
              <a:t>الاستهلاكية</a:t>
            </a:r>
            <a:r>
              <a:rPr lang="ar-SA" sz="2000" dirty="0"/>
              <a:t>: هي السلع الملموسة التي يتم شرائها بغرض الاستهلاك النهائي وتنقسم الى</a:t>
            </a:r>
            <a:r>
              <a:rPr lang="en-US" sz="2000" dirty="0"/>
              <a:t/>
            </a:r>
            <a:br>
              <a:rPr lang="en-US" sz="2000" dirty="0"/>
            </a:br>
            <a:r>
              <a:rPr lang="ar-IQ" sz="2000" dirty="0" smtClean="0"/>
              <a:t>2.</a:t>
            </a:r>
            <a:r>
              <a:rPr lang="ar-SA" sz="2000" b="1" dirty="0" smtClean="0"/>
              <a:t>السلع </a:t>
            </a:r>
            <a:r>
              <a:rPr lang="ar-SA" sz="2000" b="1" dirty="0"/>
              <a:t>غير المعمرة</a:t>
            </a:r>
            <a:r>
              <a:rPr lang="ar-SA" sz="2000" dirty="0"/>
              <a:t>: مثل المشروبات الغازية المواد الغذائية. </a:t>
            </a:r>
            <a:r>
              <a:rPr lang="en-US" sz="2000" dirty="0"/>
              <a:t/>
            </a:r>
            <a:br>
              <a:rPr lang="en-US" sz="2000" dirty="0"/>
            </a:br>
            <a:r>
              <a:rPr lang="ar-IQ" sz="2000" dirty="0" smtClean="0"/>
              <a:t>3.</a:t>
            </a:r>
            <a:r>
              <a:rPr lang="ar-SA" sz="2000" b="1" dirty="0" smtClean="0"/>
              <a:t>السلع </a:t>
            </a:r>
            <a:r>
              <a:rPr lang="ar-SA" sz="2000" b="1" dirty="0"/>
              <a:t>المعمرة</a:t>
            </a:r>
            <a:r>
              <a:rPr lang="ar-SA" sz="2000" dirty="0"/>
              <a:t>: يتم استهلاكها عبر فترات  زمنية طويلة  كالسيارات، والاجهزة الكهربائية،المنازل </a:t>
            </a:r>
            <a:r>
              <a:rPr lang="en-US" sz="2000" dirty="0"/>
              <a:t/>
            </a:r>
            <a:br>
              <a:rPr lang="en-US" sz="2000" dirty="0"/>
            </a:br>
            <a:r>
              <a:rPr lang="ar-SA" sz="2000" b="1" dirty="0"/>
              <a:t>اولاً</a:t>
            </a:r>
            <a:r>
              <a:rPr lang="ar-SA" sz="2000" dirty="0"/>
              <a:t> سلع م</a:t>
            </a:r>
            <a:r>
              <a:rPr lang="ar-IQ" sz="2000" dirty="0"/>
              <a:t>يسرة</a:t>
            </a:r>
            <a:r>
              <a:rPr lang="ar-SA" sz="2000" dirty="0"/>
              <a:t> : هي السلع التي تشترى على فترات متقاربة دون الحاجة إلى اجراء مقارنات بين الاسماء التجارية مثل مشروب( البيبسي كولا ) و (كوكا كولا) </a:t>
            </a:r>
            <a:r>
              <a:rPr lang="ar-IQ" sz="2000" dirty="0"/>
              <a:t>ولا يبذل الانسان جهد</a:t>
            </a:r>
            <a:r>
              <a:rPr lang="en-US" sz="2000" dirty="0"/>
              <a:t>  </a:t>
            </a:r>
            <a:r>
              <a:rPr lang="ar-IQ" sz="2000" dirty="0"/>
              <a:t>في الحصول عليها والتي يفترض ان تكون متوفرة في كل المنافذ خصائصها :</a:t>
            </a:r>
            <a:r>
              <a:rPr lang="en-US" sz="2000" dirty="0"/>
              <a:t/>
            </a:r>
            <a:br>
              <a:rPr lang="en-US" sz="2000" dirty="0"/>
            </a:br>
            <a:r>
              <a:rPr lang="ar-IQ" sz="2000" dirty="0" smtClean="0"/>
              <a:t>1.</a:t>
            </a:r>
            <a:r>
              <a:rPr lang="ar-SA" sz="2000" dirty="0" smtClean="0"/>
              <a:t>اسعارها </a:t>
            </a:r>
            <a:r>
              <a:rPr lang="ar-SA" sz="2000" dirty="0"/>
              <a:t>قليلة جداً</a:t>
            </a:r>
            <a:r>
              <a:rPr lang="en-US" sz="2000" dirty="0"/>
              <a:t/>
            </a:r>
            <a:br>
              <a:rPr lang="en-US" sz="2000" dirty="0"/>
            </a:br>
            <a:r>
              <a:rPr lang="ar-IQ" sz="2000" dirty="0" smtClean="0"/>
              <a:t>2.</a:t>
            </a:r>
            <a:r>
              <a:rPr lang="ar-SA" sz="2000" dirty="0" smtClean="0"/>
              <a:t>هامش </a:t>
            </a:r>
            <a:r>
              <a:rPr lang="ar-SA" sz="2000" dirty="0"/>
              <a:t>الربح قليل جداً </a:t>
            </a:r>
            <a:r>
              <a:rPr lang="en-US" sz="2000" dirty="0"/>
              <a:t/>
            </a:r>
            <a:br>
              <a:rPr lang="en-US" sz="2000" dirty="0"/>
            </a:br>
            <a:r>
              <a:rPr lang="ar-IQ" sz="2000" dirty="0" smtClean="0"/>
              <a:t>3.</a:t>
            </a:r>
            <a:r>
              <a:rPr lang="ar-SA" sz="2000" dirty="0" smtClean="0"/>
              <a:t>تشترى </a:t>
            </a:r>
            <a:r>
              <a:rPr lang="ar-SA" sz="2000" dirty="0"/>
              <a:t>بكميات صغيرة جداً </a:t>
            </a:r>
            <a:r>
              <a:rPr lang="en-US" sz="2000" dirty="0"/>
              <a:t/>
            </a:r>
            <a:br>
              <a:rPr lang="en-US" sz="2000" dirty="0"/>
            </a:br>
            <a:r>
              <a:rPr lang="ar-IQ" sz="2000" dirty="0" smtClean="0"/>
              <a:t>4.</a:t>
            </a:r>
            <a:r>
              <a:rPr lang="ar-SA" sz="2000" dirty="0" smtClean="0"/>
              <a:t>يتكرر </a:t>
            </a:r>
            <a:r>
              <a:rPr lang="ar-SA" sz="2000" dirty="0"/>
              <a:t>شرائها بشكل يومي </a:t>
            </a:r>
            <a:r>
              <a:rPr lang="en-US" sz="2000" dirty="0"/>
              <a:t/>
            </a:r>
            <a:br>
              <a:rPr lang="en-US" sz="2000" dirty="0"/>
            </a:br>
            <a:r>
              <a:rPr lang="ar-IQ" sz="2000" dirty="0" smtClean="0"/>
              <a:t>5.</a:t>
            </a:r>
            <a:r>
              <a:rPr lang="ar-SA" sz="2000" dirty="0" smtClean="0"/>
              <a:t>تصل </a:t>
            </a:r>
            <a:r>
              <a:rPr lang="ar-SA" sz="2000" dirty="0"/>
              <a:t>الى الزبون بسلسلة طويلة من الوسطاء</a:t>
            </a:r>
            <a:r>
              <a:rPr lang="en-US" sz="2000" dirty="0"/>
              <a:t/>
            </a:r>
            <a:br>
              <a:rPr lang="en-US" sz="2000" dirty="0"/>
            </a:br>
            <a:r>
              <a:rPr lang="ar-IQ" sz="2000" dirty="0" smtClean="0"/>
              <a:t>6.</a:t>
            </a:r>
            <a:r>
              <a:rPr lang="ar-SA" sz="2000" dirty="0" smtClean="0"/>
              <a:t>الحملة </a:t>
            </a:r>
            <a:r>
              <a:rPr lang="ar-SA" sz="2000" dirty="0"/>
              <a:t>الترويجية ننحملها المنظمة المنتجة </a:t>
            </a:r>
            <a:r>
              <a:rPr lang="en-US" sz="2000" dirty="0"/>
              <a:t/>
            </a:r>
            <a:br>
              <a:rPr lang="en-US" sz="2000" dirty="0"/>
            </a:br>
            <a:r>
              <a:rPr lang="ar-IQ" sz="2000" dirty="0" smtClean="0"/>
              <a:t>7.</a:t>
            </a:r>
            <a:r>
              <a:rPr lang="ar-SA" sz="2000" dirty="0" smtClean="0"/>
              <a:t>من </a:t>
            </a:r>
            <a:r>
              <a:rPr lang="ar-SA" sz="2000" dirty="0"/>
              <a:t>امثلتها الخبز المشروبات الغازية ملح الطعام وغيرها</a:t>
            </a:r>
            <a:r>
              <a:rPr lang="en-US" sz="2000" dirty="0"/>
              <a:t/>
            </a:r>
            <a:br>
              <a:rPr lang="en-US" sz="2000" dirty="0"/>
            </a:br>
            <a:endParaRPr lang="ar-IQ" sz="2000" dirty="0"/>
          </a:p>
        </p:txBody>
      </p:sp>
    </p:spTree>
    <p:extLst>
      <p:ext uri="{BB962C8B-B14F-4D97-AF65-F5344CB8AC3E}">
        <p14:creationId xmlns:p14="http://schemas.microsoft.com/office/powerpoint/2010/main" val="2093609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Autofit/>
          </a:bodyPr>
          <a:lstStyle/>
          <a:p>
            <a:pPr algn="r" rtl="1"/>
            <a:r>
              <a:rPr lang="ar-SA" sz="2800" dirty="0"/>
              <a:t>ثانياً سلع التسوق (وليس التسويق): هي من سلع المودة والطراز ويبذل الانسان جهداً كبيراً في الحصول عليها وتشترى بعد ان يجري الزبون مقارنات عديدة مثل الملابس خصائصها : </a:t>
            </a:r>
            <a:r>
              <a:rPr lang="en-US" sz="2800" dirty="0"/>
              <a:t/>
            </a:r>
            <a:br>
              <a:rPr lang="en-US" sz="2800" dirty="0"/>
            </a:br>
            <a:r>
              <a:rPr lang="ar-IQ" sz="2800" dirty="0" smtClean="0"/>
              <a:t>1.</a:t>
            </a:r>
            <a:r>
              <a:rPr lang="ar-SA" sz="2800" dirty="0" smtClean="0"/>
              <a:t>اسعارها </a:t>
            </a:r>
            <a:r>
              <a:rPr lang="ar-SA" sz="2800" dirty="0"/>
              <a:t>اكثر من الميسرة واقل من الخاصة </a:t>
            </a:r>
            <a:r>
              <a:rPr lang="en-US" sz="2800" dirty="0"/>
              <a:t/>
            </a:r>
            <a:br>
              <a:rPr lang="en-US" sz="2800" dirty="0"/>
            </a:br>
            <a:r>
              <a:rPr lang="ar-IQ" sz="2800" dirty="0" smtClean="0"/>
              <a:t>2.</a:t>
            </a:r>
            <a:r>
              <a:rPr lang="ar-SA" sz="2800" dirty="0" smtClean="0"/>
              <a:t>هامش </a:t>
            </a:r>
            <a:r>
              <a:rPr lang="ar-SA" sz="2800" dirty="0"/>
              <a:t>الربح اكثر من الميسرة واقل من الخاصة</a:t>
            </a:r>
            <a:r>
              <a:rPr lang="en-US" sz="2800" dirty="0"/>
              <a:t/>
            </a:r>
            <a:br>
              <a:rPr lang="en-US" sz="2800" dirty="0"/>
            </a:br>
            <a:r>
              <a:rPr lang="ar-IQ" sz="2800" dirty="0" smtClean="0"/>
              <a:t>3.</a:t>
            </a:r>
            <a:r>
              <a:rPr lang="ar-SA" sz="2800" dirty="0" smtClean="0"/>
              <a:t>تشترى </a:t>
            </a:r>
            <a:r>
              <a:rPr lang="ar-SA" sz="2800" dirty="0"/>
              <a:t>بكميات اقل من الميسرة واكثر من الخاصة </a:t>
            </a:r>
            <a:r>
              <a:rPr lang="en-US" sz="2800" dirty="0"/>
              <a:t/>
            </a:r>
            <a:br>
              <a:rPr lang="en-US" sz="2800" dirty="0"/>
            </a:br>
            <a:r>
              <a:rPr lang="ar-IQ" sz="2800" dirty="0" smtClean="0"/>
              <a:t>4.</a:t>
            </a:r>
            <a:r>
              <a:rPr lang="ar-SA" sz="2800" dirty="0" smtClean="0"/>
              <a:t>تكرار </a:t>
            </a:r>
            <a:r>
              <a:rPr lang="ar-SA" sz="2800" dirty="0"/>
              <a:t>شرائها اقل من الميسرة واكثر من الخاصة </a:t>
            </a:r>
            <a:r>
              <a:rPr lang="en-US" sz="2800" dirty="0"/>
              <a:t/>
            </a:r>
            <a:br>
              <a:rPr lang="en-US" sz="2800" dirty="0"/>
            </a:br>
            <a:r>
              <a:rPr lang="ar-IQ" sz="2800" dirty="0" smtClean="0"/>
              <a:t>5.</a:t>
            </a:r>
            <a:r>
              <a:rPr lang="ar-SA" sz="2800" dirty="0" smtClean="0"/>
              <a:t>تصل </a:t>
            </a:r>
            <a:r>
              <a:rPr lang="ar-SA" sz="2800" dirty="0"/>
              <a:t>الزبونبسلسلة من الوسطاء اقصر من السلسة الميسرة واطول من سلسلة الخاصة </a:t>
            </a:r>
            <a:r>
              <a:rPr lang="en-US" sz="2800" dirty="0"/>
              <a:t/>
            </a:r>
            <a:br>
              <a:rPr lang="en-US" sz="2800" dirty="0"/>
            </a:br>
            <a:r>
              <a:rPr lang="ar-IQ" sz="2800" dirty="0" smtClean="0"/>
              <a:t>6.</a:t>
            </a:r>
            <a:r>
              <a:rPr lang="ar-SA" sz="2800" dirty="0" smtClean="0"/>
              <a:t>الحملة </a:t>
            </a:r>
            <a:r>
              <a:rPr lang="ar-SA" sz="2800" dirty="0"/>
              <a:t>الترويجية يتحملها المنتج وممكن يتشارك المنتج مع البائع في تحملها </a:t>
            </a:r>
            <a:r>
              <a:rPr lang="en-US" sz="2800" dirty="0"/>
              <a:t/>
            </a:r>
            <a:br>
              <a:rPr lang="en-US" sz="2800" dirty="0"/>
            </a:br>
            <a:r>
              <a:rPr lang="ar-IQ" sz="2800" dirty="0" smtClean="0"/>
              <a:t>7.</a:t>
            </a:r>
            <a:r>
              <a:rPr lang="ar-SA" sz="2800" dirty="0" smtClean="0"/>
              <a:t>من </a:t>
            </a:r>
            <a:r>
              <a:rPr lang="ar-SA" sz="2800" dirty="0"/>
              <a:t>امثلتها الملابس والمجوهرات والسيارات و الاثاث وغيرها</a:t>
            </a:r>
            <a:r>
              <a:rPr lang="en-US" sz="2800" dirty="0"/>
              <a:t/>
            </a:r>
            <a:br>
              <a:rPr lang="en-US" sz="2800" dirty="0"/>
            </a:br>
            <a:endParaRPr lang="ar-IQ" sz="2800" dirty="0"/>
          </a:p>
        </p:txBody>
      </p:sp>
    </p:spTree>
    <p:extLst>
      <p:ext uri="{BB962C8B-B14F-4D97-AF65-F5344CB8AC3E}">
        <p14:creationId xmlns:p14="http://schemas.microsoft.com/office/powerpoint/2010/main" val="105435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Autofit/>
          </a:bodyPr>
          <a:lstStyle/>
          <a:p>
            <a:pPr algn="r" rtl="1"/>
            <a:r>
              <a:rPr lang="ar-SA" sz="2800" dirty="0"/>
              <a:t> ثالثاً السلع الخاصة :هي سلع تصمم حسب الطلب ومن امثلتها سيارات الرؤساء ورجال الاعمال والبرلمانيين العراقيين وخصائصها :</a:t>
            </a:r>
            <a:r>
              <a:rPr lang="en-US" sz="2800" dirty="0"/>
              <a:t/>
            </a:r>
            <a:br>
              <a:rPr lang="en-US" sz="2800" dirty="0"/>
            </a:br>
            <a:r>
              <a:rPr lang="ar-IQ" sz="2800" dirty="0" smtClean="0"/>
              <a:t>1.</a:t>
            </a:r>
            <a:r>
              <a:rPr lang="ar-SA" sz="2800" dirty="0" smtClean="0"/>
              <a:t>اسعارها </a:t>
            </a:r>
            <a:r>
              <a:rPr lang="ar-SA" sz="2800" dirty="0"/>
              <a:t>عالية جداً</a:t>
            </a:r>
            <a:r>
              <a:rPr lang="en-US" sz="2800" dirty="0"/>
              <a:t/>
            </a:r>
            <a:br>
              <a:rPr lang="en-US" sz="2800" dirty="0"/>
            </a:br>
            <a:r>
              <a:rPr lang="ar-IQ" sz="2800" dirty="0" smtClean="0"/>
              <a:t>2.</a:t>
            </a:r>
            <a:r>
              <a:rPr lang="ar-SA" sz="2800" dirty="0" smtClean="0"/>
              <a:t>هامش </a:t>
            </a:r>
            <a:r>
              <a:rPr lang="ar-SA" sz="2800" dirty="0"/>
              <a:t>الربح عالي جداً </a:t>
            </a:r>
            <a:r>
              <a:rPr lang="en-US" sz="2800" dirty="0"/>
              <a:t/>
            </a:r>
            <a:br>
              <a:rPr lang="en-US" sz="2800" dirty="0"/>
            </a:br>
            <a:r>
              <a:rPr lang="ar-IQ" sz="2800" dirty="0" smtClean="0"/>
              <a:t>3.</a:t>
            </a:r>
            <a:r>
              <a:rPr lang="ar-SA" sz="2800" dirty="0" smtClean="0"/>
              <a:t>تشترى </a:t>
            </a:r>
            <a:r>
              <a:rPr lang="ar-SA" sz="2800" dirty="0"/>
              <a:t>بكميات صغيرة </a:t>
            </a:r>
            <a:r>
              <a:rPr lang="en-US" sz="2800" dirty="0"/>
              <a:t/>
            </a:r>
            <a:br>
              <a:rPr lang="en-US" sz="2800" dirty="0"/>
            </a:br>
            <a:r>
              <a:rPr lang="ar-IQ" sz="2800" dirty="0" smtClean="0"/>
              <a:t>4.</a:t>
            </a:r>
            <a:r>
              <a:rPr lang="ar-SA" sz="2800" dirty="0" smtClean="0"/>
              <a:t>يتكرر </a:t>
            </a:r>
            <a:r>
              <a:rPr lang="ar-SA" sz="2800" dirty="0"/>
              <a:t>شرائها بفترات متباعدة </a:t>
            </a:r>
            <a:r>
              <a:rPr lang="en-US" sz="2800" dirty="0"/>
              <a:t/>
            </a:r>
            <a:br>
              <a:rPr lang="en-US" sz="2800" dirty="0"/>
            </a:br>
            <a:r>
              <a:rPr lang="ar-IQ" sz="2800" dirty="0" smtClean="0"/>
              <a:t>5.</a:t>
            </a:r>
            <a:r>
              <a:rPr lang="ar-SA" sz="2800" dirty="0" smtClean="0"/>
              <a:t>تصل </a:t>
            </a:r>
            <a:r>
              <a:rPr lang="ar-SA" sz="2800" dirty="0"/>
              <a:t>للزبون بسلسلة قصيرة جداً وغالباص عن طريق وسيط واحد او بشكل مباشر من المنتج الى الزبون </a:t>
            </a:r>
            <a:r>
              <a:rPr lang="en-US" sz="2800" dirty="0"/>
              <a:t/>
            </a:r>
            <a:br>
              <a:rPr lang="en-US" sz="2800" dirty="0"/>
            </a:br>
            <a:r>
              <a:rPr lang="ar-IQ" sz="2800" dirty="0" smtClean="0"/>
              <a:t>6.</a:t>
            </a:r>
            <a:r>
              <a:rPr lang="ar-SA" sz="2800" dirty="0" smtClean="0"/>
              <a:t>الحملة </a:t>
            </a:r>
            <a:r>
              <a:rPr lang="ar-SA" sz="2800" dirty="0"/>
              <a:t>الترويجية يتحملها البائع </a:t>
            </a:r>
            <a:r>
              <a:rPr lang="en-US" sz="2800" dirty="0"/>
              <a:t/>
            </a:r>
            <a:br>
              <a:rPr lang="en-US" sz="2800" dirty="0"/>
            </a:br>
            <a:r>
              <a:rPr lang="ar-IQ" sz="2800" dirty="0" smtClean="0"/>
              <a:t>7.</a:t>
            </a:r>
            <a:r>
              <a:rPr lang="ar-SA" sz="2800" dirty="0" smtClean="0"/>
              <a:t>من </a:t>
            </a:r>
            <a:r>
              <a:rPr lang="ar-SA" sz="2800" dirty="0"/>
              <a:t>امثلتها سيارات وبدلات الرؤساء ورجال الاعمال </a:t>
            </a:r>
            <a:r>
              <a:rPr lang="en-US" sz="2800" dirty="0"/>
              <a:t/>
            </a:r>
            <a:br>
              <a:rPr lang="en-US" sz="2800" dirty="0"/>
            </a:br>
            <a:endParaRPr lang="ar-IQ" sz="2800" dirty="0"/>
          </a:p>
        </p:txBody>
      </p:sp>
    </p:spTree>
    <p:extLst>
      <p:ext uri="{BB962C8B-B14F-4D97-AF65-F5344CB8AC3E}">
        <p14:creationId xmlns:p14="http://schemas.microsoft.com/office/powerpoint/2010/main" val="3452799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Autofit/>
          </a:bodyPr>
          <a:lstStyle/>
          <a:p>
            <a:pPr algn="r" rtl="1"/>
            <a:r>
              <a:rPr lang="ar-SA" sz="2000" dirty="0"/>
              <a:t>رابعاً السلع التي لا يبحث عنها المستهلك :هذه السلع لا يعرف عنها المستهلك الكثير وتتضمن المنتجات المبتكرة كالاجهزة الكهربائية بالليزر أو الموسوعات العلمية ويتطلب تسويق هذه السلع جهود كثيرة لخلق الادراك والاهتمام لدى المستهلك( لاثارة اهتمامه بها يتطلب جهد ترويجي كبير ) . </a:t>
            </a:r>
            <a:r>
              <a:rPr lang="en-US" sz="2000" dirty="0"/>
              <a:t/>
            </a:r>
            <a:br>
              <a:rPr lang="en-US" sz="2000" dirty="0"/>
            </a:br>
            <a:r>
              <a:rPr lang="ar-IQ" sz="2000" dirty="0" smtClean="0"/>
              <a:t>2.</a:t>
            </a:r>
            <a:r>
              <a:rPr lang="ar-SA" sz="2000" dirty="0" smtClean="0"/>
              <a:t>السلع </a:t>
            </a:r>
            <a:r>
              <a:rPr lang="ar-SA" sz="2000" dirty="0"/>
              <a:t>الصناعية : يمكن تقسيم هذه السلع إلى أنواع عدة منها :</a:t>
            </a:r>
            <a:r>
              <a:rPr lang="en-US" sz="2000" dirty="0"/>
              <a:t/>
            </a:r>
            <a:br>
              <a:rPr lang="en-US" sz="2000" dirty="0"/>
            </a:br>
            <a:r>
              <a:rPr lang="ar-IQ" sz="2000" dirty="0" smtClean="0"/>
              <a:t>* </a:t>
            </a:r>
            <a:r>
              <a:rPr lang="ar-SA" sz="2000" dirty="0" smtClean="0"/>
              <a:t>المواد </a:t>
            </a:r>
            <a:r>
              <a:rPr lang="ar-SA" sz="2000" dirty="0"/>
              <a:t>الخام : هي مواد تدخل جزئيا أو كليا  في أنتاج سلع اخرى مثل القطن والحديد.</a:t>
            </a:r>
            <a:r>
              <a:rPr lang="en-US" sz="2000" dirty="0"/>
              <a:t/>
            </a:r>
            <a:br>
              <a:rPr lang="en-US" sz="2000" dirty="0"/>
            </a:br>
            <a:r>
              <a:rPr lang="ar-IQ" sz="2000" dirty="0" smtClean="0"/>
              <a:t>* </a:t>
            </a:r>
            <a:r>
              <a:rPr lang="ar-SA" sz="2000" dirty="0" smtClean="0"/>
              <a:t>المواد </a:t>
            </a:r>
            <a:r>
              <a:rPr lang="ar-SA" sz="2000" dirty="0"/>
              <a:t>المصنعة والاجزاء : تدخل جزئيا أو كليا في أنتاج سلعة ما ولكن على عكس المواد الخام يكون قد دخل عليها بعض العمليات الإنتاجية كالغزل(انتاج الخيوط والقماش) ،الجلود(الدباغة) ،والاجزاء الالكترونية (البطارية للهواتف وللحاسبات والكيبورد وغيرها).  </a:t>
            </a:r>
            <a:r>
              <a:rPr lang="en-US" sz="2000" dirty="0"/>
              <a:t/>
            </a:r>
            <a:br>
              <a:rPr lang="en-US" sz="2000" dirty="0"/>
            </a:br>
            <a:r>
              <a:rPr lang="ar-IQ" sz="2000" dirty="0" smtClean="0"/>
              <a:t>* </a:t>
            </a:r>
            <a:r>
              <a:rPr lang="ar-SA" sz="2000" dirty="0" smtClean="0"/>
              <a:t>مهمات </a:t>
            </a:r>
            <a:r>
              <a:rPr lang="ar-SA" sz="2000" dirty="0"/>
              <a:t>التشغيل :لا تدخل في أنتاج السلعة التامة الصنع ولكن تستعمل لتسهيل عمليات الإنتاج مثل الوقود، الزيوت.</a:t>
            </a:r>
            <a:r>
              <a:rPr lang="en-US" sz="2000" dirty="0"/>
              <a:t/>
            </a:r>
            <a:br>
              <a:rPr lang="en-US" sz="2000" dirty="0"/>
            </a:br>
            <a:r>
              <a:rPr lang="ar-IQ" sz="2000" dirty="0" smtClean="0"/>
              <a:t>* </a:t>
            </a:r>
            <a:r>
              <a:rPr lang="ar-SA" sz="2000" dirty="0" smtClean="0"/>
              <a:t>التجهيزات </a:t>
            </a:r>
            <a:r>
              <a:rPr lang="ar-SA" sz="2000" dirty="0"/>
              <a:t>الالية : وهي التجهيزات والالآت الرئيسة(عربات النقل,ومكائن التعبئة والتغليف وغيرها) في المصنع ومن الطبيعي أنها لا تدخل في أنتاج السلعة ولكن تساعد على أنتاجها وعادة تستهلك هده السلعة على فترات زمنية  طويلة .</a:t>
            </a:r>
            <a:r>
              <a:rPr lang="en-US" sz="2000" dirty="0"/>
              <a:t/>
            </a:r>
            <a:br>
              <a:rPr lang="en-US" sz="2000" dirty="0"/>
            </a:br>
            <a:r>
              <a:rPr lang="ar-IQ" sz="2000" dirty="0" smtClean="0"/>
              <a:t>* </a:t>
            </a:r>
            <a:r>
              <a:rPr lang="ar-SA" sz="2000" dirty="0" smtClean="0"/>
              <a:t>الاجهزة </a:t>
            </a:r>
            <a:r>
              <a:rPr lang="ar-SA" sz="2000" dirty="0"/>
              <a:t>المساعدة : وهي تتشابه مع التجهيزات في أنها لا تدخل في أنتاج السلعة النهائية ولكن تستهلك على فترات زمنية اقل  كالجرارات والالآت الكاتبة والحاسبة و القالعة والثاقبة(مثل ادوات مكتبية).</a:t>
            </a:r>
            <a:endParaRPr lang="ar-IQ" sz="2000" dirty="0"/>
          </a:p>
        </p:txBody>
      </p:sp>
    </p:spTree>
    <p:extLst>
      <p:ext uri="{BB962C8B-B14F-4D97-AF65-F5344CB8AC3E}">
        <p14:creationId xmlns:p14="http://schemas.microsoft.com/office/powerpoint/2010/main" val="9663210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8324088" cy="6126480"/>
          </a:xfrm>
        </p:spPr>
        <p:txBody>
          <a:bodyPr>
            <a:normAutofit/>
          </a:bodyPr>
          <a:lstStyle/>
          <a:p>
            <a:pPr algn="r"/>
            <a:r>
              <a:rPr lang="ar-IQ" sz="2800" dirty="0"/>
              <a:t>3.</a:t>
            </a:r>
            <a:r>
              <a:rPr lang="ar-SA" sz="2800" dirty="0"/>
              <a:t>الخدمات : تتميز بأنها غير ملموسة فهي نشاط يتولد عنه منفعة لاشباع حاجة ومن الامثلة على ذلك النشاطات المصرفية والسياحية ومنظمات التامين والنقل، وأهم الخصائص التسويقية للخدمات: </a:t>
            </a:r>
            <a:r>
              <a:rPr lang="en-US" sz="2800" dirty="0"/>
              <a:t/>
            </a:r>
            <a:br>
              <a:rPr lang="en-US" sz="2800" dirty="0"/>
            </a:br>
            <a:r>
              <a:rPr lang="ar-IQ" sz="2800" dirty="0"/>
              <a:t>* </a:t>
            </a:r>
            <a:r>
              <a:rPr lang="ar-SA" sz="2800" dirty="0"/>
              <a:t>عدم أمكانية تغليفها أو نقلها </a:t>
            </a:r>
            <a:r>
              <a:rPr lang="en-US" sz="2800" dirty="0"/>
              <a:t/>
            </a:r>
            <a:br>
              <a:rPr lang="en-US" sz="2800" dirty="0"/>
            </a:br>
            <a:r>
              <a:rPr lang="ar-IQ" sz="2800" dirty="0"/>
              <a:t>* </a:t>
            </a:r>
            <a:r>
              <a:rPr lang="ar-SA" sz="2800" dirty="0"/>
              <a:t>عدم القدرة على تخزينها</a:t>
            </a:r>
            <a:r>
              <a:rPr lang="en-US" sz="2800" dirty="0"/>
              <a:t/>
            </a:r>
            <a:br>
              <a:rPr lang="en-US" sz="2800" dirty="0"/>
            </a:br>
            <a:r>
              <a:rPr lang="ar-IQ" sz="2800" dirty="0"/>
              <a:t>* </a:t>
            </a:r>
            <a:r>
              <a:rPr lang="ar-SA" sz="2800" dirty="0"/>
              <a:t>عدم وجود نمط تقديم الخدمات بنفس مستوى وجودها في السلعة المادية(تختلف الجودة من زبون لاخر)</a:t>
            </a:r>
            <a:r>
              <a:rPr lang="en-US" sz="2800" dirty="0"/>
              <a:t/>
            </a:r>
            <a:br>
              <a:rPr lang="en-US" sz="2800" dirty="0"/>
            </a:br>
            <a:r>
              <a:rPr lang="ar-IQ" sz="2800" dirty="0"/>
              <a:t>* </a:t>
            </a:r>
            <a:r>
              <a:rPr lang="ar-SA" sz="2800" dirty="0"/>
              <a:t>غالبا ما يكون استخدام هذه السلع والاستفادة منها موسميا كحركة الطيرأن والسياحة .</a:t>
            </a:r>
            <a:r>
              <a:rPr lang="en-US" sz="2800" dirty="0"/>
              <a:t/>
            </a:r>
            <a:br>
              <a:rPr lang="en-US" sz="2800" dirty="0"/>
            </a:br>
            <a:endParaRPr lang="ar-IQ" sz="2800" dirty="0"/>
          </a:p>
        </p:txBody>
      </p:sp>
    </p:spTree>
    <p:extLst>
      <p:ext uri="{BB962C8B-B14F-4D97-AF65-F5344CB8AC3E}">
        <p14:creationId xmlns:p14="http://schemas.microsoft.com/office/powerpoint/2010/main" val="3636515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8324088" cy="5745480"/>
          </a:xfrm>
        </p:spPr>
        <p:txBody>
          <a:bodyPr>
            <a:noAutofit/>
          </a:bodyPr>
          <a:lstStyle/>
          <a:p>
            <a:pPr algn="r"/>
            <a:r>
              <a:rPr lang="ar-SA" sz="2400" b="1" dirty="0"/>
              <a:t>ومزيج المنتج أن ياخذ عدة اشكال منها :( مهمة جداً جداً)</a:t>
            </a:r>
            <a:r>
              <a:rPr lang="en-US" sz="2400" dirty="0"/>
              <a:t/>
            </a:r>
            <a:br>
              <a:rPr lang="en-US" sz="2400" dirty="0"/>
            </a:br>
            <a:r>
              <a:rPr lang="ar-IQ" sz="2400" dirty="0"/>
              <a:t>1.</a:t>
            </a:r>
            <a:r>
              <a:rPr lang="ar-SA" sz="2400" dirty="0"/>
              <a:t>الآتساع : يشمل مزيج المنتج أكثر من خط انتاجي ،فمثلا إذا  كانت المنظمة تتعامل في الثلاجات فقط ، وقررت بعدها التعامل بالغسالآت كما يشير الآتساع إلى عدد الخطوط الإنتاجية المختلفة التي تقوم المنظمة بامتلاكها مثلا( أن</a:t>
            </a:r>
            <a:r>
              <a:rPr lang="en-US" sz="2400" dirty="0"/>
              <a:t> </a:t>
            </a:r>
            <a:r>
              <a:rPr lang="en-US" sz="2400" dirty="0" err="1"/>
              <a:t>Général</a:t>
            </a:r>
            <a:r>
              <a:rPr lang="en-US" sz="2400" dirty="0"/>
              <a:t> Electric</a:t>
            </a:r>
            <a:r>
              <a:rPr lang="ar-SA" sz="2400" dirty="0"/>
              <a:t>لديها عده خطوط  للمنتج مثل المصابيح الكهربائية،الادوات الكهربائية المنزلية،المعدات الثقيلة،المعدات الطبية،محركات الطائرات وغيرها)</a:t>
            </a:r>
            <a:r>
              <a:rPr lang="en-US" sz="2400" dirty="0"/>
              <a:t/>
            </a:r>
            <a:br>
              <a:rPr lang="en-US" sz="2400" dirty="0"/>
            </a:br>
            <a:r>
              <a:rPr lang="ar-IQ" sz="2400" dirty="0"/>
              <a:t>2.</a:t>
            </a:r>
            <a:r>
              <a:rPr lang="ar-SA" sz="2400" dirty="0"/>
              <a:t>العمق : يقصد به الأنواع المختلفة لكل منتج مثل انتاج منتجات بعبوات مختلفة والوأن مختلفة بمعنى زيادة عدد السلع التي تتعامل فيها المنظمة في مجموعة سلعية واحدة(على طاري الحظر والتعقيم .. كم حجم لعبوة تعقيم الكحول او الديتول اكو بالاسواق اني شايفة 3 لنفس الشركة ) والهدف إلى اشباع رغبات المستهلكين ، والاستخدام الامثل لموارد المنظمة ، وتحقيق أهداف المبيعات والربحية لها .</a:t>
            </a:r>
            <a:r>
              <a:rPr lang="en-US" sz="2400" dirty="0"/>
              <a:t/>
            </a:r>
            <a:br>
              <a:rPr lang="en-US" sz="2400" dirty="0"/>
            </a:br>
            <a:r>
              <a:rPr lang="ar-IQ" sz="2400" dirty="0"/>
              <a:t>3.</a:t>
            </a:r>
            <a:r>
              <a:rPr lang="ar-SA" sz="2400" dirty="0"/>
              <a:t>الآتساق :يعبر عن مدى ترابط عناصر المزيج السلعي </a:t>
            </a:r>
            <a:r>
              <a:rPr lang="ar-IQ" sz="2400" dirty="0"/>
              <a:t>بمعنى </a:t>
            </a:r>
            <a:r>
              <a:rPr lang="ar-SA" sz="2400" dirty="0"/>
              <a:t>هناك ترابط بين المجموعات السلعية وخطوط المنتجات من حيث الاستخدام أو التوزيع أو مستلزمات الإنتاج (يعني التشابه بينها ممكن التشابه باكثر من امر او بامر واحد) مثل تباع لنفس المستهلكين أو يستخدم في توزيعها قنوات توزيع واحدة أو هناك تقارب في أسعارها .</a:t>
            </a:r>
            <a:r>
              <a:rPr lang="en-US" sz="2400" dirty="0"/>
              <a:t/>
            </a:r>
            <a:br>
              <a:rPr lang="en-US" sz="2400" dirty="0"/>
            </a:br>
            <a:endParaRPr lang="ar-IQ" sz="2400" dirty="0"/>
          </a:p>
        </p:txBody>
      </p:sp>
    </p:spTree>
    <p:extLst>
      <p:ext uri="{BB962C8B-B14F-4D97-AF65-F5344CB8AC3E}">
        <p14:creationId xmlns:p14="http://schemas.microsoft.com/office/powerpoint/2010/main" val="764776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320"/>
            <a:ext cx="8400288" cy="5897880"/>
          </a:xfrm>
        </p:spPr>
        <p:txBody>
          <a:bodyPr>
            <a:noAutofit/>
          </a:bodyPr>
          <a:lstStyle/>
          <a:p>
            <a:pPr algn="r"/>
            <a:r>
              <a:rPr lang="ar-SA" sz="2000" b="1" dirty="0"/>
              <a:t>رابعا: دورة حياة المنتج ( مهمة جداً جداً)</a:t>
            </a:r>
            <a:r>
              <a:rPr lang="en-US" sz="2000" dirty="0"/>
              <a:t/>
            </a:r>
            <a:br>
              <a:rPr lang="en-US" sz="2000" dirty="0"/>
            </a:br>
            <a:r>
              <a:rPr lang="ar-SA" sz="2000" dirty="0"/>
              <a:t>تمر اغلب المنتجات بمراحل دورة الحياة وهي مراحل متعاقبة تمر بها  المنتجات منذ فترة ظهورها إذ أن لكل منتج دورة حياة تبدا من توليد الافكار والابتكار ثم دخوله الأسواق لأول مرة، وبعدها تنمو وتنضج وتزداد مبيعاته،حتى تصل إلى مرحلة تنخفض فيها هذه المبيعات وتحقق خسائرا،وبالتإلى يختفي هذا المنتج من الأسواق وممكن يفشل هذا المنتج في بدأية حياته عند تقديمه للأسواق،وقد يستمر لمرحلة النمو وما بعدها من مراحل،وهكذا تشبه دورة حياة المنتج دورة حياة الأنسأن وفيما ياتي هذه المراحل:( الرسم لدورة حياة المنتج مطلوب مهم جداً جداً )</a:t>
            </a:r>
            <a:r>
              <a:rPr lang="en-US" sz="2000" dirty="0"/>
              <a:t/>
            </a:r>
            <a:br>
              <a:rPr lang="en-US" sz="2000" dirty="0"/>
            </a:br>
            <a:r>
              <a:rPr lang="ar-IQ" sz="2000" dirty="0"/>
              <a:t>1.</a:t>
            </a:r>
            <a:r>
              <a:rPr lang="ar-SA" sz="2000" dirty="0"/>
              <a:t>مرحلة الابتكار (البحث والتطوير) : تتضمن هذه المرحلة طرح الافكار وغربلتها وصنع النمإذج الاختبارية والاستشارات والتجارب والعينات الخ ، وهي مرحلة صرف دون استلام أي مبلغ لأن المنتج لا زال لم يكتسب الشكل النهائي الذي يمكن من خلاله عرضة في السوق .</a:t>
            </a:r>
            <a:r>
              <a:rPr lang="en-US" sz="2000" dirty="0"/>
              <a:t/>
            </a:r>
            <a:br>
              <a:rPr lang="en-US" sz="2000" dirty="0"/>
            </a:br>
            <a:r>
              <a:rPr lang="ar-IQ" sz="2000" dirty="0"/>
              <a:t>2.</a:t>
            </a:r>
            <a:r>
              <a:rPr lang="ar-SA" sz="2000" dirty="0"/>
              <a:t>مرحلة التقديم : في هذه المرحلة يتم تقديم المنتج لأول مرة في السوق ، وتتسم هذه المرحلة بأنخفاض المبيعات نتيجة لعدم معرفة المستهلكين بالمنتج الجديد ، وتبدا المبيعات في الارتفاع مع بدأية معرفة المنتج وقبول المستهلكين له وتتطلب هذه المرحلة الاهتمام باساليب الترويج المختلفة للتعريف بالمنتج ويتاثر قرار شراء المستهلك في هذه المرحلة بعوامل وهي :</a:t>
            </a:r>
            <a:r>
              <a:rPr lang="en-US" sz="2000" dirty="0"/>
              <a:t/>
            </a:r>
            <a:br>
              <a:rPr lang="en-US" sz="2000" dirty="0"/>
            </a:br>
            <a:endParaRPr lang="ar-IQ" sz="2000" dirty="0"/>
          </a:p>
        </p:txBody>
      </p:sp>
    </p:spTree>
    <p:extLst>
      <p:ext uri="{BB962C8B-B14F-4D97-AF65-F5344CB8AC3E}">
        <p14:creationId xmlns:p14="http://schemas.microsoft.com/office/powerpoint/2010/main" val="209673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8476488" cy="6126480"/>
          </a:xfrm>
        </p:spPr>
        <p:txBody>
          <a:bodyPr>
            <a:noAutofit/>
          </a:bodyPr>
          <a:lstStyle/>
          <a:p>
            <a:pPr algn="r"/>
            <a:r>
              <a:rPr lang="ar-IQ" sz="2400" dirty="0"/>
              <a:t>* </a:t>
            </a:r>
            <a:r>
              <a:rPr lang="ar-SA" sz="2400" dirty="0"/>
              <a:t>مقأومة بعض المشترين لاحلال المنتج الجديد محل المنتج القديم(الي متعودين يشترون منه) .</a:t>
            </a:r>
            <a:r>
              <a:rPr lang="en-US" sz="2400" dirty="0"/>
              <a:t/>
            </a:r>
            <a:br>
              <a:rPr lang="en-US" sz="2400" dirty="0"/>
            </a:br>
            <a:r>
              <a:rPr lang="ar-IQ" sz="2400" dirty="0"/>
              <a:t>* </a:t>
            </a:r>
            <a:r>
              <a:rPr lang="ar-SA" sz="2400" dirty="0"/>
              <a:t>قلة المنافسين في السوق .</a:t>
            </a:r>
            <a:r>
              <a:rPr lang="en-US" sz="2400" dirty="0"/>
              <a:t/>
            </a:r>
            <a:br>
              <a:rPr lang="en-US" sz="2400" dirty="0"/>
            </a:br>
            <a:r>
              <a:rPr lang="ar-IQ" sz="2400" dirty="0"/>
              <a:t>*</a:t>
            </a:r>
            <a:r>
              <a:rPr lang="ar-SA" sz="2400" dirty="0"/>
              <a:t>ارتفاع سعر المنتج نتيجة ارتفاع الكلف .</a:t>
            </a:r>
            <a:r>
              <a:rPr lang="en-US" sz="2400" dirty="0"/>
              <a:t/>
            </a:r>
            <a:br>
              <a:rPr lang="en-US" sz="2400" dirty="0"/>
            </a:br>
            <a:r>
              <a:rPr lang="ar-IQ" sz="2400" dirty="0"/>
              <a:t>*</a:t>
            </a:r>
            <a:r>
              <a:rPr lang="ar-SA" sz="2400" dirty="0"/>
              <a:t>مقأومة توزيع المنتج الجديد (وحرب لاسقاط المنتج من المنافسين).</a:t>
            </a:r>
            <a:r>
              <a:rPr lang="en-US" sz="2400" dirty="0"/>
              <a:t/>
            </a:r>
            <a:br>
              <a:rPr lang="en-US" sz="2400" dirty="0"/>
            </a:br>
            <a:r>
              <a:rPr lang="ar-IQ" sz="2400" dirty="0"/>
              <a:t>* </a:t>
            </a:r>
            <a:r>
              <a:rPr lang="ar-SA" sz="2400" dirty="0"/>
              <a:t>كثافة الحملات الترويجية .</a:t>
            </a:r>
            <a:r>
              <a:rPr lang="en-US" sz="2400" dirty="0"/>
              <a:t/>
            </a:r>
            <a:br>
              <a:rPr lang="en-US" sz="2400" dirty="0"/>
            </a:br>
            <a:r>
              <a:rPr lang="ar-IQ" sz="2400" dirty="0"/>
              <a:t>3</a:t>
            </a:r>
            <a:r>
              <a:rPr lang="ar-SA" sz="2400" dirty="0"/>
              <a:t>مرحلة النمو:هذه المرحلة تزداد المبيعات وتظهر الارباح كنتيجة للأنشطة الترويجية التي قامت بها المنظمة،وتعرف المستهلك بالمنتج الجديد، وتستلزم هذه المرحلة ضرورة استمرار الأنشطة الترويجية لدعم مكانة المنتج في السوق،وخاصة يظهر منافسين في هذه المرحلة، إذ يتصف المنتج في هذه المرحلة بالقبول من جأنب السوق ويتاثر قرار شراء المستهلك في هده المرحلة بعوامل هي زيادة عدد المنافسين وهذا يؤثر على اتجاه الأسعار نحو الأنخفاض .</a:t>
            </a:r>
            <a:r>
              <a:rPr lang="en-US" sz="2400" dirty="0"/>
              <a:t/>
            </a:r>
            <a:br>
              <a:rPr lang="en-US" sz="2400" dirty="0"/>
            </a:br>
            <a:r>
              <a:rPr lang="ar-IQ" sz="2400" dirty="0"/>
              <a:t>4.</a:t>
            </a:r>
            <a:r>
              <a:rPr lang="ar-SA" sz="2400" dirty="0"/>
              <a:t>مرحلة النضج : في هذه المرحلة تحقق المنظمة ارباح ، كنتيجة للزيادة الكبيرة في المبيعات ولكن بمعدلات اقل من المعدلات السابقة(يعني نسبة الربح مثلا كانت 70% من الاستثمار, اما في هذه المرحلة نسبه الربح على الاستثمار 40%) وتزداد المنافسة في السوق وأن المنافسة الشديدة في هذه المرحلة قد تؤدي إلى تخفيض الأسعار وازدياد نفقات التسويق ، </a:t>
            </a:r>
            <a:endParaRPr lang="ar-IQ" sz="2400" dirty="0"/>
          </a:p>
        </p:txBody>
      </p:sp>
    </p:spTree>
    <p:extLst>
      <p:ext uri="{BB962C8B-B14F-4D97-AF65-F5344CB8AC3E}">
        <p14:creationId xmlns:p14="http://schemas.microsoft.com/office/powerpoint/2010/main" val="8942047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TotalTime>
  <Words>281</Words>
  <Application>Microsoft Office PowerPoint</Application>
  <PresentationFormat>On-screen Show (4:3)</PresentationFormat>
  <Paragraphs>15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Solstice</vt:lpstr>
      <vt:lpstr> الفصل الثامن : المنتج </vt:lpstr>
      <vt:lpstr>ثانيا: التصنيفات المختلفة للسلع والخدمات   السلع المادية أو الخدمات غير الملموسة تنقسم إلى تقسيمات مختلفة وهي كالآتي:  1. السلع الاستهلاكية: هي السلع الملموسة التي يتم شرائها بغرض الاستهلاك النهائي وتنقسم الى 2.السلع غير المعمرة: مثل المشروبات الغازية المواد الغذائية.  3.السلع المعمرة: يتم استهلاكها عبر فترات  زمنية طويلة  كالسيارات، والاجهزة الكهربائية،المنازل  اولاً سلع ميسرة : هي السلع التي تشترى على فترات متقاربة دون الحاجة إلى اجراء مقارنات بين الاسماء التجارية مثل مشروب( البيبسي كولا ) و (كوكا كولا) ولا يبذل الانسان جهد  في الحصول عليها والتي يفترض ان تكون متوفرة في كل المنافذ خصائصها : 1.اسعارها قليلة جداً 2.هامش الربح قليل جداً  3.تشترى بكميات صغيرة جداً  4.يتكرر شرائها بشكل يومي  5.تصل الى الزبون بسلسلة طويلة من الوسطاء 6.الحملة الترويجية ننحملها المنظمة المنتجة  7.من امثلتها الخبز المشروبات الغازية ملح الطعام وغيرها </vt:lpstr>
      <vt:lpstr>ثانياً سلع التسوق (وليس التسويق): هي من سلع المودة والطراز ويبذل الانسان جهداً كبيراً في الحصول عليها وتشترى بعد ان يجري الزبون مقارنات عديدة مثل الملابس خصائصها :  1.اسعارها اكثر من الميسرة واقل من الخاصة  2.هامش الربح اكثر من الميسرة واقل من الخاصة 3.تشترى بكميات اقل من الميسرة واكثر من الخاصة  4.تكرار شرائها اقل من الميسرة واكثر من الخاصة  5.تصل الزبونبسلسلة من الوسطاء اقصر من السلسة الميسرة واطول من سلسلة الخاصة  6.الحملة الترويجية يتحملها المنتج وممكن يتشارك المنتج مع البائع في تحملها  7.من امثلتها الملابس والمجوهرات والسيارات و الاثاث وغيرها </vt:lpstr>
      <vt:lpstr> ثالثاً السلع الخاصة :هي سلع تصمم حسب الطلب ومن امثلتها سيارات الرؤساء ورجال الاعمال والبرلمانيين العراقيين وخصائصها : 1.اسعارها عالية جداً 2.هامش الربح عالي جداً  3.تشترى بكميات صغيرة  4.يتكرر شرائها بفترات متباعدة  5.تصل للزبون بسلسلة قصيرة جداً وغالباص عن طريق وسيط واحد او بشكل مباشر من المنتج الى الزبون  6.الحملة الترويجية يتحملها البائع  7.من امثلتها سيارات وبدلات الرؤساء ورجال الاعمال  </vt:lpstr>
      <vt:lpstr>رابعاً السلع التي لا يبحث عنها المستهلك :هذه السلع لا يعرف عنها المستهلك الكثير وتتضمن المنتجات المبتكرة كالاجهزة الكهربائية بالليزر أو الموسوعات العلمية ويتطلب تسويق هذه السلع جهود كثيرة لخلق الادراك والاهتمام لدى المستهلك( لاثارة اهتمامه بها يتطلب جهد ترويجي كبير ) .  2.السلع الصناعية : يمكن تقسيم هذه السلع إلى أنواع عدة منها : * المواد الخام : هي مواد تدخل جزئيا أو كليا  في أنتاج سلع اخرى مثل القطن والحديد. * المواد المصنعة والاجزاء : تدخل جزئيا أو كليا في أنتاج سلعة ما ولكن على عكس المواد الخام يكون قد دخل عليها بعض العمليات الإنتاجية كالغزل(انتاج الخيوط والقماش) ،الجلود(الدباغة) ،والاجزاء الالكترونية (البطارية للهواتف وللحاسبات والكيبورد وغيرها).   * مهمات التشغيل :لا تدخل في أنتاج السلعة التامة الصنع ولكن تستعمل لتسهيل عمليات الإنتاج مثل الوقود، الزيوت. * التجهيزات الالية : وهي التجهيزات والالآت الرئيسة(عربات النقل,ومكائن التعبئة والتغليف وغيرها) في المصنع ومن الطبيعي أنها لا تدخل في أنتاج السلعة ولكن تساعد على أنتاجها وعادة تستهلك هده السلعة على فترات زمنية  طويلة . * الاجهزة المساعدة : وهي تتشابه مع التجهيزات في أنها لا تدخل في أنتاج السلعة النهائية ولكن تستهلك على فترات زمنية اقل  كالجرارات والالآت الكاتبة والحاسبة و القالعة والثاقبة(مثل ادوات مكتبية).</vt:lpstr>
      <vt:lpstr>3.الخدمات : تتميز بأنها غير ملموسة فهي نشاط يتولد عنه منفعة لاشباع حاجة ومن الامثلة على ذلك النشاطات المصرفية والسياحية ومنظمات التامين والنقل، وأهم الخصائص التسويقية للخدمات:  * عدم أمكانية تغليفها أو نقلها  * عدم القدرة على تخزينها * عدم وجود نمط تقديم الخدمات بنفس مستوى وجودها في السلعة المادية(تختلف الجودة من زبون لاخر) * غالبا ما يكون استخدام هذه السلع والاستفادة منها موسميا كحركة الطيرأن والسياحة . </vt:lpstr>
      <vt:lpstr>ومزيج المنتج أن ياخذ عدة اشكال منها :( مهمة جداً جداً) 1.الآتساع : يشمل مزيج المنتج أكثر من خط انتاجي ،فمثلا إذا  كانت المنظمة تتعامل في الثلاجات فقط ، وقررت بعدها التعامل بالغسالآت كما يشير الآتساع إلى عدد الخطوط الإنتاجية المختلفة التي تقوم المنظمة بامتلاكها مثلا( أن Général Electricلديها عده خطوط  للمنتج مثل المصابيح الكهربائية،الادوات الكهربائية المنزلية،المعدات الثقيلة،المعدات الطبية،محركات الطائرات وغيرها) 2.العمق : يقصد به الأنواع المختلفة لكل منتج مثل انتاج منتجات بعبوات مختلفة والوأن مختلفة بمعنى زيادة عدد السلع التي تتعامل فيها المنظمة في مجموعة سلعية واحدة(على طاري الحظر والتعقيم .. كم حجم لعبوة تعقيم الكحول او الديتول اكو بالاسواق اني شايفة 3 لنفس الشركة ) والهدف إلى اشباع رغبات المستهلكين ، والاستخدام الامثل لموارد المنظمة ، وتحقيق أهداف المبيعات والربحية لها . 3.الآتساق :يعبر عن مدى ترابط عناصر المزيج السلعي بمعنى هناك ترابط بين المجموعات السلعية وخطوط المنتجات من حيث الاستخدام أو التوزيع أو مستلزمات الإنتاج (يعني التشابه بينها ممكن التشابه باكثر من امر او بامر واحد) مثل تباع لنفس المستهلكين أو يستخدم في توزيعها قنوات توزيع واحدة أو هناك تقارب في أسعارها . </vt:lpstr>
      <vt:lpstr>رابعا: دورة حياة المنتج ( مهمة جداً جداً) تمر اغلب المنتجات بمراحل دورة الحياة وهي مراحل متعاقبة تمر بها  المنتجات منذ فترة ظهورها إذ أن لكل منتج دورة حياة تبدا من توليد الافكار والابتكار ثم دخوله الأسواق لأول مرة، وبعدها تنمو وتنضج وتزداد مبيعاته،حتى تصل إلى مرحلة تنخفض فيها هذه المبيعات وتحقق خسائرا،وبالتإلى يختفي هذا المنتج من الأسواق وممكن يفشل هذا المنتج في بدأية حياته عند تقديمه للأسواق،وقد يستمر لمرحلة النمو وما بعدها من مراحل،وهكذا تشبه دورة حياة المنتج دورة حياة الأنسأن وفيما ياتي هذه المراحل:( الرسم لدورة حياة المنتج مطلوب مهم جداً جداً ) 1.مرحلة الابتكار (البحث والتطوير) : تتضمن هذه المرحلة طرح الافكار وغربلتها وصنع النمإذج الاختبارية والاستشارات والتجارب والعينات الخ ، وهي مرحلة صرف دون استلام أي مبلغ لأن المنتج لا زال لم يكتسب الشكل النهائي الذي يمكن من خلاله عرضة في السوق . 2.مرحلة التقديم : في هذه المرحلة يتم تقديم المنتج لأول مرة في السوق ، وتتسم هذه المرحلة بأنخفاض المبيعات نتيجة لعدم معرفة المستهلكين بالمنتج الجديد ، وتبدا المبيعات في الارتفاع مع بدأية معرفة المنتج وقبول المستهلكين له وتتطلب هذه المرحلة الاهتمام باساليب الترويج المختلفة للتعريف بالمنتج ويتاثر قرار شراء المستهلك في هذه المرحلة بعوامل وهي : </vt:lpstr>
      <vt:lpstr>* مقأومة بعض المشترين لاحلال المنتج الجديد محل المنتج القديم(الي متعودين يشترون منه) . * قلة المنافسين في السوق . *ارتفاع سعر المنتج نتيجة ارتفاع الكلف . *مقأومة توزيع المنتج الجديد (وحرب لاسقاط المنتج من المنافسين). * كثافة الحملات الترويجية . 3مرحلة النمو:هذه المرحلة تزداد المبيعات وتظهر الارباح كنتيجة للأنشطة الترويجية التي قامت بها المنظمة،وتعرف المستهلك بالمنتج الجديد، وتستلزم هذه المرحلة ضرورة استمرار الأنشطة الترويجية لدعم مكانة المنتج في السوق،وخاصة يظهر منافسين في هذه المرحلة، إذ يتصف المنتج في هذه المرحلة بالقبول من جأنب السوق ويتاثر قرار شراء المستهلك في هده المرحلة بعوامل هي زيادة عدد المنافسين وهذا يؤثر على اتجاه الأسعار نحو الأنخفاض . 4.مرحلة النضج : في هذه المرحلة تحقق المنظمة ارباح ، كنتيجة للزيادة الكبيرة في المبيعات ولكن بمعدلات اقل من المعدلات السابقة(يعني نسبة الربح مثلا كانت 70% من الاستثمار, اما في هذه المرحلة نسبه الربح على الاستثمار 40%) وتزداد المنافسة في السوق وأن المنافسة الشديدة في هذه المرحلة قد تؤدي إلى تخفيض الأسعار وازدياد نفقات التسويق ، </vt:lpstr>
      <vt:lpstr>وأن استمرار المبيعات في الصعود يعتمد على  قدرة المنظمة على المنافسة السوقية ، ويتاثر قرار شراء المستهلك في هذه المرحلة فيما يلي: اجراء تعديلات على المنتجات . أنخفاض عدد المنافسين وبالتالي بقاء المنظمات الكبيرة التي تتصف بمزأيا تنافسية. 5. مرحلة الأنحدار : في هذه المرحلة تنخفض المبيعات ، وتبدا الأيرادات في الأنخفاض تبعاً لذلك ،وتبدا المنظمة بتحقيق خسائر نظرا لتقادم السلعة وعدم تطويرها أو نتيجة التقدم التكنولوجي والتغير في احتياجات ورغبات المستهلكين ، أو عدم القدرة على المنافسة السوقية ، أو لغيرها من الأسباب الداعية لأنسحاب المنتج من السوق . وعلى كل حال ، يجب ملاحظة أنه لا توجد معدلات نمطية لفترة بقاء المنتج في مرحلة معينة من هذه المراحل الاربع ، كما أنه ليس من الضروري أن تمر جميع المنتجات بهذه المراحل ، هذا علأوة على أن الارباح قد لا تتمشى مع زيادة المبيعات نظرا لاختلاف كلفة الإنتاج لكل سلعة عن الأخرى ، أو لأسباب اقتصادية واجتماعية أخرى .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الفصل الثامن : المنتج </dc:title>
  <dc:creator>ALalamiya</dc:creator>
  <cp:lastModifiedBy>ALalamiya</cp:lastModifiedBy>
  <cp:revision>5</cp:revision>
  <dcterms:created xsi:type="dcterms:W3CDTF">2006-08-16T00:00:00Z</dcterms:created>
  <dcterms:modified xsi:type="dcterms:W3CDTF">2020-05-04T11:08:50Z</dcterms:modified>
</cp:coreProperties>
</file>