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3/28/2020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3/28/2020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3/28/2020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3/28/2020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3/28/2020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3/28/2020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3/28/2020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3/28/2020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895600"/>
            <a:ext cx="8458200" cy="1524000"/>
          </a:xfrm>
        </p:spPr>
        <p:txBody>
          <a:bodyPr>
            <a:normAutofit fontScale="90000"/>
          </a:bodyPr>
          <a:lstStyle/>
          <a:p>
            <a:pPr algn="ctr"/>
            <a:r>
              <a:rPr lang="ar-IQ" dirty="0" smtClean="0"/>
              <a:t>قسم ادارة الأعمال </a:t>
            </a:r>
            <a:br>
              <a:rPr lang="ar-IQ" dirty="0" smtClean="0"/>
            </a:br>
            <a:r>
              <a:rPr lang="ar-IQ" dirty="0" smtClean="0"/>
              <a:t/>
            </a:r>
            <a:br>
              <a:rPr lang="ar-IQ" dirty="0" smtClean="0"/>
            </a:br>
            <a:r>
              <a:rPr lang="ar-IQ" dirty="0" smtClean="0"/>
              <a:t>التسويق </a:t>
            </a:r>
            <a:endParaRPr lang="ar-IQ" dirty="0"/>
          </a:p>
        </p:txBody>
      </p:sp>
      <p:sp>
        <p:nvSpPr>
          <p:cNvPr id="3" name="Subtitle 2"/>
          <p:cNvSpPr>
            <a:spLocks noGrp="1"/>
          </p:cNvSpPr>
          <p:nvPr>
            <p:ph type="subTitle" idx="1"/>
          </p:nvPr>
        </p:nvSpPr>
        <p:spPr>
          <a:xfrm>
            <a:off x="304800" y="1524000"/>
            <a:ext cx="8458200" cy="914400"/>
          </a:xfrm>
        </p:spPr>
        <p:txBody>
          <a:bodyPr>
            <a:normAutofit fontScale="85000" lnSpcReduction="10000"/>
          </a:bodyPr>
          <a:lstStyle/>
          <a:p>
            <a:r>
              <a:rPr lang="ar-IQ" sz="6600" b="1" dirty="0" smtClean="0"/>
              <a:t>سلوك منظمات الأعمال </a:t>
            </a:r>
            <a:endParaRPr lang="ar-IQ" sz="6600" b="1" dirty="0"/>
          </a:p>
        </p:txBody>
      </p:sp>
    </p:spTree>
    <p:extLst>
      <p:ext uri="{BB962C8B-B14F-4D97-AF65-F5344CB8AC3E}">
        <p14:creationId xmlns:p14="http://schemas.microsoft.com/office/powerpoint/2010/main" val="1747141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IQ" dirty="0" smtClean="0"/>
              <a:t>المفردات </a:t>
            </a:r>
            <a:endParaRPr lang="ar-IQ" dirty="0"/>
          </a:p>
        </p:txBody>
      </p:sp>
      <p:sp>
        <p:nvSpPr>
          <p:cNvPr id="3" name="Content Placeholder 2"/>
          <p:cNvSpPr>
            <a:spLocks noGrp="1"/>
          </p:cNvSpPr>
          <p:nvPr>
            <p:ph idx="1"/>
          </p:nvPr>
        </p:nvSpPr>
        <p:spPr/>
        <p:txBody>
          <a:bodyPr>
            <a:normAutofit lnSpcReduction="10000"/>
          </a:bodyPr>
          <a:lstStyle/>
          <a:p>
            <a:pPr marL="0" indent="0" algn="just" rtl="1">
              <a:buNone/>
            </a:pPr>
            <a:r>
              <a:rPr lang="ar-IQ" sz="4000" b="1" dirty="0" smtClean="0"/>
              <a:t> 1- مفهوم سلوك منظمات الاعمال </a:t>
            </a:r>
          </a:p>
          <a:p>
            <a:pPr marL="0" indent="0" algn="just" rtl="1">
              <a:buNone/>
            </a:pPr>
            <a:r>
              <a:rPr lang="ar-IQ" sz="4000" b="1" dirty="0" smtClean="0"/>
              <a:t>2- اهم خصائص السلوك الشرائي للمنظمات الأعمال </a:t>
            </a:r>
          </a:p>
          <a:p>
            <a:pPr marL="0" indent="0" algn="just" rtl="1">
              <a:buNone/>
            </a:pPr>
            <a:r>
              <a:rPr lang="ar-IQ" sz="4000" b="1" dirty="0" smtClean="0"/>
              <a:t>3- اهم العوامل المؤثرة في سلوك منظمات الأعمال الشرائي </a:t>
            </a:r>
          </a:p>
          <a:p>
            <a:pPr marL="0" indent="0" algn="just" rtl="1">
              <a:buNone/>
            </a:pPr>
            <a:r>
              <a:rPr lang="ar-IQ" sz="4000" b="1" dirty="0" smtClean="0"/>
              <a:t>4- اهم المنتجات التي تحتاجها منظمات الأعمال </a:t>
            </a:r>
            <a:endParaRPr lang="ar-IQ" sz="4000" b="1" dirty="0"/>
          </a:p>
        </p:txBody>
      </p:sp>
    </p:spTree>
    <p:extLst>
      <p:ext uri="{BB962C8B-B14F-4D97-AF65-F5344CB8AC3E}">
        <p14:creationId xmlns:p14="http://schemas.microsoft.com/office/powerpoint/2010/main" val="2709987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838200"/>
          </a:xfrm>
        </p:spPr>
        <p:txBody>
          <a:bodyPr>
            <a:normAutofit/>
          </a:bodyPr>
          <a:lstStyle/>
          <a:p>
            <a:pPr algn="ctr"/>
            <a:r>
              <a:rPr lang="ar-IQ" dirty="0" smtClean="0"/>
              <a:t>خصائص السلوك الشرائي لمنظمات الاعمال </a:t>
            </a:r>
            <a:endParaRPr lang="ar-IQ" dirty="0"/>
          </a:p>
        </p:txBody>
      </p:sp>
      <p:sp>
        <p:nvSpPr>
          <p:cNvPr id="3" name="Content Placeholder 2"/>
          <p:cNvSpPr>
            <a:spLocks noGrp="1"/>
          </p:cNvSpPr>
          <p:nvPr>
            <p:ph idx="1"/>
          </p:nvPr>
        </p:nvSpPr>
        <p:spPr/>
        <p:txBody>
          <a:bodyPr>
            <a:normAutofit/>
          </a:bodyPr>
          <a:lstStyle/>
          <a:p>
            <a:pPr marL="0" indent="0" algn="just" rtl="1">
              <a:buNone/>
            </a:pPr>
            <a:r>
              <a:rPr lang="ar-IQ" dirty="0" smtClean="0"/>
              <a:t>اذا جاء سؤال مقارنة يتم الاجابة عبر هذه النقاط</a:t>
            </a:r>
            <a:endParaRPr lang="ar-IQ" dirty="0" smtClean="0"/>
          </a:p>
          <a:p>
            <a:pPr marL="0" indent="0" algn="just" rtl="1">
              <a:buNone/>
            </a:pPr>
            <a:r>
              <a:rPr lang="ar-IQ" dirty="0" smtClean="0"/>
              <a:t>1- طول مدة التفاوض : تمتاز مدة التفاوض بهدف عقد صفقة الشراء بطولها نسبياً </a:t>
            </a:r>
            <a:r>
              <a:rPr lang="ar-IQ" dirty="0" smtClean="0"/>
              <a:t>في شراء المنظمات </a:t>
            </a:r>
            <a:r>
              <a:rPr lang="ar-IQ" dirty="0" smtClean="0"/>
              <a:t>وعند </a:t>
            </a:r>
            <a:r>
              <a:rPr lang="ar-IQ" dirty="0" smtClean="0"/>
              <a:t>مقارنتها مع قرار </a:t>
            </a:r>
            <a:r>
              <a:rPr lang="ar-IQ" dirty="0" smtClean="0"/>
              <a:t>شراء الزبائن الفرديين ولعل </a:t>
            </a:r>
            <a:r>
              <a:rPr lang="ar-IQ" dirty="0" smtClean="0"/>
              <a:t>ذلك يعود بالأساس الى قرار الشراء يتوقف على </a:t>
            </a:r>
            <a:r>
              <a:rPr lang="ar-IQ" dirty="0" smtClean="0"/>
              <a:t>عدد كثيرة </a:t>
            </a:r>
            <a:r>
              <a:rPr lang="ar-IQ" dirty="0" smtClean="0"/>
              <a:t>من الاراء وكبر حجم المشتريات وطول الفترة الزمنية المتعلقة بالطلب ووصول المنتج .  </a:t>
            </a:r>
            <a:endParaRPr lang="ar-IQ" dirty="0"/>
          </a:p>
        </p:txBody>
      </p:sp>
    </p:spTree>
    <p:extLst>
      <p:ext uri="{BB962C8B-B14F-4D97-AF65-F5344CB8AC3E}">
        <p14:creationId xmlns:p14="http://schemas.microsoft.com/office/powerpoint/2010/main" val="2906870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ar-IQ" dirty="0" smtClean="0"/>
              <a:t>.</a:t>
            </a:r>
            <a:endParaRPr lang="ar-IQ" dirty="0"/>
          </a:p>
        </p:txBody>
      </p:sp>
      <p:sp>
        <p:nvSpPr>
          <p:cNvPr id="3" name="Content Placeholder 2"/>
          <p:cNvSpPr>
            <a:spLocks noGrp="1"/>
          </p:cNvSpPr>
          <p:nvPr>
            <p:ph idx="1"/>
          </p:nvPr>
        </p:nvSpPr>
        <p:spPr>
          <a:xfrm>
            <a:off x="457200" y="1143000"/>
            <a:ext cx="8229600" cy="5211763"/>
          </a:xfrm>
        </p:spPr>
        <p:txBody>
          <a:bodyPr>
            <a:normAutofit/>
          </a:bodyPr>
          <a:lstStyle/>
          <a:p>
            <a:pPr marL="0" indent="0" algn="just" rtl="1">
              <a:buNone/>
            </a:pPr>
            <a:r>
              <a:rPr lang="ar-IQ" dirty="0" smtClean="0"/>
              <a:t> 2- تكرار صفقة الشراء </a:t>
            </a:r>
            <a:r>
              <a:rPr lang="ar-IQ" smtClean="0"/>
              <a:t>: </a:t>
            </a:r>
            <a:r>
              <a:rPr lang="ar-IQ" smtClean="0"/>
              <a:t>يلاحظ </a:t>
            </a:r>
            <a:r>
              <a:rPr lang="ar-IQ" dirty="0" smtClean="0"/>
              <a:t>بأن المنظمات  الكبيرة تشتري احتياجاتها من المنتج او المواد الاولية لمرة واحدة وتكفي لتغطية عدد من السنوات دون الحاجة للتكرار في الشراء </a:t>
            </a:r>
          </a:p>
          <a:p>
            <a:pPr marL="0" indent="0" algn="just" rtl="1">
              <a:buNone/>
            </a:pPr>
            <a:r>
              <a:rPr lang="ar-IQ" dirty="0" smtClean="0"/>
              <a:t>3- حجم الطلب : غالباً ما تكون صفقات الشراء اامنتجات الصناعية كبيرة الحجم وذلك فان البائع لايفرط في اي جهد يمكن ان يبذله في سبيل تحقيق الصفقة لانها ستعود عليه بارباح كبيره نظراً لضخامتها</a:t>
            </a:r>
            <a:endParaRPr lang="ar-IQ" dirty="0"/>
          </a:p>
        </p:txBody>
      </p:sp>
    </p:spTree>
    <p:extLst>
      <p:ext uri="{BB962C8B-B14F-4D97-AF65-F5344CB8AC3E}">
        <p14:creationId xmlns:p14="http://schemas.microsoft.com/office/powerpoint/2010/main" val="164000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ar-IQ" dirty="0" smtClean="0"/>
              <a:t>.</a:t>
            </a:r>
            <a:endParaRPr lang="ar-IQ" dirty="0"/>
          </a:p>
        </p:txBody>
      </p:sp>
      <p:sp>
        <p:nvSpPr>
          <p:cNvPr id="3" name="Content Placeholder 2"/>
          <p:cNvSpPr>
            <a:spLocks noGrp="1"/>
          </p:cNvSpPr>
          <p:nvPr>
            <p:ph idx="1"/>
          </p:nvPr>
        </p:nvSpPr>
        <p:spPr>
          <a:xfrm>
            <a:off x="533400" y="1295400"/>
            <a:ext cx="8229600" cy="5287963"/>
          </a:xfrm>
        </p:spPr>
        <p:txBody>
          <a:bodyPr>
            <a:normAutofit fontScale="92500" lnSpcReduction="20000"/>
          </a:bodyPr>
          <a:lstStyle/>
          <a:p>
            <a:pPr marL="0" indent="0" algn="just" rtl="1">
              <a:buNone/>
            </a:pPr>
            <a:r>
              <a:rPr lang="ar-IQ" dirty="0" smtClean="0"/>
              <a:t>4- الشراء المباشر : على العكس مما هو عليه بالنسبه للسلع الاستهلاكية من كون عملية الشراء تتم عبر وسطاء فان السلع الصناعية يفضل شرائها من قبل مصادر انتاجها وبشكل مباشر بدون الحاجة الى اي وسيط وذلك لكبر حجم الصفقة وحاجة المشتري الى معلومات مباشرة من قبل المنتج وقلة عدد المشترين وتركز المشترين في مناطق جغرافية معينه .</a:t>
            </a:r>
          </a:p>
          <a:p>
            <a:pPr marL="0" indent="0" algn="just" rtl="1">
              <a:buNone/>
            </a:pPr>
            <a:r>
              <a:rPr lang="ar-IQ" dirty="0" smtClean="0"/>
              <a:t>5-التاثير الجماعي على الشراء : تكون عملية الشراء للمنتجات الصناعية في الغالب بشكل جماعي , ولعل خاصية التأثير الجماعي في الشراء تكون في المنظمات وللصفقات الكبيرة اكثر وضوحاً مما هو عليه في المنظمات المتوسطة او الصغيرة</a:t>
            </a:r>
            <a:endParaRPr lang="ar-IQ" dirty="0"/>
          </a:p>
        </p:txBody>
      </p:sp>
    </p:spTree>
    <p:extLst>
      <p:ext uri="{BB962C8B-B14F-4D97-AF65-F5344CB8AC3E}">
        <p14:creationId xmlns:p14="http://schemas.microsoft.com/office/powerpoint/2010/main" val="2841860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ar-IQ" dirty="0" smtClean="0"/>
              <a:t>.</a:t>
            </a:r>
            <a:endParaRPr lang="ar-IQ" dirty="0"/>
          </a:p>
        </p:txBody>
      </p:sp>
      <p:sp>
        <p:nvSpPr>
          <p:cNvPr id="3" name="Content Placeholder 2"/>
          <p:cNvSpPr>
            <a:spLocks noGrp="1"/>
          </p:cNvSpPr>
          <p:nvPr>
            <p:ph idx="1"/>
          </p:nvPr>
        </p:nvSpPr>
        <p:spPr>
          <a:xfrm>
            <a:off x="457200" y="1219200"/>
            <a:ext cx="8229600" cy="5516563"/>
          </a:xfrm>
        </p:spPr>
        <p:txBody>
          <a:bodyPr>
            <a:normAutofit fontScale="92500" lnSpcReduction="20000"/>
          </a:bodyPr>
          <a:lstStyle/>
          <a:p>
            <a:pPr marL="0" indent="0" algn="just" rtl="1">
              <a:buNone/>
            </a:pPr>
            <a:r>
              <a:rPr lang="ar-IQ" dirty="0" smtClean="0"/>
              <a:t>6-الاعتماد على البيانات في عمليات الشراء والبيع : تكون البيانات المثبته في الكتب المقدمه من قبل البائع بمثابة الوسيلة الاولى والمناسبة للتعرف على نوعية وخصائص المنتج لذلك يحرص البائع وبشكل كبير على ايصال هذه الكتب البيانية الى المشتري باستمرار وامدادهم بالمعلومات الجيدة في حالة التطوير او التحوير او اي شيء اخر .</a:t>
            </a:r>
          </a:p>
          <a:p>
            <a:pPr marL="0" indent="0" algn="just" rtl="1">
              <a:buNone/>
            </a:pPr>
            <a:r>
              <a:rPr lang="ar-IQ" dirty="0" smtClean="0"/>
              <a:t>7-الخدمات المطلوبة للمنتجات : تعد الخدمات التي يمكن الحصول عليها من البائع من اهم الشروط التي تدفع منظمات الاعمال في تحقيق صفقة الشراء لان المنتجات الصناعية تختلف تماماً عما هو عليه بالنسبة للمنتجات الاستهلاكية اذ يتطلب تقديم العديد من الخدمات سواء كان ذلك اثناء وقبل عملية الشراء </a:t>
            </a:r>
            <a:endParaRPr lang="ar-IQ" dirty="0"/>
          </a:p>
        </p:txBody>
      </p:sp>
    </p:spTree>
    <p:extLst>
      <p:ext uri="{BB962C8B-B14F-4D97-AF65-F5344CB8AC3E}">
        <p14:creationId xmlns:p14="http://schemas.microsoft.com/office/powerpoint/2010/main" val="75788530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68</TotalTime>
  <Words>356</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Trek</vt:lpstr>
      <vt:lpstr>قسم ادارة الأعمال   التسويق </vt:lpstr>
      <vt:lpstr>المفردات </vt:lpstr>
      <vt:lpstr>خصائص السلوك الشرائي لمنظمات الاعمال </vt:lpstr>
      <vt:lpstr>.</vt:lpstr>
      <vt:lpstr>.</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قسم ادارة الأعمال  تسويق</dc:title>
  <dc:creator>ALalamiya</dc:creator>
  <cp:lastModifiedBy>dalia</cp:lastModifiedBy>
  <cp:revision>7</cp:revision>
  <dcterms:created xsi:type="dcterms:W3CDTF">2006-08-16T00:00:00Z</dcterms:created>
  <dcterms:modified xsi:type="dcterms:W3CDTF">2020-03-27T22:00:00Z</dcterms:modified>
</cp:coreProperties>
</file>