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3100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3527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0199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63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44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4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62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15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952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365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58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02185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715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861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254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686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37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8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695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314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078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24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220180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06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500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1521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108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434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1412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916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9256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80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476309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89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4143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0681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780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5395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7345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7898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700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7956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749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462313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564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7164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241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8487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7885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1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731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5397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75875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22317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2410-9350-41F9-8622-A91696341FEB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E8352-4808-4A0F-9B09-8E093CE54DB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0237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3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78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4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2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2531548"/>
          </a:xfrm>
        </p:spPr>
        <p:txBody>
          <a:bodyPr>
            <a:normAutofit/>
          </a:bodyPr>
          <a:lstStyle/>
          <a:p>
            <a:pPr lvl="0"/>
            <a:r>
              <a:rPr lang="ar-IQ" sz="5400" b="1" dirty="0" smtClean="0">
                <a:solidFill>
                  <a:srgbClr val="FF0000"/>
                </a:solidFill>
              </a:rPr>
              <a:t>الارتباط الخطي البسيط</a:t>
            </a:r>
            <a:r>
              <a:rPr lang="ar-IQ" sz="4000" b="1" dirty="0" smtClean="0">
                <a:solidFill>
                  <a:srgbClr val="FF0000"/>
                </a:solidFill>
              </a:rPr>
              <a:t/>
            </a:r>
            <a:br>
              <a:rPr lang="ar-IQ" sz="40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Simple Linear Correlation</a:t>
            </a:r>
            <a:r>
              <a:rPr lang="en-US" sz="4000" b="1" dirty="0">
                <a:solidFill>
                  <a:srgbClr val="FF0000"/>
                </a:solidFill>
              </a:rPr>
              <a:t/>
            </a:r>
            <a:br>
              <a:rPr lang="en-US" sz="4000" b="1" dirty="0">
                <a:solidFill>
                  <a:srgbClr val="FF0000"/>
                </a:solidFill>
              </a:rPr>
            </a:br>
            <a:r>
              <a:rPr lang="ar-IQ" sz="4000" b="1" dirty="0" smtClean="0">
                <a:solidFill>
                  <a:srgbClr val="FF0000"/>
                </a:solidFill>
              </a:rPr>
              <a:t>المحاضرة الثالثة</a:t>
            </a:r>
            <a:endParaRPr lang="ar-IQ" sz="4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1919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 / المرحلة الاولى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3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44600"/>
                <a:ext cx="10515600" cy="5524499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ar-IQ" b="1" dirty="0"/>
                  <a:t>معامل الارتباط الجزئي </a:t>
                </a:r>
                <a:r>
                  <a:rPr lang="en-US" b="1" dirty="0"/>
                  <a:t>Partial Correlation Coefficient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ar-IQ" sz="2400" dirty="0" smtClean="0"/>
                  <a:t>يستخدم معامل الارتباط الجزئي في حالة وجود ثلاث متغيرات وهو يقيس درجة العلاقة بين متغيرين اثنين بعد تثبيت او استبعاد اثر متغير ثالث  فإذا </a:t>
                </a:r>
                <a:r>
                  <a:rPr lang="ar-IQ" sz="2400" dirty="0"/>
                  <a:t>كان لدينا المتغيرات </a:t>
                </a:r>
                <a:r>
                  <a:rPr lang="en-US" sz="2400" dirty="0"/>
                  <a:t>x</a:t>
                </a:r>
                <a:r>
                  <a:rPr lang="en-US" sz="2400" baseline="-25000" dirty="0"/>
                  <a:t>3</a:t>
                </a:r>
                <a:r>
                  <a:rPr lang="en-US" sz="2400" dirty="0"/>
                  <a:t> , x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, x</a:t>
                </a:r>
                <a:r>
                  <a:rPr lang="en-US" sz="2400" baseline="-25000" dirty="0"/>
                  <a:t>1</a:t>
                </a:r>
                <a:r>
                  <a:rPr lang="ar-IQ" sz="2400" dirty="0"/>
                  <a:t> واردنا دراسة العلاقة بين المتغيرين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IQ" sz="2400" dirty="0"/>
                  <a:t> مع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IQ" sz="2400" dirty="0"/>
                  <a:t> باستبعاد أثر المتغير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ar-IQ" sz="2400" dirty="0"/>
                  <a:t> فسيكون معامل الارتباط الجزئي</a:t>
                </a:r>
                <a:r>
                  <a:rPr lang="ar-IQ" sz="2400" dirty="0" smtClean="0"/>
                  <a:t>: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     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  <m:r>
                          <a:rPr lang="en-US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  <m:r>
                          <a:rPr lang="en-US" b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num>
                      <m:den>
                        <m:r>
                          <a:rPr lang="en-US" b="1">
                            <a:latin typeface="Cambria Math" panose="02040503050406030204" pitchFamily="18" charset="0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)(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𝟐𝟑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rad>
                        <m:r>
                          <a:rPr lang="en-US" b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sz="2400" b="1" dirty="0"/>
                  <a:t>       </a:t>
                </a:r>
                <a:r>
                  <a:rPr lang="en-US" sz="2400" b="1" dirty="0" smtClean="0"/>
                  <a:t> ……………. (2)</a:t>
                </a:r>
              </a:p>
              <a:p>
                <a:pPr marL="0" indent="0" algn="l">
                  <a:buNone/>
                </a:pPr>
                <a:endParaRPr lang="en-US" sz="3100" b="1" dirty="0" smtClean="0"/>
              </a:p>
              <a:p>
                <a:pPr marL="0" indent="0" algn="l">
                  <a:buNone/>
                </a:pPr>
                <a:endParaRPr lang="en-US" sz="2000" b="1" dirty="0" smtClean="0"/>
              </a:p>
              <a:p>
                <a:pPr marL="0" indent="0" algn="l">
                  <a:buNone/>
                </a:pPr>
                <a:r>
                  <a:rPr lang="en-US" sz="2000" b="1" dirty="0" smtClean="0"/>
                  <a:t>       </a:t>
                </a:r>
                <a:endParaRPr lang="ar-IQ" sz="2000" b="1" dirty="0" smtClean="0"/>
              </a:p>
              <a:p>
                <a:pPr marL="0" indent="0" algn="l">
                  <a:buNone/>
                </a:pPr>
                <a:r>
                  <a:rPr lang="ar-IQ" sz="2000" b="1" dirty="0" smtClean="0"/>
                  <a:t>  </a:t>
                </a:r>
                <a:endParaRPr lang="en-US" sz="2000" b="1" dirty="0"/>
              </a:p>
              <a:p>
                <a:pPr marL="0" indent="0">
                  <a:buNone/>
                </a:pPr>
                <a:r>
                  <a:rPr lang="ar-IQ" sz="2400" dirty="0"/>
                  <a:t>حيث إن: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  <m:sub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ar-IQ" sz="2400" dirty="0"/>
                  <a:t> يمثل معامل الارتباط البسيط بين المتغيرين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IQ" sz="2400" dirty="0"/>
                  <a:t> مع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  <m:sub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ar-IQ" sz="2400" dirty="0" smtClean="0"/>
                  <a:t> يمثل </a:t>
                </a:r>
                <a:r>
                  <a:rPr lang="ar-IQ" sz="2400" dirty="0"/>
                  <a:t>معامل الارتباط البسيط بين المتغيرين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IQ" sz="2400" dirty="0"/>
                  <a:t> مع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  <m:sub>
                        <m:r>
                          <a:rPr lang="en-US" sz="2400" b="1" i="0"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ar-IQ" sz="2400" dirty="0" smtClean="0"/>
                  <a:t> يمثل </a:t>
                </a:r>
                <a:r>
                  <a:rPr lang="ar-IQ" sz="2400" dirty="0"/>
                  <a:t>معامل الارتباط البسيط بين المتغيرين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IQ" sz="2400" dirty="0"/>
                  <a:t> مع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ar-IQ" sz="31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44600"/>
                <a:ext cx="10515600" cy="5524499"/>
              </a:xfrm>
              <a:blipFill>
                <a:blip r:embed="rId2"/>
                <a:stretch>
                  <a:fillRect l="-1565" t="-2208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003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53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ar-IQ" sz="2400" b="1" u="sng" dirty="0" smtClean="0"/>
                  <a:t>مثال :</a:t>
                </a:r>
                <a:r>
                  <a:rPr lang="ar-IQ" sz="2400" b="1" dirty="0" smtClean="0"/>
                  <a:t> </a:t>
                </a:r>
              </a:p>
              <a:p>
                <a:pPr marL="0" indent="0">
                  <a:buNone/>
                </a:pPr>
                <a:r>
                  <a:rPr lang="ar-IQ" sz="2000" dirty="0"/>
                  <a:t>ا</a:t>
                </a:r>
                <a:r>
                  <a:rPr lang="ar-IQ" sz="2000" dirty="0" smtClean="0"/>
                  <a:t>ذا </a:t>
                </a:r>
                <a:r>
                  <a:rPr lang="ar-IQ" sz="2000" dirty="0"/>
                  <a:t>كان لدينا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sz="2000" dirty="0"/>
                  <a:t>= 0.82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sz="2000" dirty="0"/>
                  <a:t> = 0.41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000" dirty="0"/>
                  <a:t> = 0.56 </a:t>
                </a:r>
                <a:r>
                  <a:rPr lang="ar-IQ" sz="2000" dirty="0" smtClean="0"/>
                  <a:t> وان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IQ" sz="2000" dirty="0"/>
                  <a:t> يمثل دخل الاسرة،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IQ" sz="2000" dirty="0"/>
                  <a:t> يمثل مصاريف الاسرة الشهرية 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ar-IQ" sz="2000" dirty="0"/>
                  <a:t> يمثل </a:t>
                </a:r>
                <a:r>
                  <a:rPr lang="ar-IQ" sz="2000" dirty="0" smtClean="0"/>
                  <a:t>عدد </a:t>
                </a:r>
                <a:r>
                  <a:rPr lang="ar-IQ" sz="2000" dirty="0"/>
                  <a:t>الاسر، أوجد معامل الارتباط الجزئي بين الدخل ومصاريف الاسرة باستبعاد عدد الاسر</a:t>
                </a:r>
                <a:r>
                  <a:rPr lang="ar-IQ" sz="2400" dirty="0" smtClean="0"/>
                  <a:t>.</a:t>
                </a:r>
              </a:p>
              <a:p>
                <a:pPr marL="0" indent="0">
                  <a:buNone/>
                </a:pPr>
                <a:r>
                  <a:rPr lang="ar-IQ" sz="2400" b="1" u="sng" dirty="0" smtClean="0"/>
                  <a:t>الحل: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       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2400" b="1" dirty="0"/>
                  <a:t> </a:t>
                </a:r>
                <a:r>
                  <a:rPr lang="en-US" sz="2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num>
                      <m:den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</m:sub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)(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𝟐𝟑</m:t>
                                </m:r>
                              </m:sub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rad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endParaRPr lang="ar-IQ" sz="2400" dirty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82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41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56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{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}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56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en-US" sz="2400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 algn="l" rtl="0">
                  <a:buNone/>
                </a:pPr>
                <a:r>
                  <a:rPr lang="en-US" sz="2400" dirty="0" smtClean="0"/>
                  <a:t>              </a:t>
                </a:r>
                <a:r>
                  <a:rPr lang="en-US" sz="2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5945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 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76</m:t>
                        </m:r>
                      </m:den>
                    </m:f>
                  </m:oMath>
                </a14:m>
                <a:r>
                  <a:rPr lang="en-US" sz="2400" dirty="0"/>
                  <a:t> = 0.78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يلاحظ من قيمة الارتباط ان الارتباط بين دخل الاسرة والمصاريف بعد استبعاد </a:t>
                </a:r>
                <a:r>
                  <a:rPr lang="ar-IQ" sz="2000" dirty="0" err="1" smtClean="0"/>
                  <a:t>اثرعدد</a:t>
                </a:r>
                <a:r>
                  <a:rPr lang="ar-IQ" sz="2000" dirty="0" smtClean="0"/>
                  <a:t> الاسر هو ارتباط قوي وطردي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821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239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2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ar-IQ" sz="2000" b="1" u="sng" dirty="0" smtClean="0"/>
                  <a:t>مثال:</a:t>
                </a:r>
                <a:r>
                  <a:rPr lang="ar-IQ" sz="2000" dirty="0" smtClean="0"/>
                  <a:t> </a:t>
                </a:r>
                <a:r>
                  <a:rPr lang="ar-IQ" sz="2000" dirty="0"/>
                  <a:t>إذا كان لدينا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/>
                  <a:t>= 0.79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sz="2000" dirty="0"/>
                  <a:t> = 0.38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000" dirty="0"/>
                  <a:t> = 0.81 </a:t>
                </a:r>
                <a:r>
                  <a:rPr lang="ar-IQ" sz="2000" dirty="0" smtClean="0"/>
                  <a:t> أوجد </a:t>
                </a:r>
                <a:r>
                  <a:rPr lang="ar-IQ" sz="2000" dirty="0"/>
                  <a:t>معامل الارتباط الجزئي بين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ar-IQ" sz="2000" dirty="0"/>
                  <a:t> 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IQ" sz="2000" dirty="0"/>
                  <a:t> باستبعاد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ar-IQ" sz="2000" dirty="0" smtClean="0"/>
              </a:p>
              <a:p>
                <a:pPr marL="0" indent="0">
                  <a:buNone/>
                </a:pPr>
                <a:endParaRPr lang="ar-IQ" sz="2000" dirty="0" smtClean="0"/>
              </a:p>
              <a:p>
                <a:pPr marL="0" indent="0">
                  <a:buNone/>
                </a:pPr>
                <a:r>
                  <a:rPr lang="ar-IQ" sz="2000" b="1" u="sng" dirty="0" smtClean="0"/>
                  <a:t>الحل :</a:t>
                </a:r>
                <a:endParaRPr lang="en-US" sz="2000" b="1" u="sng" dirty="0"/>
              </a:p>
              <a:p>
                <a:pPr marL="0" indent="0" algn="ctr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23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)(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sub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) </m:t>
                            </m:r>
                          </m:e>
                        </m:rad>
                        <m:r>
                          <a:rPr lang="en-US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ar-IQ" dirty="0" smtClean="0"/>
                  <a:t>                                                       </a:t>
                </a:r>
                <a:r>
                  <a:rPr lang="en-US" dirty="0" smtClean="0"/>
                  <a:t>  </a:t>
                </a:r>
                <a:endParaRPr lang="en-US" dirty="0"/>
              </a:p>
              <a:p>
                <a:pPr marL="0" indent="0" algn="ctr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79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)(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81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{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79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}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81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  <m:r>
                          <a:rPr lang="en-US">
                            <a:latin typeface="Cambria Math" panose="02040503050406030204" pitchFamily="18" charset="0"/>
                          </a:rPr>
                          <m:t>  </m:t>
                        </m:r>
                      </m:den>
                    </m:f>
                  </m:oMath>
                </a14:m>
                <a:r>
                  <a:rPr lang="en-US" dirty="0"/>
                  <a:t> = –</a:t>
                </a:r>
                <a:r>
                  <a:rPr lang="en-US" dirty="0" smtClean="0"/>
                  <a:t>0.724                                        </a:t>
                </a:r>
                <a:r>
                  <a:rPr lang="ar-IQ" dirty="0" smtClean="0"/>
                  <a:t>   </a:t>
                </a:r>
              </a:p>
              <a:p>
                <a:pPr marL="0" indent="0" algn="ctr" rtl="0">
                  <a:buNone/>
                </a:pPr>
                <a:r>
                  <a:rPr lang="ar-IQ" sz="2000" dirty="0" smtClean="0"/>
                  <a:t>نلاحظ من قيمة الارتباط ان الارتباط عكسي قوي                            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541" r="-58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67268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527</Words>
  <Application>Microsoft Office PowerPoint</Application>
  <PresentationFormat>Custom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نسق Office</vt:lpstr>
      <vt:lpstr>1_نسق Office</vt:lpstr>
      <vt:lpstr>2_نسق Office</vt:lpstr>
      <vt:lpstr>3_نسق Office</vt:lpstr>
      <vt:lpstr>4_نسق Office</vt:lpstr>
      <vt:lpstr>الارتباط الخطي البسيط Simple Linear Correlation المحاضرة الثالثة</vt:lpstr>
      <vt:lpstr>الارتباط الخطي البسيط</vt:lpstr>
      <vt:lpstr>الارتباط الخطي البسيط</vt:lpstr>
      <vt:lpstr>الارتباط الخطي البسيط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الارتباط الخطي البسيط Simple Linear Correlation </dc:title>
  <dc:creator>Maher</dc:creator>
  <cp:lastModifiedBy>dalia</cp:lastModifiedBy>
  <cp:revision>3</cp:revision>
  <dcterms:created xsi:type="dcterms:W3CDTF">2020-10-18T14:52:28Z</dcterms:created>
  <dcterms:modified xsi:type="dcterms:W3CDTF">2020-10-28T07:32:32Z</dcterms:modified>
</cp:coreProperties>
</file>