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7" r:id="rId7"/>
    <p:sldId id="258" r:id="rId8"/>
    <p:sldId id="259" r:id="rId9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2410-9350-41F9-8622-A91696341FEB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8352-4808-4A0F-9B09-8E093CE54D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83100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2410-9350-41F9-8622-A91696341FEB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8352-4808-4A0F-9B09-8E093CE54D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527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2410-9350-41F9-8622-A91696341FEB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8352-4808-4A0F-9B09-8E093CE54D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0199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63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844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141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062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115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525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3657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588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2410-9350-41F9-8622-A91696341FEB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8352-4808-4A0F-9B09-8E093CE54D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2185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715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8613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2542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6866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837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887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695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5314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078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24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2410-9350-41F9-8622-A91696341FEB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8352-4808-4A0F-9B09-8E093CE54D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20180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706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0500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1521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1108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434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1412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916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9256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48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80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2410-9350-41F9-8622-A91696341FEB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8352-4808-4A0F-9B09-8E093CE54D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4763090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892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4143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0681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7780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5395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7345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7898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700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7956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74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2410-9350-41F9-8622-A91696341FEB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8352-4808-4A0F-9B09-8E093CE54D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62313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0564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7164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1241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84875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78858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1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2410-9350-41F9-8622-A91696341FEB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8352-4808-4A0F-9B09-8E093CE54D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311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2410-9350-41F9-8622-A91696341FEB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8352-4808-4A0F-9B09-8E093CE54D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5397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2410-9350-41F9-8622-A91696341FEB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8352-4808-4A0F-9B09-8E093CE54D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587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2410-9350-41F9-8622-A91696341FEB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8352-4808-4A0F-9B09-8E093CE54D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231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62410-9350-41F9-8622-A91696341FEB}" type="datetimeFigureOut">
              <a:rPr lang="ar-IQ" smtClean="0"/>
              <a:t>12/03/1442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E8352-4808-4A0F-9B09-8E093CE54DB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237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03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78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04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604F61-9EF2-47B4-89C0-D0009BBCEEB7}" type="datetimeFigureOut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12/03/1442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151C41-DDD0-4D0A-8549-EDF150C8BBA0}" type="slidenum">
              <a:rPr kumimoji="0" lang="ar-IQ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ar-IQ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42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393701"/>
            <a:ext cx="9144000" cy="2531548"/>
          </a:xfrm>
        </p:spPr>
        <p:txBody>
          <a:bodyPr>
            <a:normAutofit/>
          </a:bodyPr>
          <a:lstStyle/>
          <a:p>
            <a:pPr lvl="0"/>
            <a:r>
              <a:rPr lang="ar-IQ" sz="5400" b="1" dirty="0" smtClean="0">
                <a:solidFill>
                  <a:srgbClr val="FF0000"/>
                </a:solidFill>
              </a:rPr>
              <a:t>الارتباط الخطي البسيط</a:t>
            </a:r>
            <a:r>
              <a:rPr lang="ar-IQ" sz="4000" b="1" dirty="0" smtClean="0">
                <a:solidFill>
                  <a:srgbClr val="FF0000"/>
                </a:solidFill>
              </a:rPr>
              <a:t/>
            </a:r>
            <a:br>
              <a:rPr lang="ar-IQ" sz="4000" b="1" dirty="0" smtClean="0">
                <a:solidFill>
                  <a:srgbClr val="FF0000"/>
                </a:solidFill>
              </a:rPr>
            </a:br>
            <a:r>
              <a:rPr lang="en-US" sz="5400" b="1" dirty="0" smtClean="0">
                <a:solidFill>
                  <a:srgbClr val="FF0000"/>
                </a:solidFill>
              </a:rPr>
              <a:t>Simple Linear Correlation</a:t>
            </a:r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ar-IQ" sz="4000" b="1" dirty="0" smtClean="0">
                <a:solidFill>
                  <a:srgbClr val="FF0000"/>
                </a:solidFill>
              </a:rPr>
              <a:t>المحاضرة الثالثة</a:t>
            </a:r>
            <a:endParaRPr lang="ar-IQ" sz="4000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191948"/>
            <a:ext cx="9144000" cy="3199779"/>
          </a:xfrm>
        </p:spPr>
        <p:txBody>
          <a:bodyPr>
            <a:noAutofit/>
          </a:bodyPr>
          <a:lstStyle/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اعداد</a:t>
            </a:r>
            <a:r>
              <a:rPr lang="ar-IQ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الدكتورة هند وليد عبد الرحمن</a:t>
            </a: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كلية الإدارة </a:t>
            </a:r>
            <a:r>
              <a:rPr lang="ar-IQ" sz="4400" b="1" dirty="0">
                <a:solidFill>
                  <a:schemeClr val="accent1">
                    <a:lumMod val="75000"/>
                  </a:schemeClr>
                </a:solidFill>
              </a:rPr>
              <a:t>والاقتصاد </a:t>
            </a:r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/ جامعة </a:t>
            </a:r>
            <a:r>
              <a:rPr lang="ar-IQ" sz="4400" b="1" dirty="0">
                <a:solidFill>
                  <a:schemeClr val="accent1">
                    <a:lumMod val="75000"/>
                  </a:schemeClr>
                </a:solidFill>
              </a:rPr>
              <a:t>بغداد </a:t>
            </a:r>
            <a:endParaRPr lang="ar-IQ" sz="4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IQ" sz="4400" b="1" dirty="0" smtClean="0">
                <a:solidFill>
                  <a:schemeClr val="accent1">
                    <a:lumMod val="75000"/>
                  </a:schemeClr>
                </a:solidFill>
              </a:rPr>
              <a:t>قسم الإدارة الصناعية / المرحلة الاولى</a:t>
            </a:r>
            <a:endParaRPr lang="ar-IQ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833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475"/>
          </a:xfrm>
        </p:spPr>
        <p:txBody>
          <a:bodyPr>
            <a:normAutofit/>
          </a:bodyPr>
          <a:lstStyle/>
          <a:p>
            <a:pPr algn="ctr"/>
            <a:r>
              <a:rPr lang="ar-IQ" sz="3600" b="1" dirty="0"/>
              <a:t>الارتباط الخطي البسيط</a:t>
            </a:r>
            <a:endParaRPr lang="ar-IQ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44600"/>
                <a:ext cx="10515600" cy="5524499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ar-IQ" b="1" dirty="0"/>
                  <a:t>معامل الارتباط الجزئي </a:t>
                </a:r>
                <a:r>
                  <a:rPr lang="en-US" b="1" dirty="0"/>
                  <a:t>Partial Correlation Coefficient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ar-IQ" sz="2400" dirty="0" smtClean="0"/>
                  <a:t>يستخدم معامل الارتباط الجزئي في حالة وجود ثلاث متغيرات وهو يقيس درجة العلاقة بين متغيرين اثنين بعد تثبيت او استبعاد اثر متغير ثالث  فإذا </a:t>
                </a:r>
                <a:r>
                  <a:rPr lang="ar-IQ" sz="2400" dirty="0"/>
                  <a:t>كان لدينا المتغيرات </a:t>
                </a:r>
                <a:r>
                  <a:rPr lang="en-US" sz="2400" dirty="0"/>
                  <a:t>x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, x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, x</a:t>
                </a:r>
                <a:r>
                  <a:rPr lang="en-US" sz="2400" baseline="-25000" dirty="0"/>
                  <a:t>1</a:t>
                </a:r>
                <a:r>
                  <a:rPr lang="ar-IQ" sz="2400" dirty="0"/>
                  <a:t> واردنا دراسة العلاقة بين المتغيرين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ar-IQ" sz="2400" dirty="0"/>
                  <a:t> مع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ar-IQ" sz="2400" dirty="0"/>
                  <a:t> باستبعاد أثر المتغير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ar-IQ" sz="2400" dirty="0"/>
                  <a:t> فسيكون معامل الارتباط الجزئي</a:t>
                </a:r>
                <a:r>
                  <a:rPr lang="ar-IQ" sz="2400" dirty="0" smtClean="0"/>
                  <a:t>: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     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𝟏𝟐</m:t>
                            </m:r>
                          </m:sub>
                        </m:sSub>
                        <m: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𝟏𝟑</m:t>
                            </m:r>
                          </m:sub>
                        </m:sSub>
                        <m: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𝟐𝟑</m:t>
                            </m:r>
                          </m:sub>
                        </m:sSub>
                      </m:num>
                      <m:den>
                        <m:r>
                          <a:rPr lang="en-US" b="1">
                            <a:latin typeface="Cambria Math" panose="02040503050406030204" pitchFamily="18" charset="0"/>
                          </a:rPr>
                          <m:t>  </m:t>
                        </m:r>
                        <m:rad>
                          <m:radPr>
                            <m:degHide m:val="on"/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b="1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𝟏𝟑</m:t>
                                </m:r>
                              </m:sub>
                              <m:sup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)(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b="1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𝟐𝟑</m:t>
                                </m:r>
                              </m:sub>
                              <m:sup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) </m:t>
                            </m:r>
                          </m:e>
                        </m:rad>
                        <m:r>
                          <a:rPr lang="en-US" b="1"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r>
                  <a:rPr lang="en-US" sz="2400" b="1" dirty="0"/>
                  <a:t>       </a:t>
                </a:r>
                <a:r>
                  <a:rPr lang="en-US" sz="2400" b="1" dirty="0" smtClean="0"/>
                  <a:t> ……………. (2)</a:t>
                </a:r>
              </a:p>
              <a:p>
                <a:pPr marL="0" indent="0" algn="l">
                  <a:buNone/>
                </a:pPr>
                <a:endParaRPr lang="en-US" sz="3100" b="1" dirty="0" smtClean="0"/>
              </a:p>
              <a:p>
                <a:pPr marL="0" indent="0" algn="l">
                  <a:buNone/>
                </a:pPr>
                <a:endParaRPr lang="en-US" sz="2000" b="1" dirty="0" smtClean="0"/>
              </a:p>
              <a:p>
                <a:pPr marL="0" indent="0" algn="l">
                  <a:buNone/>
                </a:pPr>
                <a:r>
                  <a:rPr lang="en-US" sz="2000" b="1" dirty="0" smtClean="0"/>
                  <a:t>       </a:t>
                </a:r>
                <a:endParaRPr lang="ar-IQ" sz="2000" b="1" dirty="0" smtClean="0"/>
              </a:p>
              <a:p>
                <a:pPr marL="0" indent="0" algn="l">
                  <a:buNone/>
                </a:pPr>
                <a:r>
                  <a:rPr lang="ar-IQ" sz="2000" b="1" dirty="0" smtClean="0"/>
                  <a:t>  </a:t>
                </a:r>
                <a:endParaRPr lang="en-US" sz="2000" b="1" dirty="0"/>
              </a:p>
              <a:p>
                <a:pPr marL="0" indent="0">
                  <a:buNone/>
                </a:pPr>
                <a:r>
                  <a:rPr lang="ar-IQ" sz="2400" dirty="0"/>
                  <a:t>حيث إن:</a:t>
                </a:r>
                <a:endParaRPr lang="en-US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0">
                            <a:latin typeface="Cambria Math" panose="02040503050406030204" pitchFamily="18" charset="0"/>
                          </a:rPr>
                          <m:t>𝐫</m:t>
                        </m:r>
                      </m:e>
                      <m:sub>
                        <m:r>
                          <a:rPr lang="en-US" sz="2400" b="1" i="0"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</m:sSub>
                  </m:oMath>
                </a14:m>
                <a:r>
                  <a:rPr lang="ar-IQ" sz="2400" dirty="0"/>
                  <a:t> يمثل معامل الارتباط البسيط بين المتغيرين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ar-IQ" sz="2400" dirty="0"/>
                  <a:t> مع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0">
                            <a:latin typeface="Cambria Math" panose="02040503050406030204" pitchFamily="18" charset="0"/>
                          </a:rPr>
                          <m:t>𝐫</m:t>
                        </m:r>
                      </m:e>
                      <m:sub>
                        <m:r>
                          <a:rPr lang="en-US" sz="2400" b="1" i="0">
                            <a:latin typeface="Cambria Math" panose="02040503050406030204" pitchFamily="18" charset="0"/>
                          </a:rPr>
                          <m:t>𝟏𝟑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ar-IQ" sz="2400" dirty="0" smtClean="0"/>
                  <a:t> يمثل </a:t>
                </a:r>
                <a:r>
                  <a:rPr lang="ar-IQ" sz="2400" dirty="0"/>
                  <a:t>معامل الارتباط البسيط بين المتغيرين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ar-IQ" sz="2400" dirty="0"/>
                  <a:t> مع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0">
                            <a:latin typeface="Cambria Math" panose="02040503050406030204" pitchFamily="18" charset="0"/>
                          </a:rPr>
                          <m:t>𝐫</m:t>
                        </m:r>
                      </m:e>
                      <m:sub>
                        <m:r>
                          <a:rPr lang="en-US" sz="2400" b="1" i="0">
                            <a:latin typeface="Cambria Math" panose="02040503050406030204" pitchFamily="18" charset="0"/>
                          </a:rPr>
                          <m:t>𝟐𝟑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  <a:r>
                  <a:rPr lang="ar-IQ" sz="2400" dirty="0" smtClean="0"/>
                  <a:t> يمثل </a:t>
                </a:r>
                <a:r>
                  <a:rPr lang="ar-IQ" sz="2400" dirty="0"/>
                  <a:t>معامل الارتباط البسيط بين المتغيرين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ar-IQ" sz="2400" dirty="0"/>
                  <a:t> مع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ar-IQ" sz="31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44600"/>
                <a:ext cx="10515600" cy="5524499"/>
              </a:xfrm>
              <a:blipFill>
                <a:blip r:embed="rId2"/>
                <a:stretch>
                  <a:fillRect l="-1565" t="-2208" r="-87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000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5375"/>
          </a:xfrm>
        </p:spPr>
        <p:txBody>
          <a:bodyPr>
            <a:normAutofit/>
          </a:bodyPr>
          <a:lstStyle/>
          <a:p>
            <a:pPr algn="ctr"/>
            <a:r>
              <a:rPr lang="ar-IQ" sz="3600" b="1" dirty="0"/>
              <a:t>الارتباط الخطي البسيط</a:t>
            </a:r>
            <a:endParaRPr lang="ar-IQ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ar-IQ" sz="2400" b="1" u="sng" dirty="0" smtClean="0"/>
                  <a:t>مثال :</a:t>
                </a:r>
                <a:r>
                  <a:rPr lang="ar-IQ" sz="2400" b="1" dirty="0" smtClean="0"/>
                  <a:t> </a:t>
                </a:r>
              </a:p>
              <a:p>
                <a:pPr marL="0" indent="0">
                  <a:buNone/>
                </a:pPr>
                <a:r>
                  <a:rPr lang="ar-IQ" sz="2000" dirty="0"/>
                  <a:t>ا</a:t>
                </a:r>
                <a:r>
                  <a:rPr lang="ar-IQ" sz="2000" dirty="0" smtClean="0"/>
                  <a:t>ذا </a:t>
                </a:r>
                <a:r>
                  <a:rPr lang="ar-IQ" sz="2000" dirty="0"/>
                  <a:t>كان لدينا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sz="2000" dirty="0"/>
                  <a:t>= 0.82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</m:sSub>
                  </m:oMath>
                </a14:m>
                <a:r>
                  <a:rPr lang="en-US" sz="2000" dirty="0"/>
                  <a:t> = 0.41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</m:oMath>
                </a14:m>
                <a:r>
                  <a:rPr lang="en-US" sz="2000" dirty="0"/>
                  <a:t> = 0.56 </a:t>
                </a:r>
                <a:r>
                  <a:rPr lang="ar-IQ" sz="2000" dirty="0" smtClean="0"/>
                  <a:t> وان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ar-IQ" sz="2000" dirty="0"/>
                  <a:t> يمثل دخل الاسرة،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ar-IQ" sz="2000" dirty="0"/>
                  <a:t> يمثل مصاريف الاسرة الشهرية و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ar-IQ" sz="2000" dirty="0"/>
                  <a:t> يمثل </a:t>
                </a:r>
                <a:r>
                  <a:rPr lang="ar-IQ" sz="2000" dirty="0" smtClean="0"/>
                  <a:t>عدد </a:t>
                </a:r>
                <a:r>
                  <a:rPr lang="ar-IQ" sz="2000" dirty="0"/>
                  <a:t>الاسر، أوجد معامل الارتباط الجزئي بين الدخل ومصاريف الاسرة باستبعاد عدد الاسر</a:t>
                </a:r>
                <a:r>
                  <a:rPr lang="ar-IQ" sz="2400" dirty="0" smtClean="0"/>
                  <a:t>.</a:t>
                </a:r>
              </a:p>
              <a:p>
                <a:pPr marL="0" indent="0">
                  <a:buNone/>
                </a:pPr>
                <a:r>
                  <a:rPr lang="ar-IQ" sz="2400" b="1" u="sng" dirty="0" smtClean="0"/>
                  <a:t>الحل:</a:t>
                </a:r>
              </a:p>
              <a:p>
                <a:pPr marL="0" indent="0" algn="l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       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2400" b="1" dirty="0"/>
                  <a:t> </a:t>
                </a:r>
                <a:r>
                  <a:rPr lang="en-US" sz="24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𝟏𝟐</m:t>
                            </m:r>
                          </m:sub>
                        </m:sSub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𝟏𝟑</m:t>
                            </m:r>
                          </m:sub>
                        </m:sSub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𝟐𝟑</m:t>
                            </m:r>
                          </m:sub>
                        </m:sSub>
                      </m:num>
                      <m:den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  </m:t>
                        </m:r>
                        <m:rad>
                          <m:radPr>
                            <m:degHide m:val="on"/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sz="2400" b="1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𝟏𝟑</m:t>
                                </m:r>
                              </m:sub>
                              <m:sup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  <m:r>
                              <a:rPr lang="en-US" sz="2400" b="1">
                                <a:latin typeface="Cambria Math" panose="02040503050406030204" pitchFamily="18" charset="0"/>
                              </a:rPr>
                              <m:t>)(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sz="2400" b="1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𝟐𝟑</m:t>
                                </m:r>
                              </m:sub>
                              <m:sup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  <m:r>
                              <a:rPr lang="en-US" sz="2400" b="1">
                                <a:latin typeface="Cambria Math" panose="02040503050406030204" pitchFamily="18" charset="0"/>
                              </a:rPr>
                              <m:t>) </m:t>
                            </m:r>
                          </m:e>
                        </m:rad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endParaRPr lang="ar-IQ" sz="2400" dirty="0"/>
              </a:p>
              <a:p>
                <a:pPr marL="0" indent="0" algn="l" rtl="0">
                  <a:buNone/>
                </a:pPr>
                <a:r>
                  <a:rPr lang="en-US" sz="2000" dirty="0" smtClean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82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41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56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>
                            <a:latin typeface="Cambria Math" panose="02040503050406030204" pitchFamily="18" charset="0"/>
                          </a:rPr>
                          <m:t>  </m:t>
                        </m:r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sz="240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 sz="2400">
                                        <a:latin typeface="Cambria Math" panose="02040503050406030204" pitchFamily="18" charset="0"/>
                                      </a:rPr>
                                      <m:t>41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}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40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  <m:r>
                                          <a:rPr lang="en-US" sz="2400">
                                            <a:latin typeface="Cambria Math" panose="02040503050406030204" pitchFamily="18" charset="0"/>
                                          </a:rPr>
                                          <m:t>.</m:t>
                                        </m:r>
                                        <m:r>
                                          <a:rPr lang="en-US" sz="2400">
                                            <a:latin typeface="Cambria Math" panose="02040503050406030204" pitchFamily="18" charset="0"/>
                                          </a:rPr>
                                          <m:t>56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4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rad>
                        <m:r>
                          <a:rPr lang="en-US" sz="2400"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endParaRPr lang="en-US" sz="2400" dirty="0"/>
              </a:p>
              <a:p>
                <a:pPr marL="0" indent="0" algn="l" rtl="0">
                  <a:buNone/>
                </a:pPr>
                <a:r>
                  <a:rPr lang="en-US" sz="2400" dirty="0" smtClean="0"/>
                  <a:t>              </a:t>
                </a:r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5945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  </m:t>
                        </m:r>
                      </m:num>
                      <m:den>
                        <m:r>
                          <a:rPr lang="en-US" sz="240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76</m:t>
                        </m:r>
                      </m:den>
                    </m:f>
                  </m:oMath>
                </a14:m>
                <a:r>
                  <a:rPr lang="en-US" sz="2400" dirty="0"/>
                  <a:t> = 0.78</a:t>
                </a:r>
              </a:p>
              <a:p>
                <a:pPr marL="0" indent="0">
                  <a:buNone/>
                </a:pPr>
                <a:r>
                  <a:rPr lang="ar-IQ" sz="2000" dirty="0" smtClean="0"/>
                  <a:t>يلاحظ من قيمة الارتباط ان الارتباط بين دخل الاسرة والمصاريف بعد استبعاد </a:t>
                </a:r>
                <a:r>
                  <a:rPr lang="ar-IQ" sz="2000" dirty="0" err="1" smtClean="0"/>
                  <a:t>اثرعدد</a:t>
                </a:r>
                <a:r>
                  <a:rPr lang="ar-IQ" sz="2000" dirty="0" smtClean="0"/>
                  <a:t> الاسر هو ارتباط قوي وطردي 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821" r="-87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2390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pPr algn="ctr"/>
            <a:r>
              <a:rPr lang="ar-IQ" sz="3600" b="1" dirty="0"/>
              <a:t>الارتباط الخطي البسيط</a:t>
            </a:r>
            <a:endParaRPr lang="ar-IQ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ar-IQ" sz="2000" b="1" u="sng" dirty="0" smtClean="0"/>
                  <a:t>مثال:</a:t>
                </a:r>
                <a:r>
                  <a:rPr lang="ar-IQ" sz="2000" dirty="0" smtClean="0"/>
                  <a:t> </a:t>
                </a:r>
                <a:r>
                  <a:rPr lang="ar-IQ" sz="2000" dirty="0"/>
                  <a:t>إذا كان لدينا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000" dirty="0"/>
                  <a:t>= 0.79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</m:sSub>
                  </m:oMath>
                </a14:m>
                <a:r>
                  <a:rPr lang="en-US" sz="2000" dirty="0"/>
                  <a:t> = 0.38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</m:oMath>
                </a14:m>
                <a:r>
                  <a:rPr lang="en-US" sz="2000" dirty="0"/>
                  <a:t> = 0.81 </a:t>
                </a:r>
                <a:r>
                  <a:rPr lang="ar-IQ" sz="2000" dirty="0" smtClean="0"/>
                  <a:t> أوجد </a:t>
                </a:r>
                <a:r>
                  <a:rPr lang="ar-IQ" sz="2000" dirty="0"/>
                  <a:t>معامل الارتباط الجزئي بين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ar-IQ" sz="2000" dirty="0"/>
                  <a:t> و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ar-IQ" sz="2000" dirty="0"/>
                  <a:t> باستبعاد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sz="20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ar-IQ" sz="2000" dirty="0" smtClean="0"/>
              </a:p>
              <a:p>
                <a:pPr marL="0" indent="0">
                  <a:buNone/>
                </a:pPr>
                <a:endParaRPr lang="ar-IQ" sz="2000" dirty="0" smtClean="0"/>
              </a:p>
              <a:p>
                <a:pPr marL="0" indent="0">
                  <a:buNone/>
                </a:pPr>
                <a:r>
                  <a:rPr lang="ar-IQ" sz="2000" b="1" u="sng" dirty="0" smtClean="0"/>
                  <a:t>الحل :</a:t>
                </a:r>
                <a:endParaRPr lang="en-US" sz="2000" b="1" u="sng" dirty="0"/>
              </a:p>
              <a:p>
                <a:pPr marL="0" indent="0" algn="ctr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23</m:t>
                            </m:r>
                          </m:sub>
                        </m:sSub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  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r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)(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Sup>
                              <m:sSub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r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</m:sub>
                              <m:sup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) </m:t>
                            </m:r>
                          </m:e>
                        </m:rad>
                        <m:r>
                          <a:rPr lang="en-US"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ar-IQ" dirty="0" smtClean="0"/>
                  <a:t>                                                       </a:t>
                </a:r>
                <a:r>
                  <a:rPr lang="en-US" dirty="0" smtClean="0"/>
                  <a:t>  </a:t>
                </a:r>
                <a:endParaRPr lang="en-US" dirty="0"/>
              </a:p>
              <a:p>
                <a:pPr marL="0" indent="0" algn="ctr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38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79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81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>
                            <a:latin typeface="Cambria Math" panose="02040503050406030204" pitchFamily="18" charset="0"/>
                          </a:rPr>
                          <m:t>  </m:t>
                        </m:r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{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79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}</m:t>
                            </m:r>
                            <m:d>
                              <m:dPr>
                                <m:begChr m:val="{"/>
                                <m:endChr m:val="}"/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.</m:t>
                                        </m:r>
                                        <m: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81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rad>
                        <m:r>
                          <a:rPr lang="en-US"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</m:oMath>
                </a14:m>
                <a:r>
                  <a:rPr lang="en-US" dirty="0"/>
                  <a:t> = –</a:t>
                </a:r>
                <a:r>
                  <a:rPr lang="en-US" dirty="0" smtClean="0"/>
                  <a:t>0.724                                        </a:t>
                </a:r>
                <a:r>
                  <a:rPr lang="ar-IQ" dirty="0" smtClean="0"/>
                  <a:t>   </a:t>
                </a:r>
              </a:p>
              <a:p>
                <a:pPr marL="0" indent="0" algn="ctr" rtl="0">
                  <a:buNone/>
                </a:pPr>
                <a:r>
                  <a:rPr lang="ar-IQ" sz="2000" dirty="0" smtClean="0"/>
                  <a:t>نلاحظ من قيمة الارتباط ان الارتباط عكسي قوي                             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541" r="-58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867268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نسق Office">
  <a:themeElements>
    <a:clrScheme name="مخصص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9CC3E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527</Words>
  <Application>Microsoft Office PowerPoint</Application>
  <PresentationFormat>Custom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نسق Office</vt:lpstr>
      <vt:lpstr>1_نسق Office</vt:lpstr>
      <vt:lpstr>2_نسق Office</vt:lpstr>
      <vt:lpstr>3_نسق Office</vt:lpstr>
      <vt:lpstr>4_نسق Office</vt:lpstr>
      <vt:lpstr>الارتباط الخطي البسيط Simple Linear Correlation المحاضرة الثالثة</vt:lpstr>
      <vt:lpstr>الارتباط الخطي البسيط</vt:lpstr>
      <vt:lpstr>الارتباط الخطي البسيط</vt:lpstr>
      <vt:lpstr>الارتباط الخطي البسيط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الارتباط الخطي البسيط Simple Linear Correlation </dc:title>
  <dc:creator>Maher</dc:creator>
  <cp:lastModifiedBy>dalia</cp:lastModifiedBy>
  <cp:revision>3</cp:revision>
  <dcterms:created xsi:type="dcterms:W3CDTF">2020-10-18T14:52:28Z</dcterms:created>
  <dcterms:modified xsi:type="dcterms:W3CDTF">2020-10-28T07:32:32Z</dcterms:modified>
</cp:coreProperties>
</file>