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35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510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9668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347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4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38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51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9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15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83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95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297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80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48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82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28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2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67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3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89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377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0370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681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992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32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47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179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51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999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927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699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2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11193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021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247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0990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980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14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952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98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465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228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0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04612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907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719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377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272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69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498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393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504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085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4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29254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297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96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901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581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756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065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1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382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566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75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4406-D7AF-4B06-919B-1563248BCBB3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7968-661A-466F-8C95-A042F91CCE8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44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8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0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02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6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5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93701"/>
            <a:ext cx="9144000" cy="2531548"/>
          </a:xfrm>
        </p:spPr>
        <p:txBody>
          <a:bodyPr>
            <a:normAutofit/>
          </a:bodyPr>
          <a:lstStyle/>
          <a:p>
            <a:pPr lvl="0"/>
            <a:r>
              <a:rPr lang="ar-IQ" sz="5400" b="1" dirty="0" smtClean="0">
                <a:solidFill>
                  <a:srgbClr val="FF0000"/>
                </a:solidFill>
              </a:rPr>
              <a:t>الارتباط </a:t>
            </a:r>
            <a:r>
              <a:rPr lang="ar-IQ" sz="5400" b="1" dirty="0" smtClean="0">
                <a:solidFill>
                  <a:srgbClr val="FF0000"/>
                </a:solidFill>
              </a:rPr>
              <a:t>الخطي البسيط</a:t>
            </a:r>
            <a:r>
              <a:rPr lang="ar-IQ" sz="4000" b="1" dirty="0" smtClean="0">
                <a:solidFill>
                  <a:srgbClr val="FF0000"/>
                </a:solidFill>
              </a:rPr>
              <a:t/>
            </a:r>
            <a:br>
              <a:rPr lang="ar-IQ" sz="40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Simple Linear Correlation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المحاضرة الاولى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268148"/>
            <a:ext cx="9144000" cy="3199779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والاقتصاد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/ جامعة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بغداد </a:t>
            </a:r>
            <a:endParaRPr lang="ar-IQ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قسم الإدارة الصناعية / المرحلة الاولى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7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39701"/>
            <a:ext cx="10515600" cy="419100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/>
              <a:t>الارتباط الخطي البسيط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619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u="sng" dirty="0" smtClean="0">
                <a:solidFill>
                  <a:srgbClr val="FF0000"/>
                </a:solidFill>
              </a:rPr>
              <a:t>الارتباط</a:t>
            </a:r>
            <a:r>
              <a:rPr lang="ar-IQ" sz="2000" b="1" u="sng" dirty="0" smtClean="0"/>
              <a:t> </a:t>
            </a:r>
            <a:r>
              <a:rPr lang="en-US" sz="2000" b="1" u="sng" dirty="0">
                <a:solidFill>
                  <a:srgbClr val="FF0000"/>
                </a:solidFill>
              </a:rPr>
              <a:t>correlation</a:t>
            </a:r>
            <a:endParaRPr lang="ar-IQ" sz="2000" b="1" u="sng" dirty="0" smtClean="0"/>
          </a:p>
          <a:p>
            <a:pPr marL="0" indent="0">
              <a:buNone/>
            </a:pPr>
            <a:r>
              <a:rPr lang="ar-IQ" sz="2000" dirty="0" smtClean="0"/>
              <a:t>من أساليب التحليل الاحصائي للبيانات ما يسمى  بالارتباط والارتباط هو العلاقة بين متغيرين ( ظاهرتين ) او اكثر</a:t>
            </a:r>
            <a:endParaRPr lang="ar-IQ" sz="2000" b="1" u="sng" dirty="0" smtClean="0"/>
          </a:p>
          <a:p>
            <a:pPr marL="0" indent="0">
              <a:buNone/>
            </a:pPr>
            <a:r>
              <a:rPr lang="ar-IQ" sz="2000" b="1" u="sng" dirty="0" smtClean="0">
                <a:solidFill>
                  <a:srgbClr val="FF0000"/>
                </a:solidFill>
              </a:rPr>
              <a:t>الارتباط الخطي </a:t>
            </a:r>
            <a:r>
              <a:rPr lang="en-US" sz="2000" b="1" u="sng" dirty="0">
                <a:solidFill>
                  <a:srgbClr val="FF0000"/>
                </a:solidFill>
              </a:rPr>
              <a:t>linear correlation </a:t>
            </a:r>
            <a:endParaRPr lang="ar-IQ" sz="20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2000" dirty="0" smtClean="0"/>
              <a:t>الارتباط الخطي هو وجود حالة اقتران بين متغيرين او اكثر ترتبط مع بعضها بعلاقات خطية</a:t>
            </a:r>
            <a:r>
              <a:rPr lang="ar-IQ" sz="2000" b="1" u="sng" dirty="0" smtClean="0"/>
              <a:t> </a:t>
            </a:r>
            <a:endParaRPr lang="ar-IQ" sz="2000" b="1" u="sng" dirty="0"/>
          </a:p>
          <a:p>
            <a:pPr marL="0" indent="0">
              <a:buNone/>
            </a:pPr>
            <a:r>
              <a:rPr lang="ar-IQ" sz="2000" b="1" u="sng" dirty="0" smtClean="0">
                <a:solidFill>
                  <a:srgbClr val="FF0000"/>
                </a:solidFill>
              </a:rPr>
              <a:t>الارتباط  الخطي البسيط</a:t>
            </a:r>
            <a:r>
              <a:rPr lang="en-US" sz="2000" b="1" u="sng" dirty="0" smtClean="0">
                <a:solidFill>
                  <a:srgbClr val="FF0000"/>
                </a:solidFill>
              </a:rPr>
              <a:t>simple linear correlation </a:t>
            </a:r>
            <a:endParaRPr lang="ar-IQ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1900" dirty="0" smtClean="0"/>
              <a:t>تم مسبقا تناول طرق </a:t>
            </a:r>
            <a:r>
              <a:rPr lang="ar-IQ" sz="1900" dirty="0"/>
              <a:t>دراسة متغير واحد لأى ظاهرة محل الدراسة، مثل </a:t>
            </a:r>
            <a:r>
              <a:rPr lang="ar-IQ" sz="1900" dirty="0" smtClean="0"/>
              <a:t>أوزان مجموعة </a:t>
            </a:r>
            <a:r>
              <a:rPr lang="ar-IQ" sz="1900" dirty="0"/>
              <a:t>من الطلاب أو أجور مجموعة من العمال... إلخ. </a:t>
            </a:r>
            <a:r>
              <a:rPr lang="ar-IQ" sz="1900" dirty="0" smtClean="0"/>
              <a:t>وتم عرض </a:t>
            </a:r>
            <a:r>
              <a:rPr lang="ar-IQ" sz="1900" dirty="0"/>
              <a:t>كيف يمكن تلخيص البيانات </a:t>
            </a:r>
            <a:r>
              <a:rPr lang="ar-IQ" sz="1900" dirty="0" smtClean="0"/>
              <a:t>في جداول </a:t>
            </a:r>
            <a:r>
              <a:rPr lang="ar-IQ" sz="1900" dirty="0"/>
              <a:t>توزيعات تكرارية وكيفية عرضها بيانيا. كذلك دراسة بعض المقاييس العددية </a:t>
            </a:r>
            <a:r>
              <a:rPr lang="ar-IQ" sz="1900" dirty="0" smtClean="0"/>
              <a:t>التي تساعد على معرفة </a:t>
            </a:r>
            <a:r>
              <a:rPr lang="ar-IQ" sz="1900" dirty="0"/>
              <a:t>بعض خصائص التوزيعات التكرارية، ومنها مقاييس النزعة المركزية ومقاييس التشتت</a:t>
            </a:r>
            <a:endParaRPr lang="ar-IQ" sz="1900" b="1" u="sng" dirty="0" smtClean="0"/>
          </a:p>
          <a:p>
            <a:pPr marL="0" indent="0">
              <a:buNone/>
            </a:pPr>
            <a:r>
              <a:rPr lang="ar-IQ" sz="1900" dirty="0" smtClean="0"/>
              <a:t>سوف </a:t>
            </a:r>
            <a:r>
              <a:rPr lang="ar-IQ" sz="1900" dirty="0"/>
              <a:t>نتناول الآن دراسة البيانات </a:t>
            </a:r>
            <a:r>
              <a:rPr lang="ar-IQ" sz="1900" dirty="0" smtClean="0"/>
              <a:t>التي </a:t>
            </a:r>
            <a:r>
              <a:rPr lang="ar-IQ" sz="1900" dirty="0"/>
              <a:t>يكون لأفرادها متغيران يتغيران معا </a:t>
            </a:r>
            <a:r>
              <a:rPr lang="ar-IQ" sz="1900" dirty="0" smtClean="0"/>
              <a:t>في </a:t>
            </a:r>
            <a:r>
              <a:rPr lang="ar-IQ" sz="1900" dirty="0"/>
              <a:t>وقت </a:t>
            </a:r>
            <a:r>
              <a:rPr lang="ar-IQ" sz="1900" dirty="0" smtClean="0"/>
              <a:t>واحد ، وذلك </a:t>
            </a:r>
            <a:r>
              <a:rPr lang="ar-IQ" sz="1900" dirty="0"/>
              <a:t>لمعرفة نوع العلاقة </a:t>
            </a:r>
            <a:r>
              <a:rPr lang="ar-IQ" sz="1900" dirty="0" smtClean="0"/>
              <a:t>التي </a:t>
            </a:r>
            <a:r>
              <a:rPr lang="ar-IQ" sz="1900" dirty="0"/>
              <a:t>تربط بينهما</a:t>
            </a:r>
            <a:r>
              <a:rPr lang="ar-IQ" sz="1900" dirty="0" smtClean="0"/>
              <a:t>، </a:t>
            </a:r>
            <a:r>
              <a:rPr lang="ar-IQ" sz="1900" dirty="0"/>
              <a:t>ثم إيجاد مقاييس تقيس درجة هذه </a:t>
            </a:r>
            <a:r>
              <a:rPr lang="ar-IQ" sz="1900" dirty="0" smtClean="0"/>
              <a:t>العلاقة</a:t>
            </a:r>
            <a:r>
              <a:rPr lang="ar-IQ" sz="1900" dirty="0"/>
              <a:t> </a:t>
            </a:r>
            <a:r>
              <a:rPr lang="ar-IQ" sz="1900" dirty="0" smtClean="0"/>
              <a:t>, فإذا </a:t>
            </a:r>
            <a:r>
              <a:rPr lang="ar-IQ" sz="1900" dirty="0"/>
              <a:t>كان التغير في أحد المتغيرات يؤثر في تغير متغير آخر </a:t>
            </a:r>
            <a:r>
              <a:rPr lang="ar-IQ" sz="1900" dirty="0" smtClean="0"/>
              <a:t>كانت </a:t>
            </a:r>
            <a:r>
              <a:rPr lang="ar-IQ" sz="1900" dirty="0"/>
              <a:t>هنالك علاقة فيما بينهما، فإذا كانت العلاقة بينهما تؤدي إلى </a:t>
            </a:r>
            <a:r>
              <a:rPr lang="ar-IQ" sz="1900" dirty="0">
                <a:solidFill>
                  <a:srgbClr val="FF0000"/>
                </a:solidFill>
              </a:rPr>
              <a:t>زيادة </a:t>
            </a:r>
            <a:r>
              <a:rPr lang="ar-IQ" sz="1900" dirty="0"/>
              <a:t>(</a:t>
            </a:r>
            <a:r>
              <a:rPr lang="ar-IQ" sz="1900" dirty="0">
                <a:solidFill>
                  <a:srgbClr val="FF0000"/>
                </a:solidFill>
              </a:rPr>
              <a:t>نقصان</a:t>
            </a:r>
            <a:r>
              <a:rPr lang="ar-IQ" sz="1900" dirty="0"/>
              <a:t>)</a:t>
            </a:r>
            <a:r>
              <a:rPr lang="ar-IQ" sz="1900" dirty="0">
                <a:solidFill>
                  <a:srgbClr val="FF0000"/>
                </a:solidFill>
              </a:rPr>
              <a:t> </a:t>
            </a:r>
            <a:r>
              <a:rPr lang="ar-IQ" sz="1900" dirty="0"/>
              <a:t>في أحدهما على حساب الأخر </a:t>
            </a:r>
            <a:r>
              <a:rPr lang="ar-IQ" sz="1900" dirty="0" smtClean="0">
                <a:solidFill>
                  <a:srgbClr val="FF0000"/>
                </a:solidFill>
              </a:rPr>
              <a:t>زيادة </a:t>
            </a:r>
            <a:r>
              <a:rPr lang="ar-IQ" sz="1900" dirty="0" smtClean="0"/>
              <a:t>(</a:t>
            </a:r>
            <a:r>
              <a:rPr lang="ar-IQ" sz="1900" dirty="0" smtClean="0">
                <a:solidFill>
                  <a:srgbClr val="FF0000"/>
                </a:solidFill>
              </a:rPr>
              <a:t>أو </a:t>
            </a:r>
            <a:r>
              <a:rPr lang="ar-IQ" sz="1900" dirty="0">
                <a:solidFill>
                  <a:srgbClr val="FF0000"/>
                </a:solidFill>
              </a:rPr>
              <a:t>نقصان</a:t>
            </a:r>
            <a:r>
              <a:rPr lang="ar-IQ" sz="1900" dirty="0"/>
              <a:t>) كانت </a:t>
            </a:r>
            <a:r>
              <a:rPr lang="ar-IQ" sz="1900" dirty="0">
                <a:solidFill>
                  <a:srgbClr val="FF0000"/>
                </a:solidFill>
              </a:rPr>
              <a:t>العلاقة </a:t>
            </a:r>
            <a:r>
              <a:rPr lang="ar-IQ" sz="1900" dirty="0" smtClean="0">
                <a:solidFill>
                  <a:srgbClr val="FF0000"/>
                </a:solidFill>
              </a:rPr>
              <a:t>موجبة </a:t>
            </a:r>
            <a:r>
              <a:rPr lang="ar-IQ" sz="1900" dirty="0" smtClean="0"/>
              <a:t>أي</a:t>
            </a:r>
            <a:r>
              <a:rPr lang="ar-IQ" sz="1900" dirty="0" smtClean="0">
                <a:solidFill>
                  <a:srgbClr val="FF0000"/>
                </a:solidFill>
              </a:rPr>
              <a:t> الارتباط طردي </a:t>
            </a:r>
            <a:r>
              <a:rPr lang="ar-IQ" sz="1900" dirty="0" smtClean="0"/>
              <a:t>والعكس </a:t>
            </a:r>
            <a:r>
              <a:rPr lang="ar-IQ" sz="1900" dirty="0"/>
              <a:t>صحيح، مثال ذلك </a:t>
            </a:r>
            <a:r>
              <a:rPr lang="ar-IQ" sz="1900" dirty="0">
                <a:solidFill>
                  <a:srgbClr val="FF0000"/>
                </a:solidFill>
              </a:rPr>
              <a:t>زيادة دخل </a:t>
            </a:r>
            <a:r>
              <a:rPr lang="ar-IQ" sz="1900" dirty="0"/>
              <a:t>الفرد يؤدي الى </a:t>
            </a:r>
            <a:r>
              <a:rPr lang="ar-IQ" sz="1900" dirty="0">
                <a:solidFill>
                  <a:srgbClr val="FF0000"/>
                </a:solidFill>
              </a:rPr>
              <a:t>زيادة أنفاقه </a:t>
            </a:r>
            <a:r>
              <a:rPr lang="ar-IQ" sz="1900" dirty="0"/>
              <a:t>فالعلاقة </a:t>
            </a:r>
            <a:r>
              <a:rPr lang="ar-IQ" sz="1900" dirty="0">
                <a:solidFill>
                  <a:srgbClr val="FF0000"/>
                </a:solidFill>
              </a:rPr>
              <a:t>تكون </a:t>
            </a:r>
            <a:r>
              <a:rPr lang="ar-IQ" sz="1900" dirty="0" smtClean="0">
                <a:solidFill>
                  <a:srgbClr val="FF0000"/>
                </a:solidFill>
              </a:rPr>
              <a:t>موجبة </a:t>
            </a:r>
            <a:r>
              <a:rPr lang="ar-IQ" sz="1900" dirty="0" smtClean="0"/>
              <a:t>أي</a:t>
            </a:r>
            <a:r>
              <a:rPr lang="ar-IQ" sz="1900" dirty="0" smtClean="0">
                <a:solidFill>
                  <a:srgbClr val="FF0000"/>
                </a:solidFill>
              </a:rPr>
              <a:t> الارتباط طردي </a:t>
            </a:r>
            <a:r>
              <a:rPr lang="ar-IQ" sz="1900" dirty="0" smtClean="0"/>
              <a:t>,</a:t>
            </a:r>
            <a:r>
              <a:rPr lang="ar-IQ" sz="1900" dirty="0" smtClean="0">
                <a:solidFill>
                  <a:srgbClr val="FF0000"/>
                </a:solidFill>
              </a:rPr>
              <a:t> </a:t>
            </a:r>
            <a:r>
              <a:rPr lang="ar-IQ" sz="1900" dirty="0"/>
              <a:t>وإذا كانت </a:t>
            </a:r>
            <a:r>
              <a:rPr lang="ar-IQ" sz="1900" dirty="0">
                <a:solidFill>
                  <a:srgbClr val="FF0000"/>
                </a:solidFill>
              </a:rPr>
              <a:t>زيادة المعروض </a:t>
            </a:r>
            <a:r>
              <a:rPr lang="ar-IQ" sz="1900" dirty="0"/>
              <a:t>السلعي من مادة معينة يؤدي إلى </a:t>
            </a:r>
            <a:r>
              <a:rPr lang="ar-IQ" sz="1900" dirty="0">
                <a:solidFill>
                  <a:srgbClr val="FF0000"/>
                </a:solidFill>
              </a:rPr>
              <a:t>انخفاض سعرها </a:t>
            </a:r>
            <a:r>
              <a:rPr lang="ar-IQ" sz="1900" dirty="0"/>
              <a:t>فالعلاقة </a:t>
            </a:r>
            <a:r>
              <a:rPr lang="ar-IQ" sz="1900" dirty="0" smtClean="0">
                <a:solidFill>
                  <a:srgbClr val="FF0000"/>
                </a:solidFill>
              </a:rPr>
              <a:t>تكون سالبة اي </a:t>
            </a:r>
            <a:r>
              <a:rPr lang="ar-IQ" sz="1900" dirty="0" smtClean="0"/>
              <a:t>يكون </a:t>
            </a:r>
            <a:r>
              <a:rPr lang="ar-IQ" sz="1900" dirty="0">
                <a:solidFill>
                  <a:srgbClr val="FF0000"/>
                </a:solidFill>
              </a:rPr>
              <a:t>الارتباط </a:t>
            </a:r>
            <a:r>
              <a:rPr lang="ar-IQ" sz="1900" dirty="0" smtClean="0">
                <a:solidFill>
                  <a:srgbClr val="FF0000"/>
                </a:solidFill>
              </a:rPr>
              <a:t>عكسي.</a:t>
            </a:r>
            <a:endParaRPr lang="ar-IQ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1900" dirty="0"/>
              <a:t>سوف نقوم بدراسة العلاقة بين </a:t>
            </a:r>
            <a:r>
              <a:rPr lang="ar-IQ" sz="1900" dirty="0" smtClean="0"/>
              <a:t>المتغيرين </a:t>
            </a:r>
            <a:r>
              <a:rPr lang="en-US" sz="1900" i="1" dirty="0" smtClean="0">
                <a:solidFill>
                  <a:srgbClr val="FF0000"/>
                </a:solidFill>
              </a:rPr>
              <a:t>x </a:t>
            </a:r>
            <a:r>
              <a:rPr lang="en-US" sz="1900" dirty="0" smtClean="0">
                <a:solidFill>
                  <a:srgbClr val="FF0000"/>
                </a:solidFill>
              </a:rPr>
              <a:t>, </a:t>
            </a:r>
            <a:r>
              <a:rPr lang="en-US" sz="1900" i="1" dirty="0" smtClean="0">
                <a:solidFill>
                  <a:srgbClr val="FF0000"/>
                </a:solidFill>
              </a:rPr>
              <a:t>y</a:t>
            </a:r>
            <a:r>
              <a:rPr lang="en-US" sz="1900" dirty="0" smtClean="0"/>
              <a:t>) </a:t>
            </a:r>
            <a:r>
              <a:rPr lang="ar-IQ" sz="1900" dirty="0" smtClean="0"/>
              <a:t>) وسوف </a:t>
            </a:r>
            <a:r>
              <a:rPr lang="ar-IQ" sz="1900" dirty="0"/>
              <a:t>نتناول </a:t>
            </a:r>
            <a:r>
              <a:rPr lang="ar-IQ" sz="1900" dirty="0" smtClean="0"/>
              <a:t>في </a:t>
            </a:r>
            <a:r>
              <a:rPr lang="ar-IQ" sz="1900" dirty="0"/>
              <a:t>هذا الباب إيجاد مقاييس لقياس </a:t>
            </a:r>
            <a:r>
              <a:rPr lang="ar-IQ" sz="1900" dirty="0" smtClean="0"/>
              <a:t> قوة </a:t>
            </a:r>
            <a:r>
              <a:rPr lang="ar-IQ" sz="1900" dirty="0"/>
              <a:t>الارتباط </a:t>
            </a:r>
            <a:r>
              <a:rPr lang="ar-IQ" sz="1900" dirty="0" smtClean="0"/>
              <a:t>بين المتغيرين</a:t>
            </a:r>
            <a:r>
              <a:rPr lang="en-US" sz="1900" i="1" dirty="0" smtClean="0"/>
              <a:t> </a:t>
            </a:r>
            <a:r>
              <a:rPr lang="en-US" sz="1900" i="1" dirty="0" smtClean="0">
                <a:solidFill>
                  <a:srgbClr val="FF0000"/>
                </a:solidFill>
              </a:rPr>
              <a:t>y, x </a:t>
            </a:r>
            <a:r>
              <a:rPr lang="en-US" sz="1900" dirty="0" smtClean="0"/>
              <a:t>)  </a:t>
            </a:r>
            <a:r>
              <a:rPr lang="ar-IQ" sz="1900" dirty="0" smtClean="0"/>
              <a:t>) في </a:t>
            </a:r>
            <a:r>
              <a:rPr lang="ar-IQ" sz="1900" dirty="0"/>
              <a:t>الحالة الخطية فقط. </a:t>
            </a:r>
            <a:endParaRPr lang="ar-IQ" sz="1900" dirty="0" smtClean="0"/>
          </a:p>
          <a:p>
            <a:pPr marL="0" indent="0">
              <a:buNone/>
            </a:pPr>
            <a:r>
              <a:rPr lang="ar-IQ" sz="1900" dirty="0" smtClean="0"/>
              <a:t>تتلخص إجراءات تحليل الارتباط في الكشف عن </a:t>
            </a:r>
            <a:r>
              <a:rPr lang="ar-IQ" sz="1900" dirty="0" smtClean="0">
                <a:solidFill>
                  <a:srgbClr val="FF0000"/>
                </a:solidFill>
              </a:rPr>
              <a:t>قوة</a:t>
            </a:r>
            <a:r>
              <a:rPr lang="ar-IQ" sz="1900" dirty="0" smtClean="0"/>
              <a:t> علاقة الارتباط و</a:t>
            </a:r>
            <a:r>
              <a:rPr lang="ar-IQ" sz="1900" dirty="0" smtClean="0">
                <a:solidFill>
                  <a:srgbClr val="FF0000"/>
                </a:solidFill>
              </a:rPr>
              <a:t>اتجاهها</a:t>
            </a:r>
            <a:r>
              <a:rPr lang="ar-IQ" sz="1900" dirty="0" smtClean="0"/>
              <a:t> من خلال كل من </a:t>
            </a:r>
            <a:r>
              <a:rPr lang="ar-IQ" sz="1900" dirty="0" smtClean="0">
                <a:solidFill>
                  <a:srgbClr val="FF0000"/>
                </a:solidFill>
              </a:rPr>
              <a:t>رسم شكل الانتشار </a:t>
            </a:r>
            <a:r>
              <a:rPr lang="ar-IQ" sz="1900" dirty="0" smtClean="0"/>
              <a:t>و</a:t>
            </a:r>
            <a:r>
              <a:rPr lang="ar-IQ" sz="1900" dirty="0" smtClean="0">
                <a:solidFill>
                  <a:srgbClr val="FF0000"/>
                </a:solidFill>
              </a:rPr>
              <a:t>حساب</a:t>
            </a:r>
            <a:r>
              <a:rPr lang="ar-IQ" sz="1900" dirty="0" smtClean="0"/>
              <a:t> </a:t>
            </a:r>
            <a:r>
              <a:rPr lang="ar-IQ" sz="1900" dirty="0" smtClean="0">
                <a:solidFill>
                  <a:srgbClr val="FF0000"/>
                </a:solidFill>
              </a:rPr>
              <a:t>معامل</a:t>
            </a:r>
            <a:r>
              <a:rPr lang="ar-IQ" sz="1900" dirty="0" smtClean="0"/>
              <a:t> </a:t>
            </a:r>
            <a:r>
              <a:rPr lang="ar-IQ" sz="1900" dirty="0" smtClean="0">
                <a:solidFill>
                  <a:srgbClr val="FF0000"/>
                </a:solidFill>
              </a:rPr>
              <a:t>الارتباط</a:t>
            </a:r>
            <a:endParaRPr lang="ar-IQ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6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1999"/>
          </a:xfrm>
        </p:spPr>
        <p:txBody>
          <a:bodyPr>
            <a:normAutofit/>
          </a:bodyPr>
          <a:lstStyle/>
          <a:p>
            <a:pPr marL="0" indent="0" algn="ctr"/>
            <a:r>
              <a:rPr lang="ar-IQ" sz="3600" b="1" dirty="0" smtClean="0"/>
              <a:t>الارتباط </a:t>
            </a:r>
            <a:r>
              <a:rPr lang="ar-IQ" sz="3600" b="1" dirty="0"/>
              <a:t>الخطي البسيط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880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ar-IQ" sz="2000" dirty="0" smtClean="0"/>
          </a:p>
          <a:p>
            <a:pPr marL="0" indent="0">
              <a:buNone/>
            </a:pPr>
            <a:r>
              <a:rPr lang="ar-IQ" sz="2600" b="1" dirty="0"/>
              <a:t>أنواع الارتباط  واتجاه العلاقة وشكل الانتشار لكل </a:t>
            </a:r>
            <a:r>
              <a:rPr lang="ar-IQ" sz="2600" b="1" dirty="0" smtClean="0"/>
              <a:t>نوع:</a:t>
            </a:r>
            <a:endParaRPr lang="ar-IQ" sz="2600" dirty="0"/>
          </a:p>
          <a:p>
            <a:pPr marL="0" indent="0">
              <a:buNone/>
            </a:pPr>
            <a:r>
              <a:rPr lang="ar-IQ" sz="2200" dirty="0" smtClean="0"/>
              <a:t>لتحديد نوع العلاقة بين المتغيرين </a:t>
            </a:r>
            <a:r>
              <a:rPr lang="en-US" sz="2200" i="1" dirty="0" smtClean="0">
                <a:solidFill>
                  <a:srgbClr val="FF0000"/>
                </a:solidFill>
              </a:rPr>
              <a:t>x 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i="1" dirty="0" smtClean="0">
                <a:solidFill>
                  <a:srgbClr val="FF0000"/>
                </a:solidFill>
              </a:rPr>
              <a:t>y</a:t>
            </a:r>
            <a:r>
              <a:rPr lang="en-US" sz="2200" dirty="0" smtClean="0"/>
              <a:t>) </a:t>
            </a:r>
            <a:r>
              <a:rPr lang="ar-IQ" sz="2200" dirty="0" smtClean="0"/>
              <a:t>)  وعلى فرض ان</a:t>
            </a:r>
            <a:r>
              <a:rPr lang="en-US" sz="2200" i="1" dirty="0" smtClean="0">
                <a:solidFill>
                  <a:srgbClr val="FF0000"/>
                </a:solidFill>
              </a:rPr>
              <a:t> x</a:t>
            </a:r>
            <a:r>
              <a:rPr lang="en-US" sz="2200" dirty="0" smtClean="0"/>
              <a:t> </a:t>
            </a:r>
            <a:r>
              <a:rPr lang="ar-IQ" sz="2200" dirty="0" smtClean="0"/>
              <a:t>يمثل المتغير المستقل</a:t>
            </a:r>
            <a:r>
              <a:rPr lang="en-US" sz="2200" dirty="0" smtClean="0"/>
              <a:t> Independent variable </a:t>
            </a:r>
            <a:r>
              <a:rPr lang="ar-IQ" sz="2200" dirty="0" smtClean="0"/>
              <a:t>ويضم المشاهدات</a:t>
            </a:r>
            <a:endParaRPr lang="en-US" sz="22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2200" dirty="0" smtClean="0"/>
              <a:t>(</a:t>
            </a:r>
            <a:r>
              <a:rPr lang="ar-IQ" sz="2200" b="1" i="1" dirty="0" smtClean="0"/>
              <a:t> </a:t>
            </a:r>
            <a:r>
              <a:rPr lang="en-US" sz="2200" i="1" dirty="0" smtClean="0">
                <a:solidFill>
                  <a:srgbClr val="FF0000"/>
                </a:solidFill>
              </a:rPr>
              <a:t> x</a:t>
            </a:r>
            <a:r>
              <a:rPr lang="en-US" sz="2200" dirty="0" smtClean="0">
                <a:solidFill>
                  <a:srgbClr val="FF0000"/>
                </a:solidFill>
              </a:rPr>
              <a:t>1</a:t>
            </a:r>
            <a:r>
              <a:rPr lang="en-US" sz="2200" i="1" dirty="0" smtClean="0">
                <a:solidFill>
                  <a:srgbClr val="FF0000"/>
                </a:solidFill>
              </a:rPr>
              <a:t>, x</a:t>
            </a:r>
            <a:r>
              <a:rPr lang="en-US" sz="2200" dirty="0" smtClean="0">
                <a:solidFill>
                  <a:srgbClr val="FF0000"/>
                </a:solidFill>
              </a:rPr>
              <a:t>2</a:t>
            </a:r>
            <a:r>
              <a:rPr lang="en-US" sz="2200" i="1" dirty="0" smtClean="0">
                <a:solidFill>
                  <a:srgbClr val="FF0000"/>
                </a:solidFill>
              </a:rPr>
              <a:t>, ……, </a:t>
            </a:r>
            <a:r>
              <a:rPr lang="en-US" sz="2200" i="1" dirty="0" err="1" smtClean="0">
                <a:solidFill>
                  <a:srgbClr val="FF0000"/>
                </a:solidFill>
              </a:rPr>
              <a:t>x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ar-IQ" sz="2200" dirty="0" smtClean="0"/>
              <a:t>)   وان </a:t>
            </a:r>
            <a:r>
              <a:rPr lang="en-US" sz="2200" i="1" dirty="0" smtClean="0">
                <a:solidFill>
                  <a:srgbClr val="FF0000"/>
                </a:solidFill>
              </a:rPr>
              <a:t>y</a:t>
            </a:r>
            <a:r>
              <a:rPr lang="ar-IQ" sz="2200" dirty="0" smtClean="0"/>
              <a:t>  يمثل المتغير المعتمد</a:t>
            </a:r>
            <a:r>
              <a:rPr lang="en-US" sz="2200" dirty="0" smtClean="0"/>
              <a:t>Dependent variable </a:t>
            </a:r>
            <a:r>
              <a:rPr lang="ar-IQ" sz="2200" dirty="0" smtClean="0"/>
              <a:t>  ويضم المشاهدات (</a:t>
            </a:r>
            <a:r>
              <a:rPr lang="en-US" sz="2200" i="1" dirty="0" smtClean="0">
                <a:solidFill>
                  <a:srgbClr val="FF0000"/>
                </a:solidFill>
              </a:rPr>
              <a:t>y</a:t>
            </a:r>
            <a:r>
              <a:rPr lang="en-US" sz="2200" dirty="0" smtClean="0">
                <a:solidFill>
                  <a:srgbClr val="FF0000"/>
                </a:solidFill>
              </a:rPr>
              <a:t>1,</a:t>
            </a:r>
            <a:r>
              <a:rPr lang="en-US" sz="2200" i="1" dirty="0" smtClean="0">
                <a:solidFill>
                  <a:srgbClr val="FF0000"/>
                </a:solidFill>
              </a:rPr>
              <a:t> y</a:t>
            </a:r>
            <a:r>
              <a:rPr lang="en-US" sz="2200" dirty="0" smtClean="0">
                <a:solidFill>
                  <a:srgbClr val="FF0000"/>
                </a:solidFill>
              </a:rPr>
              <a:t>2,……,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y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ar-IQ" sz="2200" dirty="0" smtClean="0"/>
              <a:t> )  , يتم استخدام ازواج المشاهدات</a:t>
            </a:r>
            <a:r>
              <a:rPr lang="en-US" sz="2200" i="1" dirty="0" smtClean="0"/>
              <a:t> </a:t>
            </a:r>
            <a:r>
              <a:rPr lang="en-US" sz="2200" i="1" dirty="0" smtClean="0">
                <a:solidFill>
                  <a:srgbClr val="FF0000"/>
                </a:solidFill>
              </a:rPr>
              <a:t>x</a:t>
            </a:r>
            <a:r>
              <a:rPr lang="en-US" sz="2200" dirty="0" smtClean="0">
                <a:solidFill>
                  <a:srgbClr val="FF0000"/>
                </a:solidFill>
              </a:rPr>
              <a:t>1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</a:rPr>
              <a:t>y</a:t>
            </a:r>
            <a:r>
              <a:rPr lang="en-US" sz="2200" dirty="0" err="1" smtClean="0">
                <a:solidFill>
                  <a:srgbClr val="FF0000"/>
                </a:solidFill>
              </a:rPr>
              <a:t>i</a:t>
            </a:r>
            <a:r>
              <a:rPr lang="en-US" sz="2200" dirty="0" smtClean="0"/>
              <a:t>),(</a:t>
            </a:r>
            <a:r>
              <a:rPr lang="en-US" sz="2200" i="1" dirty="0" smtClean="0">
                <a:solidFill>
                  <a:srgbClr val="FF0000"/>
                </a:solidFill>
              </a:rPr>
              <a:t>x</a:t>
            </a:r>
            <a:r>
              <a:rPr lang="en-US" sz="2200" dirty="0" smtClean="0">
                <a:solidFill>
                  <a:srgbClr val="FF0000"/>
                </a:solidFill>
              </a:rPr>
              <a:t>2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i="1" dirty="0" smtClean="0">
                <a:solidFill>
                  <a:srgbClr val="FF0000"/>
                </a:solidFill>
              </a:rPr>
              <a:t>y</a:t>
            </a:r>
            <a:r>
              <a:rPr lang="en-US" sz="2200" dirty="0" smtClean="0">
                <a:solidFill>
                  <a:srgbClr val="FF0000"/>
                </a:solidFill>
              </a:rPr>
              <a:t>2</a:t>
            </a:r>
            <a:r>
              <a:rPr lang="en-US" sz="2200" dirty="0" smtClean="0"/>
              <a:t>),,,,(</a:t>
            </a:r>
            <a:r>
              <a:rPr lang="en-US" sz="2200" i="1" dirty="0" err="1" smtClean="0">
                <a:solidFill>
                  <a:srgbClr val="FF0000"/>
                </a:solidFill>
              </a:rPr>
              <a:t>x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</a:rPr>
              <a:t>y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dirty="0" smtClean="0"/>
              <a:t>) </a:t>
            </a:r>
            <a:r>
              <a:rPr lang="ar-IQ" sz="2200" dirty="0" smtClean="0"/>
              <a:t>) بتمثيلها على المستوى فيتم تحديد قيم المتغير </a:t>
            </a:r>
            <a:r>
              <a:rPr lang="en-US" sz="2200" i="1" dirty="0" smtClean="0">
                <a:solidFill>
                  <a:srgbClr val="FF0000"/>
                </a:solidFill>
              </a:rPr>
              <a:t>x </a:t>
            </a:r>
            <a:r>
              <a:rPr lang="ar-IQ" sz="2200" i="1" dirty="0" smtClean="0">
                <a:solidFill>
                  <a:srgbClr val="FF0000"/>
                </a:solidFill>
              </a:rPr>
              <a:t> </a:t>
            </a:r>
            <a:r>
              <a:rPr lang="ar-IQ" sz="2200" dirty="0" smtClean="0"/>
              <a:t>على المحور الافقي وقيم المتغير </a:t>
            </a:r>
            <a:r>
              <a:rPr lang="en-US" sz="2200" i="1" dirty="0" smtClean="0">
                <a:solidFill>
                  <a:srgbClr val="FF0000"/>
                </a:solidFill>
              </a:rPr>
              <a:t>y </a:t>
            </a:r>
            <a:r>
              <a:rPr lang="ar-IQ" sz="2200" i="1" dirty="0" smtClean="0">
                <a:solidFill>
                  <a:srgbClr val="FF0000"/>
                </a:solidFill>
              </a:rPr>
              <a:t> </a:t>
            </a:r>
            <a:r>
              <a:rPr lang="ar-IQ" sz="2200" dirty="0" smtClean="0"/>
              <a:t>على المحور العمودي وتحدد النقاط التي تشكل ازواج القيم احداثياتها فنحصل على </a:t>
            </a:r>
            <a:r>
              <a:rPr lang="ar-IQ" sz="2200" dirty="0" smtClean="0">
                <a:solidFill>
                  <a:srgbClr val="FF0000"/>
                </a:solidFill>
              </a:rPr>
              <a:t>شكل الانتشار </a:t>
            </a:r>
            <a:r>
              <a:rPr lang="en-US" sz="2200" dirty="0" smtClean="0">
                <a:solidFill>
                  <a:srgbClr val="FF0000"/>
                </a:solidFill>
              </a:rPr>
              <a:t>scatter diagram </a:t>
            </a:r>
            <a:r>
              <a:rPr lang="ar-IQ" sz="2200" dirty="0" smtClean="0">
                <a:solidFill>
                  <a:srgbClr val="FF0000"/>
                </a:solidFill>
              </a:rPr>
              <a:t> </a:t>
            </a:r>
            <a:r>
              <a:rPr lang="ar-IQ" sz="2200" dirty="0" smtClean="0"/>
              <a:t>الذي يبين طبيعة العلاقة بين  المتغيرين .</a:t>
            </a:r>
          </a:p>
          <a:p>
            <a:pPr marL="0" indent="0">
              <a:buNone/>
            </a:pPr>
            <a:endParaRPr lang="ar-IQ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ar-IQ" sz="2200" b="1" dirty="0" smtClean="0">
                <a:solidFill>
                  <a:srgbClr val="FF0000"/>
                </a:solidFill>
              </a:rPr>
              <a:t>أنواع الارتباط  واتجاه العلاقة وشكل الانتشار لكل نوع</a:t>
            </a:r>
          </a:p>
          <a:p>
            <a:pPr marL="0" indent="0">
              <a:buNone/>
            </a:pPr>
            <a:endParaRPr lang="ar-IQ" sz="2200" b="1" dirty="0"/>
          </a:p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smtClean="0"/>
              <a:t>       </a:t>
            </a:r>
            <a:r>
              <a:rPr lang="ar-IQ" sz="2000" b="1" dirty="0" smtClean="0"/>
              <a:t>ارتباط عكسي تام                                 ارتباط عكسي قوي                                   ارتباط عكسي</a:t>
            </a:r>
            <a:endParaRPr lang="ar-IQ" sz="2000" b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898" y="4449683"/>
            <a:ext cx="1981702" cy="1794029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598" y="4284580"/>
            <a:ext cx="2095751" cy="195913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4349" y="4449684"/>
            <a:ext cx="1943100" cy="179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8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48367"/>
            <a:ext cx="10515600" cy="550133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/>
              <a:t>الارتباط </a:t>
            </a:r>
            <a:r>
              <a:rPr lang="ar-IQ" sz="3600" b="1" dirty="0"/>
              <a:t>الخطي البسيط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199" y="825500"/>
            <a:ext cx="10515600" cy="58517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sz="2400" b="1" dirty="0" smtClean="0"/>
              <a:t>         ارتباط طردي تام                 ارتباط طردي قوي                           ارتباط طردي  </a:t>
            </a:r>
          </a:p>
          <a:p>
            <a:pPr marL="0" indent="0">
              <a:buNone/>
            </a:pPr>
            <a:endParaRPr lang="ar-IQ" sz="2400" b="1" dirty="0"/>
          </a:p>
          <a:p>
            <a:pPr marL="0" indent="0">
              <a:buNone/>
            </a:pPr>
            <a:endParaRPr lang="ar-IQ" sz="2400" b="1" dirty="0" smtClean="0"/>
          </a:p>
          <a:p>
            <a:pPr marL="0" indent="0">
              <a:buNone/>
            </a:pPr>
            <a:endParaRPr lang="ar-IQ" sz="2400" b="1" dirty="0"/>
          </a:p>
          <a:p>
            <a:pPr marL="0" indent="0">
              <a:buNone/>
            </a:pPr>
            <a:endParaRPr lang="ar-IQ" sz="2400" b="1" dirty="0" smtClean="0"/>
          </a:p>
          <a:p>
            <a:pPr marL="0" indent="0">
              <a:buNone/>
            </a:pPr>
            <a:endParaRPr lang="ar-IQ" sz="2400" b="1" dirty="0"/>
          </a:p>
          <a:p>
            <a:pPr marL="0" indent="0">
              <a:buNone/>
            </a:pPr>
            <a:r>
              <a:rPr lang="ar-IQ" sz="2400" b="1" dirty="0" smtClean="0"/>
              <a:t>            لا يوجد ارتباط</a:t>
            </a:r>
            <a:endParaRPr lang="ar-IQ" sz="2400" b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899" y="951512"/>
            <a:ext cx="1767697" cy="2134589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757" y="985175"/>
            <a:ext cx="1728244" cy="2012025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4157" y="825501"/>
            <a:ext cx="1927644" cy="2171699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4156" y="4036551"/>
            <a:ext cx="1809983" cy="204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37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701675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 smtClean="0"/>
              <a:t>الارتباط </a:t>
            </a:r>
            <a:r>
              <a:rPr lang="ar-IQ" sz="3600" b="1" dirty="0"/>
              <a:t>الخطي البسيط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03300"/>
                <a:ext cx="10515600" cy="61595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ar-IQ" sz="2400" b="1" dirty="0"/>
                  <a:t>قياس الارتباط</a:t>
                </a:r>
                <a:endParaRPr lang="ar-IQ" sz="2400" dirty="0" smtClean="0"/>
              </a:p>
              <a:p>
                <a:pPr marL="0" indent="0">
                  <a:buNone/>
                </a:pPr>
                <a:r>
                  <a:rPr lang="ar-IQ" sz="2000" dirty="0" smtClean="0"/>
                  <a:t>تستخدم معاملات الارتباط لقياس درجة الارتباط بين متغيرين (ظاهرتين ) </a:t>
                </a:r>
                <a:endParaRPr lang="ar-IQ" sz="2000" dirty="0"/>
              </a:p>
              <a:p>
                <a:pPr marL="0" indent="0">
                  <a:buNone/>
                </a:pPr>
                <a:r>
                  <a:rPr lang="ar-IQ" sz="2000" dirty="0" smtClean="0"/>
                  <a:t>يعرف معامل الارتباط والذي يرمز له بالرمز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r </a:t>
                </a:r>
                <a:r>
                  <a:rPr lang="ar-IQ" sz="2000" dirty="0" smtClean="0"/>
                  <a:t> بانه عبارة عن مقياس رقمي يقيس قوة الارتباط بين متغيرين , حيث تتراوح قيمته بين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+) </a:t>
                </a:r>
                <a:r>
                  <a:rPr lang="ar-IQ" sz="2000" dirty="0" smtClean="0"/>
                  <a:t>و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-) </a:t>
                </a:r>
                <a:r>
                  <a:rPr lang="ar-IQ" sz="2000" dirty="0" smtClean="0"/>
                  <a:t>, أي ان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1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+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- </a:t>
                </a:r>
                <a:endParaRPr lang="ar-IQ" sz="2000" dirty="0" smtClean="0"/>
              </a:p>
              <a:p>
                <a:pPr marL="0" indent="0">
                  <a:buNone/>
                </a:pPr>
                <a:r>
                  <a:rPr lang="ar-IQ" sz="2000" dirty="0" smtClean="0"/>
                  <a:t>حيث </a:t>
                </a:r>
              </a:p>
              <a:p>
                <a:pPr marL="0" indent="0">
                  <a:buNone/>
                </a:pPr>
                <a:r>
                  <a:rPr lang="ar-IQ" sz="2000" dirty="0" smtClean="0"/>
                  <a:t>    * تدل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القيمة المحسوبة </a:t>
                </a:r>
                <a:r>
                  <a:rPr lang="ar-IQ" sz="2000" dirty="0" smtClean="0"/>
                  <a:t>على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قوة العلاقة </a:t>
                </a:r>
              </a:p>
              <a:p>
                <a:pPr marL="0" indent="0">
                  <a:buNone/>
                </a:pPr>
                <a:r>
                  <a:rPr lang="ar-IQ" sz="2000" dirty="0" smtClean="0"/>
                  <a:t>        وتدل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الإشارة</a:t>
                </a:r>
                <a:r>
                  <a:rPr lang="ar-IQ" sz="2000" dirty="0" smtClean="0"/>
                  <a:t> على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اتجاهها </a:t>
                </a:r>
                <a:r>
                  <a:rPr lang="ar-IQ" sz="2000" dirty="0" smtClean="0"/>
                  <a:t> </a:t>
                </a:r>
                <a:endParaRPr lang="ar-IQ" sz="2000" dirty="0"/>
              </a:p>
              <a:p>
                <a:pPr marL="0" indent="0">
                  <a:buNone/>
                </a:pPr>
                <a:r>
                  <a:rPr lang="ar-IQ" sz="2000" dirty="0" smtClean="0"/>
                  <a:t>* تدل إشارة المعامل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الموجبة</a:t>
                </a:r>
                <a:r>
                  <a:rPr lang="ar-IQ" sz="2000" dirty="0" smtClean="0"/>
                  <a:t> على العلاقة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الطردية </a:t>
                </a:r>
              </a:p>
              <a:p>
                <a:pPr marL="0" indent="0">
                  <a:buNone/>
                </a:pPr>
                <a:r>
                  <a:rPr lang="ar-IQ" sz="2000" dirty="0" smtClean="0"/>
                  <a:t>      بينما تدل إشارة المعامل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 السالبة </a:t>
                </a:r>
                <a:r>
                  <a:rPr lang="ar-IQ" sz="2000" dirty="0" smtClean="0"/>
                  <a:t>على العلاقة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العكسية</a:t>
                </a:r>
                <a:r>
                  <a:rPr lang="ar-IQ" sz="2000" dirty="0" smtClean="0"/>
                  <a:t> </a:t>
                </a:r>
              </a:p>
              <a:p>
                <a:pPr marL="0" indent="0">
                  <a:buNone/>
                </a:pPr>
                <a:r>
                  <a:rPr lang="ar-IQ" sz="2000" dirty="0" smtClean="0"/>
                  <a:t>    * إذا </a:t>
                </a:r>
                <a:r>
                  <a:rPr lang="ar-IQ" sz="2000" dirty="0"/>
                  <a:t>كانت قيمة معامل الارتباط </a:t>
                </a:r>
                <a:r>
                  <a:rPr lang="en-US" sz="2000" dirty="0">
                    <a:solidFill>
                      <a:srgbClr val="FF0000"/>
                    </a:solidFill>
                  </a:rPr>
                  <a:t>+ </a:t>
                </a:r>
                <a:r>
                  <a:rPr lang="en-US" sz="2000" b="1" smtClean="0">
                    <a:solidFill>
                      <a:srgbClr val="FF0000"/>
                    </a:solidFill>
                  </a:rPr>
                  <a:t>1</a:t>
                </a:r>
                <a:r>
                  <a:rPr lang="en-US" sz="2000" smtClean="0">
                    <a:solidFill>
                      <a:srgbClr val="FF0000"/>
                    </a:solidFill>
                  </a:rPr>
                  <a:t> </a:t>
                </a:r>
                <a:r>
                  <a:rPr lang="ar-IQ" sz="2000" smtClean="0"/>
                  <a:t>فالارتباط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تام </a:t>
                </a:r>
                <a:r>
                  <a:rPr lang="ar-IQ" sz="2000" dirty="0">
                    <a:solidFill>
                      <a:srgbClr val="FF0000"/>
                    </a:solidFill>
                  </a:rPr>
                  <a:t>وطردي</a:t>
                </a:r>
                <a:r>
                  <a:rPr lang="ar-IQ" sz="2000" dirty="0"/>
                  <a:t> بين </a:t>
                </a:r>
                <a:r>
                  <a:rPr lang="ar-IQ" sz="2000" dirty="0" smtClean="0"/>
                  <a:t>المتغيرين</a:t>
                </a:r>
              </a:p>
              <a:p>
                <a:pPr marL="0" indent="0">
                  <a:buNone/>
                </a:pPr>
                <a:r>
                  <a:rPr lang="ar-IQ" sz="2000" dirty="0"/>
                  <a:t> </a:t>
                </a:r>
                <a:r>
                  <a:rPr lang="ar-IQ" sz="2000" dirty="0" smtClean="0"/>
                  <a:t>                           وإذا كانت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–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1</a:t>
                </a:r>
                <a:r>
                  <a:rPr lang="ar-IQ" sz="2000" dirty="0" smtClean="0"/>
                  <a:t>  </a:t>
                </a:r>
                <a:r>
                  <a:rPr lang="ar-IQ" sz="2000" dirty="0"/>
                  <a:t>فالارتباط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تام </a:t>
                </a:r>
                <a:r>
                  <a:rPr lang="ar-IQ" sz="2000" dirty="0">
                    <a:solidFill>
                      <a:srgbClr val="FF0000"/>
                    </a:solidFill>
                  </a:rPr>
                  <a:t>وعكسي </a:t>
                </a:r>
                <a:r>
                  <a:rPr lang="ar-IQ" sz="2000" dirty="0"/>
                  <a:t>بين </a:t>
                </a:r>
                <a:r>
                  <a:rPr lang="ar-IQ" sz="2000" dirty="0" smtClean="0"/>
                  <a:t>المتغيرين</a:t>
                </a:r>
              </a:p>
              <a:p>
                <a:pPr marL="0" indent="0" rtl="0">
                  <a:buNone/>
                </a:pPr>
                <a:r>
                  <a:rPr lang="ar-IQ" sz="2000" dirty="0" smtClean="0"/>
                  <a:t> فالارتباط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 طردي قوي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0.5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sub>
                    </m:sSub>
                  </m:oMath>
                </a14:m>
                <a:r>
                  <a:rPr lang="ar-IQ" sz="2000" dirty="0" smtClean="0"/>
                  <a:t>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&gt;</a:t>
                </a:r>
                <a:r>
                  <a:rPr lang="ar-IQ" sz="2000" dirty="0" smtClean="0"/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    </a:t>
                </a:r>
                <a:r>
                  <a:rPr lang="ar-IQ" sz="2000" dirty="0" smtClean="0"/>
                  <a:t>*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IQ" sz="2000" dirty="0" smtClean="0"/>
                  <a:t>اذا كان  </a:t>
                </a:r>
                <a:endParaRPr lang="en-US" sz="2000" dirty="0" smtClean="0"/>
              </a:p>
              <a:p>
                <a:pPr marL="0" indent="0" rtl="0">
                  <a:buNone/>
                </a:pPr>
                <a:r>
                  <a:rPr lang="en-US" sz="2000" dirty="0" smtClean="0"/>
                  <a:t>  </a:t>
                </a:r>
                <a:r>
                  <a:rPr lang="ar-IQ" sz="2000" dirty="0" smtClean="0"/>
                  <a:t> فالارتباط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طردي</a:t>
                </a:r>
                <a:r>
                  <a:rPr lang="ar-IQ" sz="2000" dirty="0" smtClean="0"/>
                  <a:t>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ضعيف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0 </a:t>
                </a:r>
                <a:r>
                  <a:rPr lang="ar-IQ" sz="20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sub>
                    </m:sSub>
                  </m:oMath>
                </a14:m>
                <a:r>
                  <a:rPr lang="ar-IQ" sz="2000" dirty="0" smtClean="0"/>
                  <a:t>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&gt;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0.5 </a:t>
                </a:r>
                <a:r>
                  <a:rPr lang="ar-IQ" sz="2000" b="1" dirty="0" smtClean="0">
                    <a:solidFill>
                      <a:srgbClr val="FF0000"/>
                    </a:solidFill>
                  </a:rPr>
                  <a:t>      </a:t>
                </a:r>
                <a:r>
                  <a:rPr lang="ar-IQ" sz="2000" dirty="0" smtClean="0"/>
                  <a:t>اذا كان </a:t>
                </a:r>
                <a:r>
                  <a:rPr lang="en-US" sz="2000" dirty="0" smtClean="0"/>
                  <a:t>  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ar-IQ" sz="2000" dirty="0" smtClean="0"/>
                  <a:t>       وهذا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IQ" sz="2000" dirty="0" smtClean="0"/>
                  <a:t>ينطبق على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الارتباط العكسي </a:t>
                </a:r>
                <a:r>
                  <a:rPr lang="ar-IQ" sz="2000" dirty="0" smtClean="0"/>
                  <a:t>مع وضع إشارة </a:t>
                </a:r>
                <a:r>
                  <a:rPr lang="ar-IQ" sz="2000" dirty="0" smtClean="0">
                    <a:solidFill>
                      <a:srgbClr val="FF0000"/>
                    </a:solidFill>
                  </a:rPr>
                  <a:t>سالبة.</a:t>
                </a:r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ar-IQ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03300"/>
                <a:ext cx="10515600" cy="6159500"/>
              </a:xfrm>
              <a:blipFill>
                <a:blip r:embed="rId2"/>
                <a:stretch>
                  <a:fillRect l="-1159" t="-1287" r="-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759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599</Words>
  <Application>Microsoft Office PowerPoint</Application>
  <PresentationFormat>Custom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نسق Office</vt:lpstr>
      <vt:lpstr>1_نسق Office</vt:lpstr>
      <vt:lpstr>2_نسق Office</vt:lpstr>
      <vt:lpstr>3_نسق Office</vt:lpstr>
      <vt:lpstr>4_نسق Office</vt:lpstr>
      <vt:lpstr>5_نسق Office</vt:lpstr>
      <vt:lpstr>الارتباط الخطي البسيط Simple Linear Correlation المحاضرة الاولى</vt:lpstr>
      <vt:lpstr>الارتباط الخطي البسيط</vt:lpstr>
      <vt:lpstr>الارتباط الخطي البسيط</vt:lpstr>
      <vt:lpstr>الارتباط الخطي البسيط</vt:lpstr>
      <vt:lpstr>الارتباط الخطي البسيط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الارتباط الخطي البسيط Simple Linear Correlation </dc:title>
  <dc:creator>Maher</dc:creator>
  <cp:lastModifiedBy>dalia</cp:lastModifiedBy>
  <cp:revision>5</cp:revision>
  <dcterms:created xsi:type="dcterms:W3CDTF">2020-10-18T14:41:11Z</dcterms:created>
  <dcterms:modified xsi:type="dcterms:W3CDTF">2020-10-28T07:31:09Z</dcterms:modified>
</cp:coreProperties>
</file>