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40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61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079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891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081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883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24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104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290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44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01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112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0906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997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1755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400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9088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898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5228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1520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4950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10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96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5969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43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4263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7448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9062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9023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1192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1390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6504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77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655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8780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8432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9419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8765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661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9220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4929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404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0748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65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44159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549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6615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581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0640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3714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27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36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40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5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74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4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0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01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4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393701"/>
            <a:ext cx="9144000" cy="2531548"/>
          </a:xfrm>
        </p:spPr>
        <p:txBody>
          <a:bodyPr>
            <a:normAutofit/>
          </a:bodyPr>
          <a:lstStyle/>
          <a:p>
            <a:pPr lvl="0"/>
            <a:r>
              <a:rPr lang="ar-IQ" sz="5400" b="1" dirty="0" smtClean="0">
                <a:solidFill>
                  <a:srgbClr val="FF0000"/>
                </a:solidFill>
              </a:rPr>
              <a:t>الارتباط الخطي البسيط</a:t>
            </a:r>
            <a:r>
              <a:rPr lang="ar-IQ" sz="4000" b="1" dirty="0" smtClean="0">
                <a:solidFill>
                  <a:srgbClr val="FF0000"/>
                </a:solidFill>
              </a:rPr>
              <a:t/>
            </a:r>
            <a:br>
              <a:rPr lang="ar-IQ" sz="4000" b="1" dirty="0" smtClean="0">
                <a:solidFill>
                  <a:srgbClr val="FF0000"/>
                </a:solidFill>
              </a:rPr>
            </a:br>
            <a:r>
              <a:rPr lang="en-US" sz="5400" b="1" dirty="0" smtClean="0">
                <a:solidFill>
                  <a:srgbClr val="FF0000"/>
                </a:solidFill>
              </a:rPr>
              <a:t>Simple Linear Correlation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ar-IQ" sz="4000" b="1" dirty="0" smtClean="0">
                <a:solidFill>
                  <a:srgbClr val="FF0000"/>
                </a:solidFill>
              </a:rPr>
              <a:t>المحاضرة الثانية</a:t>
            </a:r>
            <a:endParaRPr lang="ar-IQ" sz="4000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179248"/>
            <a:ext cx="9144000" cy="3199779"/>
          </a:xfrm>
        </p:spPr>
        <p:txBody>
          <a:bodyPr>
            <a:noAutofit/>
          </a:bodyPr>
          <a:lstStyle/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اعداد</a:t>
            </a:r>
            <a:r>
              <a:rPr lang="ar-IQ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الدكتورة هند وليد عبد الرحمن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كلية الإدارة 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</a:rPr>
              <a:t>والاقتصاد </a:t>
            </a:r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/ جامعة 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</a:rPr>
              <a:t>بغداد </a:t>
            </a:r>
            <a:endParaRPr lang="ar-IQ" sz="4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قسم الإدارة الصناعية / المرحلة الاولى</a:t>
            </a:r>
            <a:endParaRPr lang="ar-IQ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4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536575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/>
              <a:t>الارتباط الخطي البسيط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346199"/>
            <a:ext cx="10515600" cy="4673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400" b="1" dirty="0"/>
              <a:t>أنواع معامل الارتباط</a:t>
            </a:r>
            <a:endParaRPr lang="ar-IQ" sz="2400" dirty="0" smtClean="0"/>
          </a:p>
          <a:p>
            <a:pPr marL="0" indent="0">
              <a:buNone/>
            </a:pPr>
            <a:r>
              <a:rPr lang="ar-IQ" sz="2000" dirty="0" smtClean="0"/>
              <a:t>تتعدد أنواع معامل الارتباط بحسب تعدد أنواع البيانات او المتغيرات التي سيتم بحث او تحليل الارتباط فيما بينها . فقد يكون الارتباط بين متغيرين كل منهما متغيرات كمية او وصفية او حتى خليط من هذه الأنواع . بالتالي يختلف معامل الارتباط الذي يمكن استخدامه بحسب نوع وطبيعة تلك البيانات والمتغيرات  ومن هذه الأنواع:</a:t>
            </a:r>
          </a:p>
          <a:p>
            <a:pPr marL="0" indent="0">
              <a:buNone/>
            </a:pPr>
            <a:endParaRPr lang="ar-IQ" sz="2000" dirty="0" smtClean="0"/>
          </a:p>
          <a:p>
            <a:pPr marL="0" indent="0">
              <a:buNone/>
            </a:pPr>
            <a:r>
              <a:rPr lang="en-US" sz="2000" b="1" dirty="0" smtClean="0"/>
              <a:t>.1 </a:t>
            </a:r>
            <a:r>
              <a:rPr lang="ar-IQ" sz="2000" dirty="0" smtClean="0"/>
              <a:t> </a:t>
            </a:r>
            <a:r>
              <a:rPr lang="ar-IQ" sz="2000" b="1" dirty="0" smtClean="0"/>
              <a:t>معامل الارتباط الخطي البسيط لبيرسون </a:t>
            </a:r>
            <a:r>
              <a:rPr lang="en-US" sz="2000" b="1" dirty="0" smtClean="0"/>
              <a:t>Simple Linear Correlation Coefficient </a:t>
            </a:r>
            <a:endParaRPr lang="ar-IQ" sz="2000" b="1" dirty="0" smtClean="0"/>
          </a:p>
          <a:p>
            <a:pPr marL="0" indent="0">
              <a:buNone/>
            </a:pPr>
            <a:r>
              <a:rPr lang="ar-IQ" sz="2000" b="1" dirty="0" smtClean="0"/>
              <a:t> </a:t>
            </a:r>
            <a:r>
              <a:rPr lang="en-US" sz="2000" b="1" dirty="0" smtClean="0"/>
              <a:t>.2</a:t>
            </a:r>
            <a:r>
              <a:rPr lang="ar-IQ" sz="2000" b="1" dirty="0" smtClean="0"/>
              <a:t> معامل </a:t>
            </a:r>
            <a:r>
              <a:rPr lang="ar-IQ" sz="2000" b="1" dirty="0"/>
              <a:t>الارتباط الجزئي </a:t>
            </a:r>
            <a:r>
              <a:rPr lang="en-US" sz="2000" b="1" dirty="0"/>
              <a:t>Partial Correlation Coefficient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3 </a:t>
            </a:r>
            <a:r>
              <a:rPr lang="ar-IQ" sz="2000" b="1" dirty="0" smtClean="0"/>
              <a:t>. </a:t>
            </a:r>
            <a:r>
              <a:rPr lang="ar-IQ" sz="2000" b="1" dirty="0"/>
              <a:t>معامل ارتباط الرتب </a:t>
            </a:r>
            <a:r>
              <a:rPr lang="ar-IQ" sz="2000" b="1" dirty="0" err="1"/>
              <a:t>لسبيرمان</a:t>
            </a:r>
            <a:r>
              <a:rPr lang="ar-IQ" sz="2000" b="1" dirty="0"/>
              <a:t> </a:t>
            </a:r>
            <a:r>
              <a:rPr lang="en-US" sz="2000" b="1" dirty="0"/>
              <a:t>Spearman's Rand Correlation Coefficient </a:t>
            </a:r>
            <a:endParaRPr lang="ar-IQ" sz="2000" b="1" dirty="0" smtClean="0"/>
          </a:p>
          <a:p>
            <a:pPr marL="0" indent="0">
              <a:buNone/>
            </a:pPr>
            <a:r>
              <a:rPr lang="en-US" sz="2000" b="1" dirty="0" smtClean="0"/>
              <a:t>4 </a:t>
            </a:r>
            <a:r>
              <a:rPr lang="ar-IQ" sz="2000" b="1" dirty="0" smtClean="0"/>
              <a:t>. </a:t>
            </a:r>
            <a:r>
              <a:rPr lang="ar-IQ" sz="2000" b="1" dirty="0"/>
              <a:t>معامل </a:t>
            </a:r>
            <a:r>
              <a:rPr lang="ar-IQ" sz="2000" b="1" dirty="0" smtClean="0"/>
              <a:t>الاقتران </a:t>
            </a:r>
            <a:r>
              <a:rPr lang="en-US" sz="2000" b="1" dirty="0" smtClean="0"/>
              <a:t>Coefficient </a:t>
            </a:r>
            <a:r>
              <a:rPr lang="en-US" sz="2000" b="1" dirty="0"/>
              <a:t>Association</a:t>
            </a:r>
            <a:endParaRPr lang="ar-IQ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69619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77935"/>
            <a:ext cx="10515600" cy="1325563"/>
          </a:xfrm>
        </p:spPr>
        <p:txBody>
          <a:bodyPr/>
          <a:lstStyle/>
          <a:p>
            <a:pPr algn="ctr"/>
            <a:r>
              <a:rPr lang="ar-IQ" dirty="0" smtClean="0"/>
              <a:t> </a:t>
            </a:r>
            <a:r>
              <a:rPr lang="ar-IQ" sz="3600" b="1" dirty="0"/>
              <a:t>الارتباط الخطي البسيط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17700"/>
                <a:ext cx="10515600" cy="475954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ar-IQ" sz="2400" b="1" dirty="0" smtClean="0"/>
                  <a:t>معامل </a:t>
                </a:r>
                <a:r>
                  <a:rPr lang="ar-IQ" sz="2400" b="1" dirty="0"/>
                  <a:t>الارتباط الخطي البسيط </a:t>
                </a:r>
                <a:r>
                  <a:rPr lang="ar-IQ" sz="2400" b="1" dirty="0" smtClean="0"/>
                  <a:t>لبيرسون:</a:t>
                </a:r>
                <a:endParaRPr lang="ar-IQ" sz="2400" dirty="0" smtClean="0"/>
              </a:p>
              <a:p>
                <a:pPr marL="0" indent="0">
                  <a:buNone/>
                </a:pPr>
                <a:r>
                  <a:rPr lang="ar-IQ" sz="2400" dirty="0" smtClean="0"/>
                  <a:t>يستخدم </a:t>
                </a:r>
                <a:r>
                  <a:rPr lang="ar-IQ" sz="2400" dirty="0"/>
                  <a:t>معامل الارتباط الخطى لبيرسون لقياس التغير الذى يطرأ على </a:t>
                </a:r>
                <a:r>
                  <a:rPr lang="ar-IQ" sz="2400" dirty="0" smtClean="0"/>
                  <a:t>المتغير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y</a:t>
                </a:r>
                <a:r>
                  <a:rPr lang="ar-IQ" sz="2400" dirty="0" smtClean="0"/>
                  <a:t> عندما تتغير قيم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x</a:t>
                </a:r>
                <a:r>
                  <a:rPr lang="ar-IQ" sz="2400" dirty="0" smtClean="0"/>
                  <a:t> أو </a:t>
                </a:r>
                <a:r>
                  <a:rPr lang="ar-IQ" sz="2400" dirty="0"/>
                  <a:t>العكس. ويستخدم عادة </a:t>
                </a:r>
                <a:r>
                  <a:rPr lang="ar-IQ" sz="2400" dirty="0" smtClean="0"/>
                  <a:t>في </a:t>
                </a:r>
                <a:r>
                  <a:rPr lang="ar-IQ" sz="2400" dirty="0"/>
                  <a:t>حالة </a:t>
                </a:r>
                <a:r>
                  <a:rPr lang="ar-IQ" sz="2400" dirty="0">
                    <a:solidFill>
                      <a:srgbClr val="FF0000"/>
                    </a:solidFill>
                  </a:rPr>
                  <a:t>البيانات </a:t>
                </a:r>
                <a:r>
                  <a:rPr lang="ar-IQ" sz="2400" dirty="0" smtClean="0">
                    <a:solidFill>
                      <a:srgbClr val="FF0000"/>
                    </a:solidFill>
                  </a:rPr>
                  <a:t>الكمية</a:t>
                </a:r>
                <a:r>
                  <a:rPr lang="ar-IQ" sz="2400" dirty="0" smtClean="0"/>
                  <a:t>. ويعتبر </a:t>
                </a:r>
                <a:r>
                  <a:rPr lang="ar-IQ" sz="2400" dirty="0">
                    <a:solidFill>
                      <a:srgbClr val="FF0000"/>
                    </a:solidFill>
                  </a:rPr>
                  <a:t>معامل</a:t>
                </a:r>
                <a:r>
                  <a:rPr lang="ar-IQ" sz="2400" dirty="0"/>
                  <a:t> </a:t>
                </a:r>
                <a:r>
                  <a:rPr lang="ar-IQ" sz="2400" dirty="0">
                    <a:solidFill>
                      <a:srgbClr val="FF0000"/>
                    </a:solidFill>
                  </a:rPr>
                  <a:t>الارتباط الخطي البسيط لبيرسون </a:t>
                </a:r>
                <a:r>
                  <a:rPr lang="ar-IQ" sz="2400" dirty="0"/>
                  <a:t>من اكثر معاملات الارتباط استخداما خاصة في العلوم الإنسانية والاجتماعية </a:t>
                </a:r>
                <a:r>
                  <a:rPr lang="ar-IQ" sz="2400" dirty="0" smtClean="0"/>
                  <a:t>, </a:t>
                </a:r>
                <a:r>
                  <a:rPr lang="ar-IQ" sz="2400" dirty="0"/>
                  <a:t>ويرمز له بالرمز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xy</m:t>
                        </m:r>
                      </m:sub>
                    </m:sSub>
                  </m:oMath>
                </a14:m>
                <a:r>
                  <a:rPr lang="ar-IQ" sz="2400" dirty="0"/>
                  <a:t> أو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ar-IQ" sz="2400" dirty="0" smtClean="0"/>
                  <a:t> أي </a:t>
                </a:r>
                <a:r>
                  <a:rPr lang="ar-IQ" sz="2400" dirty="0"/>
                  <a:t>الارتباط بين المتغيرين </a:t>
                </a:r>
                <a:r>
                  <a:rPr lang="en-US" sz="2400" dirty="0">
                    <a:solidFill>
                      <a:srgbClr val="FF0000"/>
                    </a:solidFill>
                  </a:rPr>
                  <a:t>x</a:t>
                </a:r>
                <a:r>
                  <a:rPr lang="en-US" sz="2400" dirty="0"/>
                  <a:t> </a:t>
                </a:r>
                <a:r>
                  <a:rPr lang="ar-IQ" sz="2400" dirty="0" smtClean="0"/>
                  <a:t> مع </a:t>
                </a:r>
                <a:r>
                  <a:rPr lang="en-US" sz="2400" dirty="0">
                    <a:solidFill>
                      <a:srgbClr val="FF0000"/>
                    </a:solidFill>
                  </a:rPr>
                  <a:t>y</a:t>
                </a:r>
                <a:r>
                  <a:rPr lang="ar-IQ" sz="2400" dirty="0"/>
                  <a:t> أو الأول مع الثاني، </a:t>
                </a:r>
                <a:r>
                  <a:rPr lang="ar-IQ" sz="2400" dirty="0" smtClean="0"/>
                  <a:t>فإذا </a:t>
                </a:r>
                <a:r>
                  <a:rPr lang="ar-IQ" sz="2400" dirty="0"/>
                  <a:t>كان لدينا ازواج من </a:t>
                </a:r>
                <a:r>
                  <a:rPr lang="ar-IQ" sz="2400" dirty="0" smtClean="0"/>
                  <a:t>قيم 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yi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)</a:t>
                </a:r>
                <a:r>
                  <a:rPr lang="ar-IQ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( xi, </a:t>
                </a:r>
                <a:r>
                  <a:rPr lang="ar-IQ" sz="2400" dirty="0" smtClean="0"/>
                  <a:t>عددها </a:t>
                </a:r>
                <a:r>
                  <a:rPr lang="en-US" sz="2400" dirty="0">
                    <a:solidFill>
                      <a:srgbClr val="FF0000"/>
                    </a:solidFill>
                  </a:rPr>
                  <a:t>n</a:t>
                </a:r>
                <a:r>
                  <a:rPr lang="ar-IQ" sz="2400" dirty="0"/>
                  <a:t>، يمكن استخراجه من خلال الصيغة التالية: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ar-IQ" sz="2400" dirty="0" smtClean="0"/>
              </a:p>
              <a:p>
                <a:pPr marL="0" indent="0" algn="l" rtl="0">
                  <a:buNone/>
                </a:pPr>
                <a:r>
                  <a:rPr lang="en-US" sz="2000" dirty="0" smtClean="0"/>
                  <a:t>    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17700"/>
                <a:ext cx="10515600" cy="4759547"/>
              </a:xfrm>
              <a:blipFill>
                <a:blip r:embed="rId2"/>
                <a:stretch>
                  <a:fillRect t="-1667" r="-87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ستطيل 4"/>
              <p:cNvSpPr/>
              <p:nvPr/>
            </p:nvSpPr>
            <p:spPr>
              <a:xfrm>
                <a:off x="1405760" y="4930358"/>
                <a:ext cx="6132128" cy="1006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𝒓</m:t>
                        </m:r>
                      </m:e>
                      <m:sub>
                        <m:r>
                          <a:rPr kumimoji="0" lang="en-US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𝒙𝒚</m:t>
                        </m:r>
                      </m:sub>
                    </m:sSub>
                  </m:oMath>
                </a14:m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kumimoji="0" 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kumimoji="0" 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𝒊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kumimoji="0" 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kumimoji="0" 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</m:t>
                            </m:r>
                            <m:r>
                              <a:rPr kumimoji="0" lang="en-US" sz="2000" b="1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{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kumimoji="0" 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𝒊</m:t>
                                    </m:r>
                                  </m:sub>
                                </m:sSub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kumimoji="0" lang="en-US" sz="2000" b="1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0" lang="en-US" sz="2000" b="1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kumimoji="0" lang="en-US" sz="2000" b="1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kumimoji="0" lang="en-US" sz="2000" b="1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}/</m:t>
                                    </m:r>
                                    <m: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𝒏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num>
                      <m:den>
                        <m:r>
                          <a:rPr kumimoji="0" lang="en-US" sz="20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 </m:t>
                        </m:r>
                        <m:rad>
                          <m:radPr>
                            <m:degHide m:val="on"/>
                            <m:ctrlPr>
                              <a:rPr kumimoji="0" 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radPr>
                          <m:deg/>
                          <m:e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kumimoji="0" 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Sup>
                                  <m:sSubSupPr>
                                    <m:ctrlP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bSupPr>
                                  <m:e>
                                    <m: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𝒊</m:t>
                                    </m:r>
                                  </m:sub>
                                  <m:sup>
                                    <m: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sup>
                                </m:sSubSup>
                                <m:r>
                                  <a:rPr kumimoji="0" 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2000" b="1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{</m:t>
                                </m:r>
                                <m:f>
                                  <m:fPr>
                                    <m:ctrlP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2000" b="1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 </m:t>
                                    </m:r>
                                    <m:sSup>
                                      <m:sSupPr>
                                        <m:ctrlPr>
                                          <a:rPr kumimoji="0" lang="en-US" sz="2000" b="1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sz="2000" b="1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(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kumimoji="0" lang="en-US" sz="2000" b="1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sSub>
                                              <m:sSubPr>
                                                <m:ctrlPr>
                                                  <a:rPr kumimoji="0" lang="en-US" sz="2000" b="1" i="1" u="none" strike="noStrike" kern="120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/>
                                                    <a:ea typeface="+mn-ea"/>
                                                    <a:cs typeface="+mn-cs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kumimoji="0" lang="en-US" sz="2000" b="1" i="1" u="none" strike="noStrike" kern="120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kumimoji="0" lang="en-US" sz="2000" b="1" i="1" u="none" strike="noStrike" kern="120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𝒊</m:t>
                                                </m:r>
                                              </m:sub>
                                            </m:sSub>
                                            <m:r>
                                              <a:rPr kumimoji="0" lang="en-US" sz="2000" b="1" i="0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)</m:t>
                                            </m:r>
                                          </m:e>
                                        </m:nary>
                                      </m:e>
                                      <m:sup>
                                        <m:r>
                                          <a:rPr kumimoji="0" lang="en-US" sz="2000" b="1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kumimoji="0" lang="en-US" sz="2000" b="1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 </m:t>
                                    </m:r>
                                  </m:num>
                                  <m:den>
                                    <m: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𝒏</m:t>
                                    </m:r>
                                  </m:den>
                                </m:f>
                                <m:r>
                                  <a:rPr kumimoji="0" lang="en-US" sz="2000" b="1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} </m:t>
                                </m:r>
                              </m:e>
                            </m:nary>
                          </m:e>
                        </m:rad>
                        <m:rad>
                          <m:radPr>
                            <m:degHide m:val="on"/>
                            <m:ctrlPr>
                              <a:rPr kumimoji="0" 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radPr>
                          <m:deg/>
                          <m:e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kumimoji="0" 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Sup>
                                  <m:sSubSupPr>
                                    <m:ctrlP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bSupPr>
                                  <m:e>
                                    <m: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𝒊</m:t>
                                    </m:r>
                                  </m:sub>
                                  <m:sup>
                                    <m: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sup>
                                </m:sSubSup>
                                <m:r>
                                  <a:rPr kumimoji="0" 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2000" b="1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{</m:t>
                                </m:r>
                                <m:f>
                                  <m:fPr>
                                    <m:ctrlP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2000" b="1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 </m:t>
                                    </m:r>
                                    <m:sSup>
                                      <m:sSupPr>
                                        <m:ctrlPr>
                                          <a:rPr kumimoji="0" lang="en-US" sz="2000" b="1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sz="2000" b="1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(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kumimoji="0" lang="en-US" sz="2000" b="1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sSub>
                                              <m:sSubPr>
                                                <m:ctrlPr>
                                                  <a:rPr kumimoji="0" lang="en-US" sz="2000" b="1" i="1" u="none" strike="noStrike" kern="120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/>
                                                    <a:ea typeface="+mn-ea"/>
                                                    <a:cs typeface="+mn-cs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kumimoji="0" lang="en-US" sz="2000" b="1" i="1" u="none" strike="noStrike" kern="120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𝒚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kumimoji="0" lang="en-US" sz="2000" b="1" i="1" u="none" strike="noStrike" kern="120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𝒊</m:t>
                                                </m:r>
                                              </m:sub>
                                            </m:sSub>
                                            <m:r>
                                              <a:rPr kumimoji="0" lang="en-US" sz="2000" b="1" i="0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)</m:t>
                                            </m:r>
                                          </m:e>
                                        </m:nary>
                                      </m:e>
                                      <m:sup>
                                        <m:r>
                                          <a:rPr kumimoji="0" lang="en-US" sz="2000" b="1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kumimoji="0" lang="en-US" sz="2000" b="1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 </m:t>
                                    </m:r>
                                  </m:num>
                                  <m:den>
                                    <m: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𝒏</m:t>
                                    </m:r>
                                  </m:den>
                                </m:f>
                                <m:r>
                                  <a:rPr kumimoji="0" lang="en-US" sz="2000" b="1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} </m:t>
                                </m:r>
                              </m:e>
                            </m:nary>
                          </m:e>
                        </m:rad>
                        <m:r>
                          <a:rPr kumimoji="0" lang="en-US" sz="20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 </m:t>
                        </m:r>
                      </m:den>
                    </m:f>
                  </m:oMath>
                </a14:m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</a:t>
                </a:r>
                <a:r>
                  <a:rPr kumimoji="0" lang="en-US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………………  (1)</a:t>
                </a: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مستطيل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5760" y="4930358"/>
                <a:ext cx="6132128" cy="1006814"/>
              </a:xfrm>
              <a:prstGeom prst="rect">
                <a:avLst/>
              </a:prstGeom>
              <a:blipFill>
                <a:blip r:embed="rId3"/>
                <a:stretch>
                  <a:fillRect r="-9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09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14301"/>
            <a:ext cx="10515600" cy="519101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/>
              <a:t>الارتباط الخطي البسيط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633402"/>
            <a:ext cx="10515600" cy="6224598"/>
          </a:xfrm>
        </p:spPr>
        <p:txBody>
          <a:bodyPr>
            <a:normAutofit/>
          </a:bodyPr>
          <a:lstStyle/>
          <a:p>
            <a:pPr marL="0" indent="0" rtl="0">
              <a:buNone/>
            </a:pPr>
            <a:r>
              <a:rPr lang="ar-IQ" sz="2000" b="1" u="sng" dirty="0" smtClean="0"/>
              <a:t>مثال :</a:t>
            </a:r>
            <a:r>
              <a:rPr lang="ar-IQ" sz="2000" dirty="0" smtClean="0"/>
              <a:t>البيانات التالية تمثل الكمية المباعة واسعارها </a:t>
            </a:r>
            <a:r>
              <a:rPr lang="ar-IQ" sz="2000" dirty="0" err="1" smtClean="0"/>
              <a:t>لاحدى</a:t>
            </a:r>
            <a:r>
              <a:rPr lang="ar-IQ" sz="2000" dirty="0" smtClean="0"/>
              <a:t> السلع , اوجد معامل الارتباط الخطي البسيط بين الكميات واسعارها </a:t>
            </a:r>
          </a:p>
          <a:p>
            <a:pPr marL="0" indent="0" rtl="0">
              <a:buNone/>
            </a:pPr>
            <a:r>
              <a:rPr lang="ar-IQ" sz="2000" b="1" u="sng" dirty="0" smtClean="0"/>
              <a:t>الحل</a:t>
            </a:r>
            <a:r>
              <a:rPr lang="ar-IQ" sz="2000" dirty="0" smtClean="0"/>
              <a:t> </a:t>
            </a:r>
          </a:p>
          <a:p>
            <a:pPr marL="0" indent="0" rtl="0">
              <a:buNone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جدول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117600" y="1287936"/>
              <a:ext cx="6572250" cy="3261349"/>
            </p:xfrm>
            <a:graphic>
              <a:graphicData uri="http://schemas.openxmlformats.org/drawingml/2006/table">
                <a:tbl>
                  <a:tblPr rtl="1" firstRow="1" bandRow="1">
                    <a:tableStyleId>{21E4AEA4-8DFA-4A89-87EB-49C32662AFE0}</a:tableStyleId>
                  </a:tblPr>
                  <a:tblGrid>
                    <a:gridCol w="1314450">
                      <a:extLst>
                        <a:ext uri="{9D8B030D-6E8A-4147-A177-3AD203B41FA5}">
                          <a16:colId xmlns:a16="http://schemas.microsoft.com/office/drawing/2014/main" xmlns="" val="2846426507"/>
                        </a:ext>
                      </a:extLst>
                    </a:gridCol>
                    <a:gridCol w="1314450">
                      <a:extLst>
                        <a:ext uri="{9D8B030D-6E8A-4147-A177-3AD203B41FA5}">
                          <a16:colId xmlns:a16="http://schemas.microsoft.com/office/drawing/2014/main" xmlns="" val="3865466607"/>
                        </a:ext>
                      </a:extLst>
                    </a:gridCol>
                    <a:gridCol w="1314450">
                      <a:extLst>
                        <a:ext uri="{9D8B030D-6E8A-4147-A177-3AD203B41FA5}">
                          <a16:colId xmlns:a16="http://schemas.microsoft.com/office/drawing/2014/main" xmlns="" val="3217411106"/>
                        </a:ext>
                      </a:extLst>
                    </a:gridCol>
                    <a:gridCol w="1314450">
                      <a:extLst>
                        <a:ext uri="{9D8B030D-6E8A-4147-A177-3AD203B41FA5}">
                          <a16:colId xmlns:a16="http://schemas.microsoft.com/office/drawing/2014/main" xmlns="" val="3102609623"/>
                        </a:ext>
                      </a:extLst>
                    </a:gridCol>
                    <a:gridCol w="1314450">
                      <a:extLst>
                        <a:ext uri="{9D8B030D-6E8A-4147-A177-3AD203B41FA5}">
                          <a16:colId xmlns:a16="http://schemas.microsoft.com/office/drawing/2014/main" xmlns="" val="1632096495"/>
                        </a:ext>
                      </a:extLst>
                    </a:gridCol>
                  </a:tblGrid>
                  <a:tr h="34995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US" sz="16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  <m:sup>
                                    <m:r>
                                      <a:rPr lang="en-US" sz="16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b="1" i="1">
                                        <a:effectLst/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𝐱</m:t>
                                    </m:r>
                                  </m:e>
                                  <m:sub>
                                    <m:r>
                                      <a:rPr lang="en-US" sz="16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𝐢</m:t>
                                    </m:r>
                                  </m:sub>
                                  <m:sup>
                                    <m:r>
                                      <a:rPr lang="en-US" sz="16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b="1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1" i="1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 b="1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1" i="1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16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b="0" dirty="0">
                              <a:effectLst/>
                            </a:rPr>
                            <a:t> </a:t>
                          </a:r>
                          <a:endParaRPr lang="en-US" sz="11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𝐲</m:t>
                                    </m:r>
                                  </m:e>
                                  <m:sub>
                                    <m:r>
                                      <a:rPr lang="en-US" sz="18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𝐢</m:t>
                                    </m:r>
                                  </m:sub>
                                </m:sSub>
                                <m:r>
                                  <a:rPr lang="en-US" sz="18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ar-IQ" sz="18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الاسعار</m:t>
                                </m:r>
                              </m:oMath>
                            </m:oMathPara>
                          </a14:m>
                          <a:endParaRPr lang="en-US" sz="1800" b="1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𝐱</m:t>
                                    </m:r>
                                  </m:e>
                                  <m:sub>
                                    <m:r>
                                      <a:rPr lang="en-US" sz="1800" b="1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𝐢</m:t>
                                    </m:r>
                                    <m:r>
                                      <a:rPr lang="en-US" sz="18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ar-IQ" sz="1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الكميةالمباعة</m:t>
                                </m:r>
                              </m:oMath>
                            </m:oMathPara>
                          </a14:m>
                          <a:endParaRPr lang="en-US" sz="1800" b="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241490228"/>
                      </a:ext>
                    </a:extLst>
                  </a:tr>
                  <a:tr h="34995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4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100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20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2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10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107973809"/>
                      </a:ext>
                    </a:extLst>
                  </a:tr>
                  <a:tr h="34995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16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144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48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4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12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137261500"/>
                      </a:ext>
                    </a:extLst>
                  </a:tr>
                  <a:tr h="34995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9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256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48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3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16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050301515"/>
                      </a:ext>
                    </a:extLst>
                  </a:tr>
                  <a:tr h="34995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121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36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66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11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6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25897073"/>
                      </a:ext>
                    </a:extLst>
                  </a:tr>
                  <a:tr h="34995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64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81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72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8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9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783166371"/>
                      </a:ext>
                    </a:extLst>
                  </a:tr>
                  <a:tr h="34995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49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121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77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7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11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019725143"/>
                      </a:ext>
                    </a:extLst>
                  </a:tr>
                  <a:tr h="34995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36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64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48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6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8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213962277"/>
                      </a:ext>
                    </a:extLst>
                  </a:tr>
                  <a:tr h="34995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299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802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379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41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1400" b="1" i="1">
                                      <a:effectLst/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/>
                              </m:nary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 </a:t>
                          </a:r>
                          <a:r>
                            <a:rPr lang="en-US" sz="1400" b="1" dirty="0">
                              <a:effectLst/>
                            </a:rPr>
                            <a:t> 72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87044346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جدول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5812017"/>
                  </p:ext>
                </p:extLst>
              </p:nvPr>
            </p:nvGraphicFramePr>
            <p:xfrm>
              <a:off x="1117600" y="1287936"/>
              <a:ext cx="6572250" cy="3261349"/>
            </p:xfrm>
            <a:graphic>
              <a:graphicData uri="http://schemas.openxmlformats.org/drawingml/2006/table">
                <a:tbl>
                  <a:tblPr rtl="1" firstRow="1" bandRow="1">
                    <a:tableStyleId>{21E4AEA4-8DFA-4A89-87EB-49C32662AFE0}</a:tableStyleId>
                  </a:tblPr>
                  <a:tblGrid>
                    <a:gridCol w="1314450">
                      <a:extLst>
                        <a:ext uri="{9D8B030D-6E8A-4147-A177-3AD203B41FA5}">
                          <a16:colId xmlns:a16="http://schemas.microsoft.com/office/drawing/2014/main" val="2846426507"/>
                        </a:ext>
                      </a:extLst>
                    </a:gridCol>
                    <a:gridCol w="1314450">
                      <a:extLst>
                        <a:ext uri="{9D8B030D-6E8A-4147-A177-3AD203B41FA5}">
                          <a16:colId xmlns:a16="http://schemas.microsoft.com/office/drawing/2014/main" val="3865466607"/>
                        </a:ext>
                      </a:extLst>
                    </a:gridCol>
                    <a:gridCol w="1314450">
                      <a:extLst>
                        <a:ext uri="{9D8B030D-6E8A-4147-A177-3AD203B41FA5}">
                          <a16:colId xmlns:a16="http://schemas.microsoft.com/office/drawing/2014/main" val="3217411106"/>
                        </a:ext>
                      </a:extLst>
                    </a:gridCol>
                    <a:gridCol w="1314450">
                      <a:extLst>
                        <a:ext uri="{9D8B030D-6E8A-4147-A177-3AD203B41FA5}">
                          <a16:colId xmlns:a16="http://schemas.microsoft.com/office/drawing/2014/main" val="3102609623"/>
                        </a:ext>
                      </a:extLst>
                    </a:gridCol>
                    <a:gridCol w="1314450">
                      <a:extLst>
                        <a:ext uri="{9D8B030D-6E8A-4147-A177-3AD203B41FA5}">
                          <a16:colId xmlns:a16="http://schemas.microsoft.com/office/drawing/2014/main" val="1632096495"/>
                        </a:ext>
                      </a:extLst>
                    </a:gridCol>
                  </a:tblGrid>
                  <a:tr h="461709"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463" t="-1316" r="-401389" b="-706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00463" t="-1316" r="-301389" b="-706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1395" t="-1316" r="-202791" b="-706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00000" t="-1316" r="-101852" b="-706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400000" t="-1316" r="-1852" b="-7065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1490228"/>
                      </a:ext>
                    </a:extLst>
                  </a:tr>
                  <a:tr h="34995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4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100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20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2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10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07973809"/>
                      </a:ext>
                    </a:extLst>
                  </a:tr>
                  <a:tr h="34995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16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144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48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4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12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37261500"/>
                      </a:ext>
                    </a:extLst>
                  </a:tr>
                  <a:tr h="34995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9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256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48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3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16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50301515"/>
                      </a:ext>
                    </a:extLst>
                  </a:tr>
                  <a:tr h="34995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121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36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66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11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6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5897073"/>
                      </a:ext>
                    </a:extLst>
                  </a:tr>
                  <a:tr h="34995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64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81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72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8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9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83166371"/>
                      </a:ext>
                    </a:extLst>
                  </a:tr>
                  <a:tr h="34995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49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121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77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7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11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19725143"/>
                      </a:ext>
                    </a:extLst>
                  </a:tr>
                  <a:tr h="34995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36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64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48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6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8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13962277"/>
                      </a:ext>
                    </a:extLst>
                  </a:tr>
                  <a:tr h="349955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299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802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379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</a:rPr>
                            <a:t>41</a:t>
                          </a:r>
                          <a:endParaRPr lang="en-US" sz="11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400000" t="-825862" r="-1852" b="-1327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044346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مستطيل 4"/>
          <p:cNvSpPr/>
          <p:nvPr/>
        </p:nvSpPr>
        <p:spPr>
          <a:xfrm>
            <a:off x="4305300" y="4668025"/>
            <a:ext cx="70485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بتطبيق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الصيغة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(1)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يتم 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حساب معامل الارتباط بين المتغيرين 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كما يلي</a:t>
            </a: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ستطيل 6"/>
              <p:cNvSpPr/>
              <p:nvPr/>
            </p:nvSpPr>
            <p:spPr>
              <a:xfrm>
                <a:off x="1117600" y="4970377"/>
                <a:ext cx="6629400" cy="9226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xy</m:t>
                        </m:r>
                      </m:sub>
                    </m:sSub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379</m:t>
                        </m:r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 (</m:t>
                            </m:r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72</m:t>
                            </m:r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)(</m:t>
                            </m:r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41</m:t>
                            </m:r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  </m:t>
                            </m:r>
                          </m:num>
                          <m:den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7</m:t>
                            </m:r>
                          </m:den>
                        </m:f>
                      </m:num>
                      <m:den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 </m:t>
                        </m:r>
                        <m:rad>
                          <m:radPr>
                            <m:degHide m:val="on"/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{</m:t>
                            </m:r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802</m:t>
                            </m:r>
                            <m: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</m:t>
                            </m:r>
                            <m:f>
                              <m:fPr>
                                <m:ctrlP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</m:t>
                                </m:r>
                                <m:sSup>
                                  <m:sSupPr>
                                    <m:ctrlPr>
                                      <a:rPr kumimoji="0" 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kumimoji="0" 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0" lang="en-US" sz="20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72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kumimoji="0" lang="en-US" sz="20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</m:t>
                                </m:r>
                              </m:num>
                              <m:den>
                                <m: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</m:t>
                                </m:r>
                              </m:den>
                            </m:f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</m:e>
                        </m:rad>
                        <m:rad>
                          <m:radPr>
                            <m:degHide m:val="on"/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{</m:t>
                            </m:r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299</m:t>
                            </m:r>
                            <m: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</m:t>
                            </m:r>
                            <m:f>
                              <m:fPr>
                                <m:ctrlP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</m:t>
                                </m:r>
                                <m:sSup>
                                  <m:sSupPr>
                                    <m:ctrlPr>
                                      <a:rPr kumimoji="0" 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kumimoji="0" 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0" lang="en-US" sz="20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41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kumimoji="0" lang="en-US" sz="20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</m:t>
                                </m:r>
                              </m:num>
                              <m:den>
                                <m: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</m:t>
                                </m:r>
                              </m:den>
                            </m:f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</m:e>
                        </m:rad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 </m:t>
                        </m:r>
                      </m:den>
                    </m:f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42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71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   </m:t>
                        </m:r>
                      </m:num>
                      <m:den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60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12</m:t>
                        </m:r>
                      </m:den>
                    </m:f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–0.71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مستطيل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600" y="4970377"/>
                <a:ext cx="6629400" cy="9226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مستطيل 7"/>
          <p:cNvSpPr/>
          <p:nvPr/>
        </p:nvSpPr>
        <p:spPr>
          <a:xfrm>
            <a:off x="1320800" y="5910319"/>
            <a:ext cx="10033000" cy="960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وهذا يعني الارتباط قوي بين المتغيرين وعكسي أي يمكن القول بصورة عامة كلما انخفض السعر فإن الكمية المباعة تزداد والعكس صحيح</a:t>
            </a:r>
            <a:r>
              <a:rPr kumimoji="0" lang="ar-IQ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926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78044"/>
            <a:ext cx="10515600" cy="663575"/>
          </a:xfrm>
        </p:spPr>
        <p:txBody>
          <a:bodyPr>
            <a:normAutofit/>
          </a:bodyPr>
          <a:lstStyle/>
          <a:p>
            <a:pPr algn="ctr"/>
            <a:r>
              <a:rPr lang="ar-IQ" sz="3600" b="1" dirty="0"/>
              <a:t>الارتباط الخطي البسيط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741620"/>
            <a:ext cx="10515600" cy="6116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b="1" u="sng" dirty="0" smtClean="0"/>
              <a:t>مثال :</a:t>
            </a:r>
            <a:r>
              <a:rPr lang="ar-IQ" sz="2000" b="1" dirty="0" smtClean="0"/>
              <a:t> </a:t>
            </a:r>
            <a:r>
              <a:rPr lang="ar-IQ" sz="2000" dirty="0" smtClean="0"/>
              <a:t>البيانات التالية تمثل عدد مرات شراء الزبون لمنتجات احد المراكز التجارية ( </a:t>
            </a:r>
            <a:r>
              <a:rPr lang="en-US" sz="2000" dirty="0" smtClean="0"/>
              <a:t>x</a:t>
            </a:r>
            <a:r>
              <a:rPr lang="ar-IQ" sz="2000" dirty="0" smtClean="0"/>
              <a:t>)  وتقييمه لهذه المنتجات (</a:t>
            </a:r>
            <a:r>
              <a:rPr lang="en-US" sz="2000" dirty="0" smtClean="0"/>
              <a:t>  . (y</a:t>
            </a:r>
            <a:endParaRPr lang="ar-IQ" sz="2000" dirty="0" smtClean="0"/>
          </a:p>
          <a:p>
            <a:pPr marL="0" indent="0">
              <a:buNone/>
            </a:pPr>
            <a:r>
              <a:rPr lang="ar-IQ" sz="2000" dirty="0" smtClean="0"/>
              <a:t>اوجد معامل الارتباط الخطي البسيط لبيرسون بين عدد مرات الشراء والتقييم</a:t>
            </a:r>
          </a:p>
          <a:p>
            <a:pPr marL="0" indent="0">
              <a:buNone/>
            </a:pPr>
            <a:r>
              <a:rPr lang="ar-IQ" sz="2000" b="1" u="sng" dirty="0" smtClean="0"/>
              <a:t>الحل :</a:t>
            </a:r>
          </a:p>
          <a:p>
            <a:pPr marL="0" indent="0">
              <a:buNone/>
            </a:pPr>
            <a:endParaRPr lang="ar-IQ" sz="2000" b="1" u="sng" dirty="0"/>
          </a:p>
          <a:p>
            <a:pPr marL="0" indent="0">
              <a:buNone/>
            </a:pPr>
            <a:endParaRPr lang="ar-IQ" sz="2000" b="1" u="sng" dirty="0" smtClean="0"/>
          </a:p>
          <a:p>
            <a:pPr marL="0" indent="0">
              <a:buNone/>
            </a:pPr>
            <a:endParaRPr lang="ar-IQ" sz="2000" b="1" u="sng" dirty="0"/>
          </a:p>
          <a:p>
            <a:pPr marL="0" indent="0">
              <a:buNone/>
            </a:pPr>
            <a:endParaRPr lang="ar-IQ" sz="2000" b="1" u="sng" dirty="0" smtClean="0"/>
          </a:p>
          <a:p>
            <a:pPr marL="0" indent="0">
              <a:buNone/>
            </a:pPr>
            <a:endParaRPr lang="ar-IQ" sz="2000" b="1" u="sng" dirty="0"/>
          </a:p>
          <a:p>
            <a:pPr marL="0" indent="0">
              <a:buNone/>
            </a:pPr>
            <a:endParaRPr lang="ar-IQ" sz="2000" b="1" u="sng" dirty="0" smtClean="0"/>
          </a:p>
          <a:p>
            <a:pPr marL="0" indent="0">
              <a:buNone/>
            </a:pPr>
            <a:r>
              <a:rPr lang="ar-IQ" sz="2000" dirty="0"/>
              <a:t>بتطبيق الصيغة </a:t>
            </a:r>
            <a:r>
              <a:rPr lang="en-US" sz="2000" dirty="0"/>
              <a:t>(1)</a:t>
            </a:r>
            <a:r>
              <a:rPr lang="ar-IQ" sz="2000" dirty="0"/>
              <a:t> يتم حساب معامل الارتباط بين المتغيرين كما يلي:</a:t>
            </a:r>
            <a:endParaRPr lang="en-US" sz="2000" dirty="0"/>
          </a:p>
          <a:p>
            <a:pPr marL="0" indent="0">
              <a:buNone/>
            </a:pPr>
            <a:endParaRPr lang="ar-IQ" sz="2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جدول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193800" y="1580789"/>
              <a:ext cx="5725160" cy="2635695"/>
            </p:xfrm>
            <a:graphic>
              <a:graphicData uri="http://schemas.openxmlformats.org/drawingml/2006/table">
                <a:tbl>
                  <a:tblPr firstRow="1" firstCol="1" bandRow="1">
                    <a:tableStyleId>{08FB837D-C827-4EFA-A057-4D05807E0F7C}</a:tableStyleId>
                  </a:tblPr>
                  <a:tblGrid>
                    <a:gridCol w="1144905">
                      <a:extLst>
                        <a:ext uri="{9D8B030D-6E8A-4147-A177-3AD203B41FA5}">
                          <a16:colId xmlns:a16="http://schemas.microsoft.com/office/drawing/2014/main" xmlns="" val="977219795"/>
                        </a:ext>
                      </a:extLst>
                    </a:gridCol>
                    <a:gridCol w="1144905">
                      <a:extLst>
                        <a:ext uri="{9D8B030D-6E8A-4147-A177-3AD203B41FA5}">
                          <a16:colId xmlns:a16="http://schemas.microsoft.com/office/drawing/2014/main" xmlns="" val="1594626656"/>
                        </a:ext>
                      </a:extLst>
                    </a:gridCol>
                    <a:gridCol w="1144905">
                      <a:extLst>
                        <a:ext uri="{9D8B030D-6E8A-4147-A177-3AD203B41FA5}">
                          <a16:colId xmlns:a16="http://schemas.microsoft.com/office/drawing/2014/main" xmlns="" val="384121523"/>
                        </a:ext>
                      </a:extLst>
                    </a:gridCol>
                    <a:gridCol w="1144905">
                      <a:extLst>
                        <a:ext uri="{9D8B030D-6E8A-4147-A177-3AD203B41FA5}">
                          <a16:colId xmlns:a16="http://schemas.microsoft.com/office/drawing/2014/main" xmlns="" val="2325468398"/>
                        </a:ext>
                      </a:extLst>
                    </a:gridCol>
                    <a:gridCol w="1145540">
                      <a:extLst>
                        <a:ext uri="{9D8B030D-6E8A-4147-A177-3AD203B41FA5}">
                          <a16:colId xmlns:a16="http://schemas.microsoft.com/office/drawing/2014/main" xmlns="" val="13206777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𝐱</m:t>
                                    </m:r>
                                  </m:e>
                                  <m:sub>
                                    <m: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𝐢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𝐲</m:t>
                                    </m:r>
                                  </m:e>
                                  <m:sub>
                                    <m: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𝐢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1" i="1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18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1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1" i="1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18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800" b="1" i="1">
                                        <a:effectLst/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𝐱</m:t>
                                    </m:r>
                                  </m:e>
                                  <m:sub>
                                    <m: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𝐢</m:t>
                                    </m:r>
                                  </m:sub>
                                  <m:sup>
                                    <m: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800" b="1" i="1">
                                        <a:effectLst/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  <m:sup>
                                    <m: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8478576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3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12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16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9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61891650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15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10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150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225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100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400518984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6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48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64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36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94068271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7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56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64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49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472745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4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24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36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16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433219396"/>
                      </a:ext>
                    </a:extLst>
                  </a:tr>
                  <a:tr h="327977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1400" i="1">
                                      <a:effectLst/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/>
                              </m:nary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  </a:t>
                          </a:r>
                          <a:r>
                            <a:rPr lang="en-US" sz="1600" dirty="0" smtClean="0">
                              <a:effectLst/>
                            </a:rPr>
                            <a:t>41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30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290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405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210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51591522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جدول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4437918"/>
                  </p:ext>
                </p:extLst>
              </p:nvPr>
            </p:nvGraphicFramePr>
            <p:xfrm>
              <a:off x="1193800" y="1580789"/>
              <a:ext cx="5725160" cy="2635695"/>
            </p:xfrm>
            <a:graphic>
              <a:graphicData uri="http://schemas.openxmlformats.org/drawingml/2006/table">
                <a:tbl>
                  <a:tblPr firstRow="1" firstCol="1" bandRow="1">
                    <a:tableStyleId>{08FB837D-C827-4EFA-A057-4D05807E0F7C}</a:tableStyleId>
                  </a:tblPr>
                  <a:tblGrid>
                    <a:gridCol w="1144905">
                      <a:extLst>
                        <a:ext uri="{9D8B030D-6E8A-4147-A177-3AD203B41FA5}">
                          <a16:colId xmlns:a16="http://schemas.microsoft.com/office/drawing/2014/main" val="977219795"/>
                        </a:ext>
                      </a:extLst>
                    </a:gridCol>
                    <a:gridCol w="1144905">
                      <a:extLst>
                        <a:ext uri="{9D8B030D-6E8A-4147-A177-3AD203B41FA5}">
                          <a16:colId xmlns:a16="http://schemas.microsoft.com/office/drawing/2014/main" val="1594626656"/>
                        </a:ext>
                      </a:extLst>
                    </a:gridCol>
                    <a:gridCol w="1144905">
                      <a:extLst>
                        <a:ext uri="{9D8B030D-6E8A-4147-A177-3AD203B41FA5}">
                          <a16:colId xmlns:a16="http://schemas.microsoft.com/office/drawing/2014/main" val="384121523"/>
                        </a:ext>
                      </a:extLst>
                    </a:gridCol>
                    <a:gridCol w="1144905">
                      <a:extLst>
                        <a:ext uri="{9D8B030D-6E8A-4147-A177-3AD203B41FA5}">
                          <a16:colId xmlns:a16="http://schemas.microsoft.com/office/drawing/2014/main" val="2325468398"/>
                        </a:ext>
                      </a:extLst>
                    </a:gridCol>
                    <a:gridCol w="1145540">
                      <a:extLst>
                        <a:ext uri="{9D8B030D-6E8A-4147-A177-3AD203B41FA5}">
                          <a16:colId xmlns:a16="http://schemas.microsoft.com/office/drawing/2014/main" val="132067772"/>
                        </a:ext>
                      </a:extLst>
                    </a:gridCol>
                  </a:tblGrid>
                  <a:tr h="441135"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t="-1389" r="-401064" b="-613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00000" t="-1389" r="-301064" b="-613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0000" t="-1389" r="-201064" b="-613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00000" t="-1389" r="-101064" b="-613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400000" t="-1389" r="-1064" b="-6138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478576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3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12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16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9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1891650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15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10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150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225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100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0518984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6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48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64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36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4068271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7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56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64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49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72745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4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24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36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16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3321939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t="-623333" r="-401064" b="-1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30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290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405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</a:rPr>
                            <a:t>210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1591522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ستطيل 4"/>
              <p:cNvSpPr/>
              <p:nvPr/>
            </p:nvSpPr>
            <p:spPr>
              <a:xfrm>
                <a:off x="1193800" y="4604593"/>
                <a:ext cx="6096000" cy="13882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xy</m:t>
                        </m:r>
                      </m:sub>
                    </m:sSub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290</m:t>
                        </m:r>
                        <m: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  <m:f>
                          <m:fPr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 (</m:t>
                            </m:r>
                            <m:r>
                              <a:rPr kumimoji="0" lang="en-US" sz="20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41</m:t>
                            </m:r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)(</m:t>
                            </m:r>
                            <m:r>
                              <a:rPr kumimoji="0" lang="en-US" sz="20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30</m:t>
                            </m:r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  </m:t>
                            </m:r>
                          </m:num>
                          <m:den>
                            <m:r>
                              <a:rPr kumimoji="0" lang="en-US" sz="20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5</m:t>
                            </m:r>
                          </m:den>
                        </m:f>
                      </m:num>
                      <m:den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 </m:t>
                        </m:r>
                        <m:rad>
                          <m:radPr>
                            <m:degHide m:val="on"/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{</m:t>
                            </m:r>
                            <m:r>
                              <a:rPr kumimoji="0" lang="en-US" sz="20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405</m:t>
                            </m:r>
                            <m: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</m:t>
                            </m:r>
                            <m: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f>
                              <m:fPr>
                                <m:ctrlP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</m:t>
                                </m:r>
                                <m:sSup>
                                  <m:sSupPr>
                                    <m:ctrlPr>
                                      <a:rPr kumimoji="0" 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kumimoji="0" 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0" lang="en-US" sz="2000" b="0" i="0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41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kumimoji="0" lang="en-US" sz="20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</m:t>
                                </m:r>
                              </m:num>
                              <m:den>
                                <m:r>
                                  <a:rPr kumimoji="0" lang="en-US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</m:den>
                            </m:f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</m:e>
                        </m:rad>
                        <m:rad>
                          <m:radPr>
                            <m:degHide m:val="on"/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{</m:t>
                            </m:r>
                            <m:r>
                              <a:rPr kumimoji="0" lang="en-US" sz="20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210</m:t>
                            </m:r>
                            <m: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</m:t>
                            </m:r>
                            <m:r>
                              <a:rPr kumimoji="0" lang="en-US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f>
                              <m:fPr>
                                <m:ctrlP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</m:t>
                                </m:r>
                                <m:sSup>
                                  <m:sSupPr>
                                    <m:ctrlPr>
                                      <a:rPr kumimoji="0" 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kumimoji="0" 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0" lang="en-US" sz="2000" b="0" i="0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30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kumimoji="0" lang="en-US" sz="20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 </m:t>
                                </m:r>
                              </m:num>
                              <m:den>
                                <m:r>
                                  <a:rPr kumimoji="0" lang="en-US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</m:den>
                            </m:f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</m:e>
                        </m:rad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 </m:t>
                        </m:r>
                      </m:den>
                    </m:f>
                  </m:oMath>
                </a14:m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44</m:t>
                        </m:r>
                      </m:num>
                      <m:den>
                        <m: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45</m:t>
                        </m:r>
                        <m: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  <m: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426</m:t>
                        </m:r>
                      </m:den>
                    </m:f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0.968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مستطيل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800" y="4604593"/>
                <a:ext cx="6096000" cy="1388265"/>
              </a:xfrm>
              <a:prstGeom prst="rect">
                <a:avLst/>
              </a:prstGeom>
              <a:blipFill>
                <a:blip r:embed="rId3"/>
                <a:stretch>
                  <a:fillRect b="-43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مستطيل 5"/>
          <p:cNvSpPr/>
          <p:nvPr/>
        </p:nvSpPr>
        <p:spPr>
          <a:xfrm>
            <a:off x="1346200" y="5979105"/>
            <a:ext cx="10007600" cy="87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أي ان الارتباط </a:t>
            </a:r>
            <a:r>
              <a:rPr kumimoji="0" lang="ar-IQ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قوي بين المتغيرين </a:t>
            </a:r>
            <a:r>
              <a:rPr kumimoji="0" lang="ar-IQ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وطردي </a:t>
            </a:r>
            <a:r>
              <a:rPr kumimoji="0" lang="ar-IQ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أي يمكن القول بصورة عامة كلما </a:t>
            </a:r>
            <a:r>
              <a:rPr kumimoji="0" lang="ar-IQ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ازدادت عدد مرات الشراء للمنتجات فإن التقييم يزداد </a:t>
            </a:r>
            <a:r>
              <a:rPr kumimoji="0" lang="ar-IQ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والعكس صحيح.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29954"/>
      </p:ext>
    </p:extLst>
  </p:cSld>
  <p:clrMapOvr>
    <a:masterClrMapping/>
  </p:clrMapOvr>
</p:sld>
</file>

<file path=ppt/theme/theme1.xml><?xml version="1.0" encoding="utf-8"?>
<a:theme xmlns:a="http://schemas.openxmlformats.org/drawingml/2006/main" name="1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673</Words>
  <Application>Microsoft Office PowerPoint</Application>
  <PresentationFormat>Custom</PresentationFormat>
  <Paragraphs>122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1_نسق Office</vt:lpstr>
      <vt:lpstr>نسق Office</vt:lpstr>
      <vt:lpstr>2_نسق Office</vt:lpstr>
      <vt:lpstr>3_نسق Office</vt:lpstr>
      <vt:lpstr>4_نسق Office</vt:lpstr>
      <vt:lpstr>الارتباط الخطي البسيط Simple Linear Correlation المحاضرة الثانية</vt:lpstr>
      <vt:lpstr>الارتباط الخطي البسيط</vt:lpstr>
      <vt:lpstr> الارتباط الخطي البسيط</vt:lpstr>
      <vt:lpstr>الارتباط الخطي البسيط</vt:lpstr>
      <vt:lpstr>الارتباط الخطي البسيط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الارتباط الخطي البسيط Simple Linear Correlation </dc:title>
  <dc:creator>Maher</dc:creator>
  <cp:lastModifiedBy>dalia</cp:lastModifiedBy>
  <cp:revision>3</cp:revision>
  <dcterms:created xsi:type="dcterms:W3CDTF">2020-10-18T14:47:59Z</dcterms:created>
  <dcterms:modified xsi:type="dcterms:W3CDTF">2020-10-28T07:31:41Z</dcterms:modified>
</cp:coreProperties>
</file>